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85"/>
  </p:notesMasterIdLst>
  <p:handoutMasterIdLst>
    <p:handoutMasterId r:id="rId86"/>
  </p:handoutMasterIdLst>
  <p:sldIdLst>
    <p:sldId id="257" r:id="rId2"/>
    <p:sldId id="313" r:id="rId3"/>
    <p:sldId id="258" r:id="rId4"/>
    <p:sldId id="259" r:id="rId5"/>
    <p:sldId id="260" r:id="rId6"/>
    <p:sldId id="261" r:id="rId7"/>
    <p:sldId id="262" r:id="rId8"/>
    <p:sldId id="264" r:id="rId9"/>
    <p:sldId id="265" r:id="rId10"/>
    <p:sldId id="266" r:id="rId11"/>
    <p:sldId id="267" r:id="rId12"/>
    <p:sldId id="270" r:id="rId13"/>
    <p:sldId id="269" r:id="rId14"/>
    <p:sldId id="271" r:id="rId15"/>
    <p:sldId id="272" r:id="rId16"/>
    <p:sldId id="359" r:id="rId17"/>
    <p:sldId id="274" r:id="rId18"/>
    <p:sldId id="275" r:id="rId19"/>
    <p:sldId id="276"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327" r:id="rId37"/>
    <p:sldId id="328" r:id="rId38"/>
    <p:sldId id="329" r:id="rId39"/>
    <p:sldId id="330" r:id="rId40"/>
    <p:sldId id="331" r:id="rId41"/>
    <p:sldId id="356" r:id="rId42"/>
    <p:sldId id="358" r:id="rId43"/>
    <p:sldId id="332" r:id="rId44"/>
    <p:sldId id="333" r:id="rId45"/>
    <p:sldId id="334" r:id="rId46"/>
    <p:sldId id="335" r:id="rId47"/>
    <p:sldId id="336" r:id="rId48"/>
    <p:sldId id="337" r:id="rId49"/>
    <p:sldId id="338" r:id="rId50"/>
    <p:sldId id="339" r:id="rId51"/>
    <p:sldId id="340" r:id="rId52"/>
    <p:sldId id="341" r:id="rId53"/>
    <p:sldId id="342" r:id="rId54"/>
    <p:sldId id="343" r:id="rId55"/>
    <p:sldId id="344" r:id="rId56"/>
    <p:sldId id="345" r:id="rId57"/>
    <p:sldId id="346" r:id="rId58"/>
    <p:sldId id="347" r:id="rId59"/>
    <p:sldId id="348" r:id="rId60"/>
    <p:sldId id="294" r:id="rId61"/>
    <p:sldId id="295" r:id="rId62"/>
    <p:sldId id="296" r:id="rId63"/>
    <p:sldId id="297" r:id="rId64"/>
    <p:sldId id="352" r:id="rId65"/>
    <p:sldId id="299" r:id="rId66"/>
    <p:sldId id="312" r:id="rId67"/>
    <p:sldId id="353" r:id="rId68"/>
    <p:sldId id="354" r:id="rId69"/>
    <p:sldId id="314" r:id="rId70"/>
    <p:sldId id="315" r:id="rId71"/>
    <p:sldId id="316" r:id="rId72"/>
    <p:sldId id="317" r:id="rId73"/>
    <p:sldId id="318" r:id="rId74"/>
    <p:sldId id="319" r:id="rId75"/>
    <p:sldId id="320" r:id="rId76"/>
    <p:sldId id="321" r:id="rId77"/>
    <p:sldId id="322" r:id="rId78"/>
    <p:sldId id="323" r:id="rId79"/>
    <p:sldId id="324" r:id="rId80"/>
    <p:sldId id="325" r:id="rId81"/>
    <p:sldId id="326" r:id="rId82"/>
    <p:sldId id="349" r:id="rId83"/>
    <p:sldId id="350" r:id="rId8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85" autoAdjust="0"/>
    <p:restoredTop sz="94643" autoAdjust="0"/>
  </p:normalViewPr>
  <p:slideViewPr>
    <p:cSldViewPr>
      <p:cViewPr varScale="1">
        <p:scale>
          <a:sx n="74" d="100"/>
          <a:sy n="74" d="100"/>
        </p:scale>
        <p:origin x="1734" y="72"/>
      </p:cViewPr>
      <p:guideLst>
        <p:guide orient="horz" pos="2160"/>
        <p:guide pos="2880"/>
      </p:guideLst>
    </p:cSldViewPr>
  </p:slideViewPr>
  <p:outlineViewPr>
    <p:cViewPr>
      <p:scale>
        <a:sx n="33" d="100"/>
        <a:sy n="33" d="100"/>
      </p:scale>
      <p:origin x="0" y="42870"/>
    </p:cViewPr>
  </p:outlineViewPr>
  <p:notesTextViewPr>
    <p:cViewPr>
      <p:scale>
        <a:sx n="1" d="1"/>
        <a:sy n="1" d="1"/>
      </p:scale>
      <p:origin x="0" y="0"/>
    </p:cViewPr>
  </p:notesTextViewPr>
  <p:sorterViewPr>
    <p:cViewPr>
      <p:scale>
        <a:sx n="100" d="100"/>
        <a:sy n="100" d="100"/>
      </p:scale>
      <p:origin x="0" y="11718"/>
    </p:cViewPr>
  </p:sorterViewPr>
  <p:notesViewPr>
    <p:cSldViewPr>
      <p:cViewPr varScale="1">
        <p:scale>
          <a:sx n="55" d="100"/>
          <a:sy n="55" d="100"/>
        </p:scale>
        <p:origin x="-2466"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B0D6C0C7-54EE-4589-8EB2-431FA2B8D476}" type="datetimeFigureOut">
              <a:rPr lang="en-US" smtClean="0"/>
              <a:t>10/13/2014</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165BCB9F-84D0-4EA7-BA50-04503C357CAC}" type="slidenum">
              <a:rPr lang="en-US" smtClean="0"/>
              <a:t>‹#›</a:t>
            </a:fld>
            <a:endParaRPr lang="en-US"/>
          </a:p>
        </p:txBody>
      </p:sp>
    </p:spTree>
    <p:extLst>
      <p:ext uri="{BB962C8B-B14F-4D97-AF65-F5344CB8AC3E}">
        <p14:creationId xmlns:p14="http://schemas.microsoft.com/office/powerpoint/2010/main" val="1198490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72761EC-D7A3-4D9D-9046-73BFFBF9F2F7}" type="datetimeFigureOut">
              <a:rPr lang="en-US" smtClean="0"/>
              <a:t>10/13/2014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87D737A-1A51-4E57-862A-34F91BA87EDB}" type="slidenum">
              <a:rPr lang="en-US" smtClean="0"/>
              <a:t>‹#›</a:t>
            </a:fld>
            <a:endParaRPr lang="en-US"/>
          </a:p>
        </p:txBody>
      </p:sp>
    </p:spTree>
    <p:extLst>
      <p:ext uri="{BB962C8B-B14F-4D97-AF65-F5344CB8AC3E}">
        <p14:creationId xmlns:p14="http://schemas.microsoft.com/office/powerpoint/2010/main" val="3918384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7D737A-1A51-4E57-862A-34F91BA87EDB}" type="slidenum">
              <a:rPr lang="en-US" smtClean="0"/>
              <a:t>42</a:t>
            </a:fld>
            <a:endParaRPr lang="en-US"/>
          </a:p>
        </p:txBody>
      </p:sp>
    </p:spTree>
    <p:extLst>
      <p:ext uri="{BB962C8B-B14F-4D97-AF65-F5344CB8AC3E}">
        <p14:creationId xmlns:p14="http://schemas.microsoft.com/office/powerpoint/2010/main" val="2187715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39565C7A-5D07-40DC-AD9E-9C206D0C9345}" type="datetime1">
              <a:rPr lang="en-US" smtClean="0"/>
              <a:t>10/13/2014</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8A504972-9C0E-43FE-A99C-691020A9ED5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0A216A-E91A-4BC1-8F0A-36E761A571AE}" type="datetime1">
              <a:rPr lang="en-US" smtClean="0"/>
              <a:t>10/13/2014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04972-9C0E-43FE-A99C-691020A9ED5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3208A03-4230-4D8F-8F6D-2AD70B2D9659}" type="datetime1">
              <a:rPr lang="en-US" smtClean="0"/>
              <a:t>10/13/2014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04972-9C0E-43FE-A99C-691020A9ED5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4491A1C-E284-4F76-AC54-7FA4DCA165DC}" type="datetime1">
              <a:rPr lang="en-US" smtClean="0"/>
              <a:t>10/13/2014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04972-9C0E-43FE-A99C-691020A9ED54}"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F85ED40-C9E3-48BB-B13F-957710825F16}" type="datetime1">
              <a:rPr lang="en-US" smtClean="0"/>
              <a:t>10/13/2014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04972-9C0E-43FE-A99C-691020A9ED5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01060BE-8427-4614-A70B-6C8D746197BC}" type="datetime1">
              <a:rPr lang="en-US" smtClean="0"/>
              <a:t>10/13/2014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04972-9C0E-43FE-A99C-691020A9ED5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3B7F6559-CF1C-405E-A975-312C76963426}" type="datetime1">
              <a:rPr lang="en-US" smtClean="0"/>
              <a:t>10/13/2014</a:t>
            </a:fld>
            <a:endParaRPr lang="en-US"/>
          </a:p>
        </p:txBody>
      </p:sp>
      <p:sp>
        <p:nvSpPr>
          <p:cNvPr id="27" name="Slide Number Placeholder 26"/>
          <p:cNvSpPr>
            <a:spLocks noGrp="1"/>
          </p:cNvSpPr>
          <p:nvPr>
            <p:ph type="sldNum" sz="quarter" idx="11"/>
          </p:nvPr>
        </p:nvSpPr>
        <p:spPr/>
        <p:txBody>
          <a:bodyPr rtlCol="0"/>
          <a:lstStyle/>
          <a:p>
            <a:fld id="{8A504972-9C0E-43FE-A99C-691020A9ED54}" type="slidenum">
              <a:rPr lang="en-US" smtClean="0"/>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4F59224A-0755-4F93-8D95-23B246F0B45E}" type="datetime1">
              <a:rPr lang="en-US" smtClean="0"/>
              <a:t>10/13/2014</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8A504972-9C0E-43FE-A99C-691020A9ED5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308A94-1D55-43EE-AAD3-D882375F41FF}" type="datetime1">
              <a:rPr lang="en-US" smtClean="0"/>
              <a:t>10/13/2014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504972-9C0E-43FE-A99C-691020A9ED5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C27765A-6BC2-4596-9D1F-B213D04C4EF3}" type="datetime1">
              <a:rPr lang="en-US" smtClean="0"/>
              <a:t>10/13/2014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04972-9C0E-43FE-A99C-691020A9ED5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B917E11-AD1C-475F-9421-DAE0BD52D7A0}" type="datetime1">
              <a:rPr lang="en-US" smtClean="0"/>
              <a:t>10/13/2014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04972-9C0E-43FE-A99C-691020A9ED5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9C6056D6-92C0-4936-B461-3B89441C1055}" type="datetime1">
              <a:rPr lang="en-US" smtClean="0"/>
              <a:t>10/13/2014</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8A504972-9C0E-43FE-A99C-691020A9ED5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txBody>
          <a:bodyPr/>
          <a:lstStyle/>
          <a:p>
            <a:r>
              <a:rPr lang="en-US" cap="all" dirty="0" smtClean="0">
                <a:effectLst>
                  <a:outerShdw blurRad="38100" dist="38100" dir="2700000" algn="tl">
                    <a:srgbClr val="000000">
                      <a:alpha val="43137"/>
                    </a:srgbClr>
                  </a:outerShdw>
                </a:effectLst>
              </a:rPr>
              <a:t>Texas</a:t>
            </a:r>
            <a:br>
              <a:rPr lang="en-US" cap="all" dirty="0" smtClean="0">
                <a:effectLst>
                  <a:outerShdw blurRad="38100" dist="38100" dir="2700000" algn="tl">
                    <a:srgbClr val="000000">
                      <a:alpha val="43137"/>
                    </a:srgbClr>
                  </a:outerShdw>
                </a:effectLst>
              </a:rPr>
            </a:br>
            <a:r>
              <a:rPr lang="en-US" cap="all" dirty="0" smtClean="0">
                <a:effectLst>
                  <a:outerShdw blurRad="38100" dist="38100" dir="2700000" algn="tl">
                    <a:srgbClr val="000000">
                      <a:alpha val="43137"/>
                    </a:srgbClr>
                  </a:outerShdw>
                </a:effectLst>
              </a:rPr>
              <a:t>Voluntary Pooling</a:t>
            </a:r>
            <a:endParaRPr lang="en-US" dirty="0"/>
          </a:p>
        </p:txBody>
      </p:sp>
      <p:sp>
        <p:nvSpPr>
          <p:cNvPr id="4" name="Slide Number Placeholder 3"/>
          <p:cNvSpPr>
            <a:spLocks noGrp="1"/>
          </p:cNvSpPr>
          <p:nvPr>
            <p:ph type="sldNum" sz="quarter" idx="12"/>
          </p:nvPr>
        </p:nvSpPr>
        <p:spPr/>
        <p:txBody>
          <a:bodyPr/>
          <a:lstStyle/>
          <a:p>
            <a:fld id="{8A504972-9C0E-43FE-A99C-691020A9ED54}" type="slidenum">
              <a:rPr lang="en-US" smtClean="0"/>
              <a:t>1</a:t>
            </a:fld>
            <a:endParaRPr lang="en-US"/>
          </a:p>
        </p:txBody>
      </p:sp>
    </p:spTree>
    <p:extLst>
      <p:ext uri="{BB962C8B-B14F-4D97-AF65-F5344CB8AC3E}">
        <p14:creationId xmlns:p14="http://schemas.microsoft.com/office/powerpoint/2010/main" val="2584592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latin typeface="Times New Roman" pitchFamily="18" charset="0"/>
              </a:rPr>
              <a:t>Increasing Jurisdiction</a:t>
            </a:r>
            <a:endParaRPr lang="en-US" dirty="0"/>
          </a:p>
        </p:txBody>
      </p:sp>
      <p:sp>
        <p:nvSpPr>
          <p:cNvPr id="3" name="Content Placeholder 2"/>
          <p:cNvSpPr>
            <a:spLocks noGrp="1"/>
          </p:cNvSpPr>
          <p:nvPr>
            <p:ph idx="1"/>
          </p:nvPr>
        </p:nvSpPr>
        <p:spPr/>
        <p:txBody>
          <a:bodyPr/>
          <a:lstStyle/>
          <a:p>
            <a:r>
              <a:rPr lang="en-US" altLang="en-US" dirty="0" smtClean="0">
                <a:latin typeface="Times New Roman" pitchFamily="18" charset="0"/>
              </a:rPr>
              <a:t>1891 – Private Railroads</a:t>
            </a:r>
          </a:p>
          <a:p>
            <a:r>
              <a:rPr lang="en-US" altLang="en-US" dirty="0" smtClean="0">
                <a:latin typeface="Times New Roman" pitchFamily="18" charset="0"/>
              </a:rPr>
              <a:t>1919 – Oil and Gas</a:t>
            </a:r>
          </a:p>
          <a:p>
            <a:r>
              <a:rPr lang="en-US" altLang="en-US" dirty="0" smtClean="0">
                <a:latin typeface="Times New Roman" pitchFamily="18" charset="0"/>
              </a:rPr>
              <a:t>1920 – Gas Utilities</a:t>
            </a:r>
          </a:p>
          <a:p>
            <a:r>
              <a:rPr lang="en-US" altLang="en-US" dirty="0" smtClean="0">
                <a:latin typeface="Times New Roman" pitchFamily="18" charset="0"/>
              </a:rPr>
              <a:t>1931 – Buses and Trucks</a:t>
            </a:r>
          </a:p>
          <a:p>
            <a:r>
              <a:rPr lang="en-US" altLang="en-US" dirty="0" smtClean="0">
                <a:latin typeface="Times New Roman" pitchFamily="18" charset="0"/>
              </a:rPr>
              <a:t>1939 – LPG </a:t>
            </a:r>
          </a:p>
          <a:p>
            <a:r>
              <a:rPr lang="en-US" altLang="en-US" dirty="0" smtClean="0">
                <a:latin typeface="Times New Roman" pitchFamily="18" charset="0"/>
              </a:rPr>
              <a:t>1976 – Surface Mining</a:t>
            </a:r>
          </a:p>
          <a:p>
            <a:r>
              <a:rPr lang="en-US" altLang="en-US" dirty="0" smtClean="0">
                <a:latin typeface="Times New Roman" pitchFamily="18" charset="0"/>
              </a:rPr>
              <a:t>1991 – Alternative Fuels</a:t>
            </a:r>
          </a:p>
          <a:p>
            <a:endParaRPr lang="en-US" dirty="0"/>
          </a:p>
        </p:txBody>
      </p:sp>
      <p:sp>
        <p:nvSpPr>
          <p:cNvPr id="5" name="Slide Number Placeholder 4"/>
          <p:cNvSpPr>
            <a:spLocks noGrp="1"/>
          </p:cNvSpPr>
          <p:nvPr>
            <p:ph type="sldNum" sz="quarter" idx="12"/>
          </p:nvPr>
        </p:nvSpPr>
        <p:spPr/>
        <p:txBody>
          <a:bodyPr/>
          <a:lstStyle/>
          <a:p>
            <a:fld id="{8A504972-9C0E-43FE-A99C-691020A9ED54}" type="slidenum">
              <a:rPr lang="en-US" smtClean="0"/>
              <a:t>10</a:t>
            </a:fld>
            <a:endParaRPr lang="en-US"/>
          </a:p>
        </p:txBody>
      </p:sp>
    </p:spTree>
    <p:extLst>
      <p:ext uri="{BB962C8B-B14F-4D97-AF65-F5344CB8AC3E}">
        <p14:creationId xmlns:p14="http://schemas.microsoft.com/office/powerpoint/2010/main" val="31264414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normAutofit/>
          </a:bodyPr>
          <a:lstStyle/>
          <a:p>
            <a:r>
              <a:rPr lang="en-US" altLang="en-US" dirty="0" smtClean="0">
                <a:latin typeface="Times New Roman" pitchFamily="18" charset="0"/>
              </a:rPr>
              <a:t>Divisions of the Railroad Commission</a:t>
            </a:r>
            <a:endParaRPr lang="en-US" dirty="0"/>
          </a:p>
        </p:txBody>
      </p:sp>
      <p:sp>
        <p:nvSpPr>
          <p:cNvPr id="3" name="Content Placeholder 2"/>
          <p:cNvSpPr>
            <a:spLocks noGrp="1"/>
          </p:cNvSpPr>
          <p:nvPr>
            <p:ph idx="1"/>
          </p:nvPr>
        </p:nvSpPr>
        <p:spPr>
          <a:xfrm>
            <a:off x="457200" y="2057400"/>
            <a:ext cx="8229600" cy="3276600"/>
          </a:xfrm>
        </p:spPr>
        <p:txBody>
          <a:bodyPr/>
          <a:lstStyle/>
          <a:p>
            <a:r>
              <a:rPr lang="en-US" altLang="en-US" dirty="0" smtClean="0">
                <a:latin typeface="Times New Roman" pitchFamily="18" charset="0"/>
              </a:rPr>
              <a:t>Surface Mining</a:t>
            </a:r>
          </a:p>
          <a:p>
            <a:r>
              <a:rPr lang="en-US" altLang="en-US" dirty="0" smtClean="0">
                <a:latin typeface="Times New Roman" pitchFamily="18" charset="0"/>
              </a:rPr>
              <a:t>Safety</a:t>
            </a:r>
          </a:p>
          <a:p>
            <a:r>
              <a:rPr lang="en-US" altLang="en-US" dirty="0" smtClean="0">
                <a:latin typeface="Times New Roman" pitchFamily="18" charset="0"/>
              </a:rPr>
              <a:t>Gas Services</a:t>
            </a:r>
          </a:p>
          <a:p>
            <a:r>
              <a:rPr lang="en-US" altLang="en-US" dirty="0" smtClean="0">
                <a:latin typeface="Times New Roman" pitchFamily="18" charset="0"/>
              </a:rPr>
              <a:t>General Counsel</a:t>
            </a:r>
          </a:p>
          <a:p>
            <a:r>
              <a:rPr lang="en-US" altLang="en-US" dirty="0" smtClean="0">
                <a:latin typeface="Times New Roman" pitchFamily="18" charset="0"/>
              </a:rPr>
              <a:t>Oil and Gas</a:t>
            </a:r>
          </a:p>
          <a:p>
            <a:endParaRPr lang="en-US" dirty="0"/>
          </a:p>
        </p:txBody>
      </p:sp>
      <p:sp>
        <p:nvSpPr>
          <p:cNvPr id="5" name="Slide Number Placeholder 4"/>
          <p:cNvSpPr>
            <a:spLocks noGrp="1"/>
          </p:cNvSpPr>
          <p:nvPr>
            <p:ph type="sldNum" sz="quarter" idx="12"/>
          </p:nvPr>
        </p:nvSpPr>
        <p:spPr/>
        <p:txBody>
          <a:bodyPr/>
          <a:lstStyle/>
          <a:p>
            <a:fld id="{8A504972-9C0E-43FE-A99C-691020A9ED54}" type="slidenum">
              <a:rPr lang="en-US" smtClean="0"/>
              <a:t>11</a:t>
            </a:fld>
            <a:endParaRPr lang="en-US"/>
          </a:p>
        </p:txBody>
      </p:sp>
    </p:spTree>
    <p:extLst>
      <p:ext uri="{BB962C8B-B14F-4D97-AF65-F5344CB8AC3E}">
        <p14:creationId xmlns:p14="http://schemas.microsoft.com/office/powerpoint/2010/main" val="71123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1950260"/>
            <a:ext cx="6629400" cy="1815882"/>
          </a:xfrm>
          <a:prstGeom prst="rect">
            <a:avLst/>
          </a:prstGeom>
        </p:spPr>
        <p:txBody>
          <a:bodyPr wrap="square">
            <a:spAutoFit/>
          </a:bodyPr>
          <a:lstStyle/>
          <a:p>
            <a:r>
              <a:rPr lang="en-US" sz="2800" dirty="0" smtClean="0"/>
              <a:t>The Railroad Commission does not have jurisdiction over roads, traffic, noise, odors, leases, pipeline easements or royalty payments</a:t>
            </a:r>
          </a:p>
        </p:txBody>
      </p:sp>
      <p:sp>
        <p:nvSpPr>
          <p:cNvPr id="4" name="Slide Number Placeholder 3"/>
          <p:cNvSpPr>
            <a:spLocks noGrp="1"/>
          </p:cNvSpPr>
          <p:nvPr>
            <p:ph type="sldNum" sz="quarter" idx="12"/>
          </p:nvPr>
        </p:nvSpPr>
        <p:spPr/>
        <p:txBody>
          <a:bodyPr/>
          <a:lstStyle/>
          <a:p>
            <a:fld id="{8A504972-9C0E-43FE-A99C-691020A9ED54}" type="slidenum">
              <a:rPr lang="en-US" smtClean="0"/>
              <a:t>12</a:t>
            </a:fld>
            <a:endParaRPr lang="en-US"/>
          </a:p>
        </p:txBody>
      </p:sp>
    </p:spTree>
    <p:extLst>
      <p:ext uri="{BB962C8B-B14F-4D97-AF65-F5344CB8AC3E}">
        <p14:creationId xmlns:p14="http://schemas.microsoft.com/office/powerpoint/2010/main" val="31872085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382151"/>
            <a:ext cx="7620000" cy="3046988"/>
          </a:xfrm>
          <a:prstGeom prst="rect">
            <a:avLst/>
          </a:prstGeom>
        </p:spPr>
        <p:txBody>
          <a:bodyPr wrap="square">
            <a:spAutoFit/>
          </a:bodyPr>
          <a:lstStyle/>
          <a:p>
            <a:r>
              <a:rPr lang="en-US" sz="2400" dirty="0" smtClean="0"/>
              <a:t>“…it is well established that the commission does not have jurisdiction to decide disputes over title or rights of possession…Rather, the commission’s authority to grant permits is negative in nature – the commission, through a permit, merely removes a barrier the conservations laws would otherwise impose…”  Rosenthal v. Railroad Commission of Texas, et al, 3rd Court of Appeals-Austin, Opinion ID 18426</a:t>
            </a:r>
            <a:endParaRPr lang="en-US" sz="2400" dirty="0"/>
          </a:p>
        </p:txBody>
      </p:sp>
      <p:sp>
        <p:nvSpPr>
          <p:cNvPr id="7" name="Slide Number Placeholder 6"/>
          <p:cNvSpPr>
            <a:spLocks noGrp="1"/>
          </p:cNvSpPr>
          <p:nvPr>
            <p:ph type="sldNum" sz="quarter" idx="12"/>
          </p:nvPr>
        </p:nvSpPr>
        <p:spPr/>
        <p:txBody>
          <a:bodyPr/>
          <a:lstStyle/>
          <a:p>
            <a:fld id="{8A504972-9C0E-43FE-A99C-691020A9ED54}" type="slidenum">
              <a:rPr lang="en-US" smtClean="0"/>
              <a:t>13</a:t>
            </a:fld>
            <a:endParaRPr lang="en-US"/>
          </a:p>
        </p:txBody>
      </p:sp>
    </p:spTree>
    <p:extLst>
      <p:ext uri="{BB962C8B-B14F-4D97-AF65-F5344CB8AC3E}">
        <p14:creationId xmlns:p14="http://schemas.microsoft.com/office/powerpoint/2010/main" val="31245430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1524000"/>
            <a:ext cx="8153400" cy="3970318"/>
          </a:xfrm>
          <a:prstGeom prst="rect">
            <a:avLst/>
          </a:prstGeom>
          <a:noFill/>
        </p:spPr>
        <p:txBody>
          <a:bodyPr wrap="square" rtlCol="0">
            <a:spAutoFit/>
          </a:bodyPr>
          <a:lstStyle/>
          <a:p>
            <a:r>
              <a:rPr lang="en-US" sz="2800" dirty="0" smtClean="0"/>
              <a:t>WELL SPACING (Rule 37)</a:t>
            </a:r>
          </a:p>
          <a:p>
            <a:pPr marL="457200" indent="-457200">
              <a:buFont typeface="Arial" panose="020B0604020202020204" pitchFamily="34" charset="0"/>
              <a:buChar char="•"/>
            </a:pPr>
            <a:r>
              <a:rPr lang="en-US" sz="2800" dirty="0" smtClean="0"/>
              <a:t>Lease Line Spacing</a:t>
            </a:r>
          </a:p>
          <a:p>
            <a:pPr marL="457200" indent="-457200">
              <a:buFont typeface="Arial" panose="020B0604020202020204" pitchFamily="34" charset="0"/>
              <a:buChar char="•"/>
            </a:pPr>
            <a:r>
              <a:rPr lang="en-US" sz="2800" dirty="0" smtClean="0"/>
              <a:t>Between Well Spacing</a:t>
            </a:r>
          </a:p>
          <a:p>
            <a:pPr marL="457200" indent="-457200">
              <a:buFont typeface="Arial" panose="020B0604020202020204" pitchFamily="34" charset="0"/>
              <a:buChar char="•"/>
            </a:pPr>
            <a:r>
              <a:rPr lang="en-US" sz="2800" dirty="0" smtClean="0"/>
              <a:t>16 TAC § 3.37</a:t>
            </a:r>
          </a:p>
          <a:p>
            <a:endParaRPr lang="en-US" sz="2800" dirty="0" smtClean="0"/>
          </a:p>
          <a:p>
            <a:r>
              <a:rPr lang="en-US" sz="2800" dirty="0" smtClean="0"/>
              <a:t>WELL DENSITY (Rule 38)</a:t>
            </a:r>
          </a:p>
          <a:p>
            <a:pPr marL="457200" indent="-457200">
              <a:buFont typeface="Arial" panose="020B0604020202020204" pitchFamily="34" charset="0"/>
              <a:buChar char="•"/>
            </a:pPr>
            <a:r>
              <a:rPr lang="en-US" sz="2800" dirty="0" smtClean="0"/>
              <a:t>Number of acres required to obtain a regular well permit</a:t>
            </a:r>
          </a:p>
          <a:p>
            <a:pPr marL="457200" indent="-457200">
              <a:buFont typeface="Arial" panose="020B0604020202020204" pitchFamily="34" charset="0"/>
              <a:buChar char="•"/>
            </a:pPr>
            <a:r>
              <a:rPr lang="en-US" sz="2800" dirty="0" smtClean="0"/>
              <a:t>16 TAC § 3.38</a:t>
            </a:r>
            <a:endParaRPr lang="en-US" sz="2800" dirty="0"/>
          </a:p>
        </p:txBody>
      </p:sp>
      <p:sp>
        <p:nvSpPr>
          <p:cNvPr id="5" name="Slide Number Placeholder 4"/>
          <p:cNvSpPr>
            <a:spLocks noGrp="1"/>
          </p:cNvSpPr>
          <p:nvPr>
            <p:ph type="sldNum" sz="quarter" idx="12"/>
          </p:nvPr>
        </p:nvSpPr>
        <p:spPr/>
        <p:txBody>
          <a:bodyPr/>
          <a:lstStyle/>
          <a:p>
            <a:fld id="{8A504972-9C0E-43FE-A99C-691020A9ED54}" type="slidenum">
              <a:rPr lang="en-US" smtClean="0"/>
              <a:t>14</a:t>
            </a:fld>
            <a:endParaRPr lang="en-US"/>
          </a:p>
        </p:txBody>
      </p:sp>
    </p:spTree>
    <p:extLst>
      <p:ext uri="{BB962C8B-B14F-4D97-AF65-F5344CB8AC3E}">
        <p14:creationId xmlns:p14="http://schemas.microsoft.com/office/powerpoint/2010/main" val="24725650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a:t>
            </a:r>
            <a:endParaRPr lang="en-US" dirty="0"/>
          </a:p>
        </p:txBody>
      </p:sp>
      <p:sp>
        <p:nvSpPr>
          <p:cNvPr id="3" name="Content Placeholder 2"/>
          <p:cNvSpPr>
            <a:spLocks noGrp="1"/>
          </p:cNvSpPr>
          <p:nvPr>
            <p:ph idx="1"/>
          </p:nvPr>
        </p:nvSpPr>
        <p:spPr>
          <a:xfrm>
            <a:off x="457200" y="2362200"/>
            <a:ext cx="8229600" cy="3763963"/>
          </a:xfrm>
        </p:spPr>
        <p:txBody>
          <a:bodyPr/>
          <a:lstStyle/>
          <a:p>
            <a:r>
              <a:rPr lang="en-US" dirty="0" smtClean="0"/>
              <a:t>UNIT – A commonly misused word in our business – especially in Texas. (Generally – 16 TAC § 3.38 (Rule 38)</a:t>
            </a:r>
          </a:p>
          <a:p>
            <a:endParaRPr lang="en-US" dirty="0"/>
          </a:p>
        </p:txBody>
      </p:sp>
      <p:sp>
        <p:nvSpPr>
          <p:cNvPr id="5" name="Slide Number Placeholder 4"/>
          <p:cNvSpPr>
            <a:spLocks noGrp="1"/>
          </p:cNvSpPr>
          <p:nvPr>
            <p:ph type="sldNum" sz="quarter" idx="12"/>
          </p:nvPr>
        </p:nvSpPr>
        <p:spPr/>
        <p:txBody>
          <a:bodyPr/>
          <a:lstStyle/>
          <a:p>
            <a:fld id="{8A504972-9C0E-43FE-A99C-691020A9ED54}" type="slidenum">
              <a:rPr lang="en-US" smtClean="0"/>
              <a:t>15</a:t>
            </a:fld>
            <a:endParaRPr lang="en-US"/>
          </a:p>
        </p:txBody>
      </p:sp>
    </p:spTree>
    <p:extLst>
      <p:ext uri="{BB962C8B-B14F-4D97-AF65-F5344CB8AC3E}">
        <p14:creationId xmlns:p14="http://schemas.microsoft.com/office/powerpoint/2010/main" val="19250840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Units</a:t>
            </a:r>
          </a:p>
        </p:txBody>
      </p:sp>
      <p:sp>
        <p:nvSpPr>
          <p:cNvPr id="3" name="Content Placeholder 2"/>
          <p:cNvSpPr>
            <a:spLocks noGrp="1"/>
          </p:cNvSpPr>
          <p:nvPr>
            <p:ph idx="1"/>
          </p:nvPr>
        </p:nvSpPr>
        <p:spPr/>
        <p:txBody>
          <a:bodyPr/>
          <a:lstStyle/>
          <a:p>
            <a:pPr marL="274320" lvl="0" indent="-274320">
              <a:lnSpc>
                <a:spcPct val="90000"/>
              </a:lnSpc>
              <a:spcBef>
                <a:spcPts val="1800"/>
              </a:spcBef>
              <a:buSzPct val="110000"/>
              <a:buFont typeface="Arial" pitchFamily="34" charset="0"/>
              <a:buChar char="▪"/>
            </a:pPr>
            <a:r>
              <a:rPr lang="en-US" dirty="0">
                <a:solidFill>
                  <a:prstClr val="black"/>
                </a:solidFill>
                <a:latin typeface="Palatino Linotype"/>
              </a:rPr>
              <a:t>Drilling Unit</a:t>
            </a:r>
          </a:p>
          <a:p>
            <a:pPr marL="274320" lvl="0" indent="-274320">
              <a:lnSpc>
                <a:spcPct val="90000"/>
              </a:lnSpc>
              <a:spcBef>
                <a:spcPts val="1800"/>
              </a:spcBef>
              <a:buSzPct val="110000"/>
              <a:buFont typeface="Arial" pitchFamily="34" charset="0"/>
              <a:buChar char="▪"/>
            </a:pPr>
            <a:r>
              <a:rPr lang="en-US" dirty="0">
                <a:solidFill>
                  <a:prstClr val="black"/>
                </a:solidFill>
                <a:latin typeface="Palatino Linotype"/>
              </a:rPr>
              <a:t>Pooled Unit</a:t>
            </a:r>
          </a:p>
          <a:p>
            <a:pPr marL="274320" lvl="0" indent="-274320">
              <a:lnSpc>
                <a:spcPct val="90000"/>
              </a:lnSpc>
              <a:spcBef>
                <a:spcPts val="1800"/>
              </a:spcBef>
              <a:buSzPct val="110000"/>
              <a:buFont typeface="Arial" pitchFamily="34" charset="0"/>
              <a:buChar char="▪"/>
            </a:pPr>
            <a:r>
              <a:rPr lang="en-US" dirty="0">
                <a:solidFill>
                  <a:prstClr val="black"/>
                </a:solidFill>
                <a:latin typeface="Palatino Linotype"/>
              </a:rPr>
              <a:t>Proration Unit</a:t>
            </a:r>
          </a:p>
          <a:p>
            <a:pPr marL="274320" lvl="0" indent="-274320">
              <a:lnSpc>
                <a:spcPct val="90000"/>
              </a:lnSpc>
              <a:spcBef>
                <a:spcPts val="1800"/>
              </a:spcBef>
              <a:buSzPct val="110000"/>
              <a:buFont typeface="Arial" pitchFamily="34" charset="0"/>
              <a:buChar char="▪"/>
            </a:pPr>
            <a:r>
              <a:rPr lang="en-US" dirty="0">
                <a:solidFill>
                  <a:prstClr val="black"/>
                </a:solidFill>
                <a:latin typeface="Palatino Linotype"/>
              </a:rPr>
              <a:t>Standard Unit</a:t>
            </a:r>
          </a:p>
          <a:p>
            <a:pPr marL="274320" lvl="0" indent="-274320">
              <a:lnSpc>
                <a:spcPct val="90000"/>
              </a:lnSpc>
              <a:spcBef>
                <a:spcPts val="1800"/>
              </a:spcBef>
              <a:buSzPct val="110000"/>
              <a:buFont typeface="Arial" pitchFamily="34" charset="0"/>
              <a:buChar char="▪"/>
            </a:pPr>
            <a:r>
              <a:rPr lang="en-US" dirty="0">
                <a:solidFill>
                  <a:prstClr val="black"/>
                </a:solidFill>
                <a:latin typeface="Palatino Linotype"/>
              </a:rPr>
              <a:t>Producing Unit</a:t>
            </a:r>
          </a:p>
          <a:p>
            <a:pPr marL="274320" lvl="0" indent="-274320">
              <a:lnSpc>
                <a:spcPct val="90000"/>
              </a:lnSpc>
              <a:spcBef>
                <a:spcPts val="1800"/>
              </a:spcBef>
              <a:buSzPct val="110000"/>
              <a:buFont typeface="Arial" pitchFamily="34" charset="0"/>
              <a:buChar char="▪"/>
            </a:pPr>
            <a:r>
              <a:rPr lang="en-US" dirty="0">
                <a:solidFill>
                  <a:prstClr val="black"/>
                </a:solidFill>
                <a:latin typeface="Palatino Linotype"/>
              </a:rPr>
              <a:t>MIPA Unit</a:t>
            </a:r>
          </a:p>
          <a:p>
            <a:pPr marL="274320" lvl="0" indent="-274320">
              <a:lnSpc>
                <a:spcPct val="90000"/>
              </a:lnSpc>
              <a:spcBef>
                <a:spcPts val="1800"/>
              </a:spcBef>
              <a:buSzPct val="110000"/>
              <a:buFont typeface="Arial" pitchFamily="34" charset="0"/>
              <a:buChar char="▪"/>
            </a:pPr>
            <a:r>
              <a:rPr lang="en-US" dirty="0">
                <a:solidFill>
                  <a:prstClr val="black"/>
                </a:solidFill>
                <a:latin typeface="Palatino Linotype"/>
              </a:rPr>
              <a:t>Unitization</a:t>
            </a:r>
          </a:p>
          <a:p>
            <a:endParaRPr lang="en-US" dirty="0"/>
          </a:p>
          <a:p>
            <a:endParaRPr lang="en-US" dirty="0"/>
          </a:p>
        </p:txBody>
      </p:sp>
      <p:sp>
        <p:nvSpPr>
          <p:cNvPr id="4" name="Slide Number Placeholder 3"/>
          <p:cNvSpPr>
            <a:spLocks noGrp="1"/>
          </p:cNvSpPr>
          <p:nvPr>
            <p:ph type="sldNum" sz="quarter" idx="12"/>
          </p:nvPr>
        </p:nvSpPr>
        <p:spPr/>
        <p:txBody>
          <a:bodyPr/>
          <a:lstStyle/>
          <a:p>
            <a:fld id="{8A504972-9C0E-43FE-A99C-691020A9ED54}" type="slidenum">
              <a:rPr lang="en-US" smtClean="0"/>
              <a:t>16</a:t>
            </a:fld>
            <a:endParaRPr lang="en-US"/>
          </a:p>
        </p:txBody>
      </p:sp>
    </p:spTree>
    <p:extLst>
      <p:ext uri="{BB962C8B-B14F-4D97-AF65-F5344CB8AC3E}">
        <p14:creationId xmlns:p14="http://schemas.microsoft.com/office/powerpoint/2010/main" val="25023734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229600" cy="1066800"/>
          </a:xfrm>
        </p:spPr>
        <p:txBody>
          <a:bodyPr/>
          <a:lstStyle/>
          <a:p>
            <a:pPr algn="l"/>
            <a:r>
              <a:rPr lang="en-US" dirty="0" smtClean="0"/>
              <a:t>Drilling Unit</a:t>
            </a:r>
            <a:endParaRPr lang="en-US" dirty="0"/>
          </a:p>
        </p:txBody>
      </p:sp>
      <p:sp>
        <p:nvSpPr>
          <p:cNvPr id="3" name="Content Placeholder 2"/>
          <p:cNvSpPr>
            <a:spLocks noGrp="1"/>
          </p:cNvSpPr>
          <p:nvPr>
            <p:ph idx="1"/>
          </p:nvPr>
        </p:nvSpPr>
        <p:spPr>
          <a:xfrm>
            <a:off x="304800" y="2028444"/>
            <a:ext cx="8229600" cy="4600956"/>
          </a:xfrm>
        </p:spPr>
        <p:txBody>
          <a:bodyPr/>
          <a:lstStyle/>
          <a:p>
            <a:pPr algn="ctr">
              <a:buFont typeface="Wingdings" panose="05000000000000000000" pitchFamily="2" charset="2"/>
              <a:buChar char="§"/>
            </a:pPr>
            <a:r>
              <a:rPr lang="en-US" sz="2400" dirty="0" smtClean="0"/>
              <a:t>The acreage assigned to a well for drilling purposes</a:t>
            </a:r>
          </a:p>
          <a:p>
            <a:pPr lvl="1" algn="ctr">
              <a:buFont typeface="Wingdings" panose="05000000000000000000" pitchFamily="2" charset="2"/>
              <a:buChar char="§"/>
            </a:pPr>
            <a:r>
              <a:rPr lang="en-US" sz="2400" dirty="0" smtClean="0"/>
              <a:t>16 TAC § 3.38(a)(2)</a:t>
            </a:r>
          </a:p>
          <a:p>
            <a:endParaRPr lang="en-US" dirty="0"/>
          </a:p>
        </p:txBody>
      </p:sp>
      <p:sp>
        <p:nvSpPr>
          <p:cNvPr id="7" name="Slide Number Placeholder 6"/>
          <p:cNvSpPr>
            <a:spLocks noGrp="1"/>
          </p:cNvSpPr>
          <p:nvPr>
            <p:ph type="sldNum" sz="quarter" idx="12"/>
          </p:nvPr>
        </p:nvSpPr>
        <p:spPr/>
        <p:txBody>
          <a:bodyPr/>
          <a:lstStyle/>
          <a:p>
            <a:fld id="{8A504972-9C0E-43FE-A99C-691020A9ED54}" type="slidenum">
              <a:rPr lang="en-US" smtClean="0"/>
              <a:t>17</a:t>
            </a:fld>
            <a:endParaRPr lang="en-US"/>
          </a:p>
        </p:txBody>
      </p:sp>
      <p:pic>
        <p:nvPicPr>
          <p:cNvPr id="4" name="Picture 3"/>
          <p:cNvPicPr/>
          <p:nvPr/>
        </p:nvPicPr>
        <p:blipFill rotWithShape="1">
          <a:blip r:embed="rId2"/>
          <a:srcRect l="58031" t="10732" r="9906" b="13658"/>
          <a:stretch/>
        </p:blipFill>
        <p:spPr bwMode="auto">
          <a:xfrm>
            <a:off x="3706837" y="3124200"/>
            <a:ext cx="4572000" cy="3200400"/>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1905000" y="4191000"/>
            <a:ext cx="1403931" cy="369332"/>
          </a:xfrm>
          <a:prstGeom prst="rect">
            <a:avLst/>
          </a:prstGeom>
          <a:noFill/>
        </p:spPr>
        <p:txBody>
          <a:bodyPr wrap="square" rtlCol="0">
            <a:spAutoFit/>
          </a:bodyPr>
          <a:lstStyle/>
          <a:p>
            <a:r>
              <a:rPr lang="en-US" dirty="0" smtClean="0"/>
              <a:t>Form W-1</a:t>
            </a:r>
            <a:endParaRPr lang="en-US" dirty="0"/>
          </a:p>
        </p:txBody>
      </p:sp>
    </p:spTree>
    <p:extLst>
      <p:ext uri="{BB962C8B-B14F-4D97-AF65-F5344CB8AC3E}">
        <p14:creationId xmlns:p14="http://schemas.microsoft.com/office/powerpoint/2010/main" val="36549576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066800"/>
          </a:xfrm>
        </p:spPr>
        <p:txBody>
          <a:bodyPr/>
          <a:lstStyle/>
          <a:p>
            <a:pPr algn="l"/>
            <a:r>
              <a:rPr lang="en-US" dirty="0" smtClean="0"/>
              <a:t>Pooled Unit</a:t>
            </a:r>
            <a:endParaRPr lang="en-US" dirty="0"/>
          </a:p>
        </p:txBody>
      </p:sp>
      <p:sp>
        <p:nvSpPr>
          <p:cNvPr id="3" name="Content Placeholder 2"/>
          <p:cNvSpPr>
            <a:spLocks noGrp="1"/>
          </p:cNvSpPr>
          <p:nvPr>
            <p:ph idx="1"/>
          </p:nvPr>
        </p:nvSpPr>
        <p:spPr>
          <a:xfrm>
            <a:off x="381000" y="1752600"/>
            <a:ext cx="8229600" cy="4553712"/>
          </a:xfrm>
        </p:spPr>
        <p:txBody>
          <a:bodyPr/>
          <a:lstStyle/>
          <a:p>
            <a:pPr>
              <a:buFont typeface="Wingdings" panose="05000000000000000000" pitchFamily="2" charset="2"/>
              <a:buChar char="§"/>
            </a:pPr>
            <a:r>
              <a:rPr lang="en-US" sz="2400" dirty="0" smtClean="0"/>
              <a:t>A combination of tracts allowed by a lease pooling clause in order to combine sufficient acreage to drill a well.</a:t>
            </a:r>
          </a:p>
          <a:p>
            <a:pPr marL="457200" lvl="1" indent="-457200" algn="ctr">
              <a:buFont typeface="Wingdings" panose="05000000000000000000" pitchFamily="2" charset="2"/>
              <a:buChar char="§"/>
            </a:pPr>
            <a:r>
              <a:rPr lang="en-US" sz="2400" dirty="0" smtClean="0"/>
              <a:t>16 TAC § 3.40</a:t>
            </a:r>
          </a:p>
          <a:p>
            <a:pPr marL="0" indent="0">
              <a:buNone/>
            </a:pPr>
            <a:r>
              <a:rPr lang="en-US" dirty="0" smtClean="0"/>
              <a:t>                  </a:t>
            </a:r>
            <a:r>
              <a:rPr lang="en-US" sz="2000" dirty="0" smtClean="0"/>
              <a:t>Form P-12</a:t>
            </a:r>
          </a:p>
        </p:txBody>
      </p:sp>
      <p:sp>
        <p:nvSpPr>
          <p:cNvPr id="7" name="Slide Number Placeholder 6"/>
          <p:cNvSpPr>
            <a:spLocks noGrp="1"/>
          </p:cNvSpPr>
          <p:nvPr>
            <p:ph type="sldNum" sz="quarter" idx="12"/>
          </p:nvPr>
        </p:nvSpPr>
        <p:spPr/>
        <p:txBody>
          <a:bodyPr/>
          <a:lstStyle/>
          <a:p>
            <a:fld id="{8A504972-9C0E-43FE-A99C-691020A9ED54}" type="slidenum">
              <a:rPr lang="en-US" smtClean="0"/>
              <a:t>18</a:t>
            </a:fld>
            <a:endParaRPr lang="en-US"/>
          </a:p>
        </p:txBody>
      </p:sp>
      <p:pic>
        <p:nvPicPr>
          <p:cNvPr id="4" name="Picture 3"/>
          <p:cNvPicPr/>
          <p:nvPr/>
        </p:nvPicPr>
        <p:blipFill rotWithShape="1">
          <a:blip r:embed="rId2"/>
          <a:srcRect l="60597" t="14634" r="19204" b="5854"/>
          <a:stretch/>
        </p:blipFill>
        <p:spPr bwMode="auto">
          <a:xfrm>
            <a:off x="3505200" y="2971800"/>
            <a:ext cx="2590800" cy="3505200"/>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3997131" y="3244334"/>
            <a:ext cx="184731" cy="369332"/>
          </a:xfrm>
          <a:prstGeom prst="rect">
            <a:avLst/>
          </a:prstGeom>
        </p:spPr>
        <p:txBody>
          <a:bodyPr wrap="none">
            <a:spAutoFit/>
          </a:bodyPr>
          <a:lstStyle/>
          <a:p>
            <a:endParaRPr lang="en-US" dirty="0"/>
          </a:p>
        </p:txBody>
      </p:sp>
    </p:spTree>
    <p:extLst>
      <p:ext uri="{BB962C8B-B14F-4D97-AF65-F5344CB8AC3E}">
        <p14:creationId xmlns:p14="http://schemas.microsoft.com/office/powerpoint/2010/main" val="16087086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Aspects of a Pooled Unit</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smtClean="0"/>
              <a:t>Cross-Conveyancing of interests</a:t>
            </a:r>
          </a:p>
          <a:p>
            <a:pPr>
              <a:buFont typeface="Wingdings" panose="05000000000000000000" pitchFamily="2" charset="2"/>
              <a:buChar char="§"/>
            </a:pPr>
            <a:r>
              <a:rPr lang="en-US" dirty="0" smtClean="0"/>
              <a:t>Allocation of production – Usually on an acreage basis</a:t>
            </a:r>
          </a:p>
          <a:p>
            <a:pPr>
              <a:buFont typeface="Wingdings" panose="05000000000000000000" pitchFamily="2" charset="2"/>
              <a:buChar char="§"/>
            </a:pPr>
            <a:r>
              <a:rPr lang="en-US" dirty="0" smtClean="0"/>
              <a:t>Tracts without a well “held” as if a well was drilled on the tract</a:t>
            </a:r>
          </a:p>
          <a:p>
            <a:endParaRPr lang="en-US" dirty="0"/>
          </a:p>
        </p:txBody>
      </p:sp>
      <p:sp>
        <p:nvSpPr>
          <p:cNvPr id="5" name="Slide Number Placeholder 4"/>
          <p:cNvSpPr>
            <a:spLocks noGrp="1"/>
          </p:cNvSpPr>
          <p:nvPr>
            <p:ph type="sldNum" sz="quarter" idx="12"/>
          </p:nvPr>
        </p:nvSpPr>
        <p:spPr/>
        <p:txBody>
          <a:bodyPr/>
          <a:lstStyle/>
          <a:p>
            <a:fld id="{8A504972-9C0E-43FE-A99C-691020A9ED54}" type="slidenum">
              <a:rPr lang="en-US" smtClean="0"/>
              <a:t>19</a:t>
            </a:fld>
            <a:endParaRPr lang="en-US"/>
          </a:p>
        </p:txBody>
      </p:sp>
    </p:spTree>
    <p:extLst>
      <p:ext uri="{BB962C8B-B14F-4D97-AF65-F5344CB8AC3E}">
        <p14:creationId xmlns:p14="http://schemas.microsoft.com/office/powerpoint/2010/main" val="9615402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pPr algn="ctr"/>
            <a:r>
              <a:rPr lang="en-US" sz="4000" b="1" dirty="0"/>
              <a:t>The Legacy of the</a:t>
            </a:r>
            <a:br>
              <a:rPr lang="en-US" sz="4000" b="1" dirty="0"/>
            </a:br>
            <a:r>
              <a:rPr lang="en-US" sz="4000" b="1" dirty="0"/>
              <a:t>Rule of Capture</a:t>
            </a:r>
            <a:endParaRPr lang="en-US" sz="4000" dirty="0"/>
          </a:p>
        </p:txBody>
      </p:sp>
      <p:sp>
        <p:nvSpPr>
          <p:cNvPr id="5" name="Slide Number Placeholder 4"/>
          <p:cNvSpPr>
            <a:spLocks noGrp="1"/>
          </p:cNvSpPr>
          <p:nvPr>
            <p:ph type="sldNum" sz="quarter" idx="12"/>
          </p:nvPr>
        </p:nvSpPr>
        <p:spPr/>
        <p:txBody>
          <a:bodyPr/>
          <a:lstStyle/>
          <a:p>
            <a:fld id="{8A504972-9C0E-43FE-A99C-691020A9ED54}" type="slidenum">
              <a:rPr lang="en-US" smtClean="0"/>
              <a:t>2</a:t>
            </a:fld>
            <a:endParaRPr lang="en-US"/>
          </a:p>
        </p:txBody>
      </p:sp>
    </p:spTree>
    <p:extLst>
      <p:ext uri="{BB962C8B-B14F-4D97-AF65-F5344CB8AC3E}">
        <p14:creationId xmlns:p14="http://schemas.microsoft.com/office/powerpoint/2010/main" val="41427916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lstStyle/>
          <a:p>
            <a:pPr algn="l"/>
            <a:r>
              <a:rPr lang="en-US" dirty="0" smtClean="0"/>
              <a:t>Proration Unit</a:t>
            </a:r>
            <a:endParaRPr lang="en-US" dirty="0"/>
          </a:p>
        </p:txBody>
      </p:sp>
      <p:sp>
        <p:nvSpPr>
          <p:cNvPr id="3" name="Content Placeholder 2"/>
          <p:cNvSpPr>
            <a:spLocks noGrp="1"/>
          </p:cNvSpPr>
          <p:nvPr>
            <p:ph idx="1"/>
          </p:nvPr>
        </p:nvSpPr>
        <p:spPr>
          <a:xfrm>
            <a:off x="381000" y="1752600"/>
            <a:ext cx="8229600" cy="4325112"/>
          </a:xfrm>
        </p:spPr>
        <p:txBody>
          <a:bodyPr/>
          <a:lstStyle/>
          <a:p>
            <a:pPr>
              <a:buFont typeface="Wingdings" panose="05000000000000000000" pitchFamily="2" charset="2"/>
              <a:buChar char="§"/>
            </a:pPr>
            <a:r>
              <a:rPr lang="en-US" sz="2400" dirty="0" smtClean="0"/>
              <a:t>The acreage assigned to a well for the purpose of assigning  </a:t>
            </a:r>
            <a:r>
              <a:rPr lang="en-US" sz="2400" dirty="0" err="1" smtClean="0"/>
              <a:t>allowables</a:t>
            </a:r>
            <a:r>
              <a:rPr lang="en-US" sz="2400" dirty="0" smtClean="0"/>
              <a:t> and allocating allowable production to the well</a:t>
            </a:r>
          </a:p>
          <a:p>
            <a:pPr marL="0" indent="0">
              <a:buNone/>
            </a:pPr>
            <a:endParaRPr lang="en-US" sz="2400" dirty="0" smtClean="0"/>
          </a:p>
          <a:p>
            <a:pPr marL="342900" lvl="1" indent="-342900">
              <a:buFont typeface="Wingdings" panose="05000000000000000000" pitchFamily="2" charset="2"/>
              <a:buChar char="§"/>
            </a:pPr>
            <a:r>
              <a:rPr lang="en-US" sz="2400" dirty="0" smtClean="0"/>
              <a:t>16 TAC § 3.38(a)(3)</a:t>
            </a:r>
          </a:p>
          <a:p>
            <a:endParaRPr lang="en-US" dirty="0" smtClean="0"/>
          </a:p>
          <a:p>
            <a:pPr marL="0" indent="0">
              <a:buNone/>
            </a:pPr>
            <a:r>
              <a:rPr lang="en-US" dirty="0" smtClean="0"/>
              <a:t>				</a:t>
            </a:r>
            <a:r>
              <a:rPr lang="en-US" sz="2000" dirty="0" smtClean="0"/>
              <a:t>Form P-15</a:t>
            </a:r>
          </a:p>
          <a:p>
            <a:endParaRPr lang="en-US" dirty="0"/>
          </a:p>
        </p:txBody>
      </p:sp>
      <p:sp>
        <p:nvSpPr>
          <p:cNvPr id="6" name="Slide Number Placeholder 5"/>
          <p:cNvSpPr>
            <a:spLocks noGrp="1"/>
          </p:cNvSpPr>
          <p:nvPr>
            <p:ph type="sldNum" sz="quarter" idx="12"/>
          </p:nvPr>
        </p:nvSpPr>
        <p:spPr/>
        <p:txBody>
          <a:bodyPr/>
          <a:lstStyle/>
          <a:p>
            <a:fld id="{8A504972-9C0E-43FE-A99C-691020A9ED54}" type="slidenum">
              <a:rPr lang="en-US" smtClean="0"/>
              <a:t>20</a:t>
            </a:fld>
            <a:endParaRPr lang="en-US"/>
          </a:p>
        </p:txBody>
      </p:sp>
      <p:pic>
        <p:nvPicPr>
          <p:cNvPr id="4" name="Picture 3"/>
          <p:cNvPicPr/>
          <p:nvPr/>
        </p:nvPicPr>
        <p:blipFill rotWithShape="1">
          <a:blip r:embed="rId2"/>
          <a:srcRect l="58833" t="7805" r="17762" b="3903"/>
          <a:stretch/>
        </p:blipFill>
        <p:spPr bwMode="auto">
          <a:xfrm>
            <a:off x="5441852" y="2656449"/>
            <a:ext cx="3048000" cy="389675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135544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Proration unit</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smtClean="0"/>
              <a:t>BUT – 16 TAC § 3.31(c)(1)</a:t>
            </a:r>
          </a:p>
          <a:p>
            <a:endParaRPr lang="en-US" dirty="0" smtClean="0"/>
          </a:p>
          <a:p>
            <a:pPr lvl="1">
              <a:buFont typeface="Wingdings" panose="05000000000000000000" pitchFamily="2" charset="2"/>
              <a:buChar char="§"/>
            </a:pPr>
            <a:r>
              <a:rPr lang="en-US" dirty="0" smtClean="0"/>
              <a:t>If an allocation formula with acreage has not been adopted for a field, THERE ARE NO PRORATION UNITS.</a:t>
            </a:r>
          </a:p>
          <a:p>
            <a:pPr lvl="1"/>
            <a:endParaRPr lang="en-US" dirty="0" smtClean="0"/>
          </a:p>
          <a:p>
            <a:pPr marL="457200" lvl="1" indent="0">
              <a:buNone/>
            </a:pPr>
            <a:endParaRPr lang="en-US" dirty="0" smtClean="0"/>
          </a:p>
          <a:p>
            <a:pPr marL="365760" lvl="1" indent="0">
              <a:buNone/>
            </a:pPr>
            <a:r>
              <a:rPr lang="en-US" sz="1200" i="1" dirty="0" smtClean="0"/>
              <a:t>See: Davin McGinnis &amp; H. Phillip Whitworth</a:t>
            </a:r>
          </a:p>
          <a:p>
            <a:endParaRPr lang="en-US" dirty="0"/>
          </a:p>
        </p:txBody>
      </p:sp>
      <p:sp>
        <p:nvSpPr>
          <p:cNvPr id="5" name="Slide Number Placeholder 4"/>
          <p:cNvSpPr>
            <a:spLocks noGrp="1"/>
          </p:cNvSpPr>
          <p:nvPr>
            <p:ph type="sldNum" sz="quarter" idx="12"/>
          </p:nvPr>
        </p:nvSpPr>
        <p:spPr/>
        <p:txBody>
          <a:bodyPr/>
          <a:lstStyle/>
          <a:p>
            <a:fld id="{8A504972-9C0E-43FE-A99C-691020A9ED54}" type="slidenum">
              <a:rPr lang="en-US" smtClean="0"/>
              <a:t>21</a:t>
            </a:fld>
            <a:endParaRPr lang="en-US"/>
          </a:p>
        </p:txBody>
      </p:sp>
    </p:spTree>
    <p:extLst>
      <p:ext uri="{BB962C8B-B14F-4D97-AF65-F5344CB8AC3E}">
        <p14:creationId xmlns:p14="http://schemas.microsoft.com/office/powerpoint/2010/main" val="38434509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Standard Units</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smtClean="0"/>
              <a:t>The well spacing and drilling unit acreage required to drill a well  - Statewide Rules</a:t>
            </a:r>
          </a:p>
          <a:p>
            <a:pPr marL="0" indent="0">
              <a:buNone/>
            </a:pPr>
            <a:endParaRPr lang="en-US" dirty="0" smtClean="0"/>
          </a:p>
          <a:p>
            <a:pPr lvl="2">
              <a:buFont typeface="Wingdings" panose="05000000000000000000" pitchFamily="2" charset="2"/>
              <a:buChar char="§"/>
            </a:pPr>
            <a:r>
              <a:rPr lang="en-US" dirty="0" smtClean="0"/>
              <a:t>16 TAC §3.38(b)(2)(a)</a:t>
            </a:r>
          </a:p>
          <a:p>
            <a:pPr>
              <a:buFont typeface="Wingdings" panose="05000000000000000000" pitchFamily="2" charset="2"/>
              <a:buChar char="§"/>
            </a:pPr>
            <a:endParaRPr lang="en-US" dirty="0"/>
          </a:p>
        </p:txBody>
      </p:sp>
      <p:sp>
        <p:nvSpPr>
          <p:cNvPr id="5" name="Slide Number Placeholder 4"/>
          <p:cNvSpPr>
            <a:spLocks noGrp="1"/>
          </p:cNvSpPr>
          <p:nvPr>
            <p:ph type="sldNum" sz="quarter" idx="12"/>
          </p:nvPr>
        </p:nvSpPr>
        <p:spPr/>
        <p:txBody>
          <a:bodyPr/>
          <a:lstStyle/>
          <a:p>
            <a:fld id="{8A504972-9C0E-43FE-A99C-691020A9ED54}" type="slidenum">
              <a:rPr lang="en-US" smtClean="0"/>
              <a:t>22</a:t>
            </a:fld>
            <a:endParaRPr lang="en-US"/>
          </a:p>
        </p:txBody>
      </p:sp>
    </p:spTree>
    <p:extLst>
      <p:ext uri="{BB962C8B-B14F-4D97-AF65-F5344CB8AC3E}">
        <p14:creationId xmlns:p14="http://schemas.microsoft.com/office/powerpoint/2010/main" val="31334374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Production Units/Producing Units</a:t>
            </a:r>
            <a:endParaRPr lang="en-US" dirty="0"/>
          </a:p>
        </p:txBody>
      </p:sp>
      <p:sp>
        <p:nvSpPr>
          <p:cNvPr id="3" name="Content Placeholder 2"/>
          <p:cNvSpPr>
            <a:spLocks noGrp="1"/>
          </p:cNvSpPr>
          <p:nvPr>
            <p:ph idx="1"/>
          </p:nvPr>
        </p:nvSpPr>
        <p:spPr/>
        <p:txBody>
          <a:bodyPr/>
          <a:lstStyle/>
          <a:p>
            <a:pPr algn="ctr"/>
            <a:endParaRPr lang="en-US" dirty="0" smtClean="0"/>
          </a:p>
          <a:p>
            <a:pPr algn="ctr">
              <a:buFont typeface="Wingdings" panose="05000000000000000000" pitchFamily="2" charset="2"/>
              <a:buChar char="§"/>
            </a:pPr>
            <a:r>
              <a:rPr lang="en-US" dirty="0" smtClean="0"/>
              <a:t>Not DEFINED</a:t>
            </a:r>
          </a:p>
          <a:p>
            <a:pPr marL="0" indent="0" algn="ctr">
              <a:buNone/>
            </a:pPr>
            <a:endParaRPr lang="en-US" dirty="0" smtClean="0"/>
          </a:p>
          <a:p>
            <a:pPr algn="ctr">
              <a:buFont typeface="Wingdings" panose="05000000000000000000" pitchFamily="2" charset="2"/>
              <a:buChar char="§"/>
            </a:pPr>
            <a:r>
              <a:rPr lang="en-US" dirty="0" smtClean="0"/>
              <a:t>Do Not Use</a:t>
            </a:r>
          </a:p>
          <a:p>
            <a:pPr algn="ctr"/>
            <a:endParaRPr lang="en-US" dirty="0"/>
          </a:p>
        </p:txBody>
      </p:sp>
      <p:sp>
        <p:nvSpPr>
          <p:cNvPr id="5" name="Slide Number Placeholder 4"/>
          <p:cNvSpPr>
            <a:spLocks noGrp="1"/>
          </p:cNvSpPr>
          <p:nvPr>
            <p:ph type="sldNum" sz="quarter" idx="12"/>
          </p:nvPr>
        </p:nvSpPr>
        <p:spPr/>
        <p:txBody>
          <a:bodyPr/>
          <a:lstStyle/>
          <a:p>
            <a:fld id="{8A504972-9C0E-43FE-A99C-691020A9ED54}" type="slidenum">
              <a:rPr lang="en-US" smtClean="0"/>
              <a:t>23</a:t>
            </a:fld>
            <a:endParaRPr lang="en-US"/>
          </a:p>
        </p:txBody>
      </p:sp>
    </p:spTree>
    <p:extLst>
      <p:ext uri="{BB962C8B-B14F-4D97-AF65-F5344CB8AC3E}">
        <p14:creationId xmlns:p14="http://schemas.microsoft.com/office/powerpoint/2010/main" val="26127079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MIPA Unit – Forced Pooling</a:t>
            </a:r>
            <a:endParaRPr lang="en-US" dirty="0"/>
          </a:p>
        </p:txBody>
      </p:sp>
      <p:sp>
        <p:nvSpPr>
          <p:cNvPr id="3" name="Content Placeholder 2"/>
          <p:cNvSpPr>
            <a:spLocks noGrp="1"/>
          </p:cNvSpPr>
          <p:nvPr>
            <p:ph idx="1"/>
          </p:nvPr>
        </p:nvSpPr>
        <p:spPr/>
        <p:txBody>
          <a:bodyPr/>
          <a:lstStyle/>
          <a:p>
            <a:endParaRPr lang="en-US" dirty="0" smtClean="0"/>
          </a:p>
          <a:p>
            <a:pPr marL="0" indent="0">
              <a:buNone/>
            </a:pPr>
            <a:endParaRPr lang="en-US" dirty="0"/>
          </a:p>
          <a:p>
            <a:pPr>
              <a:buFont typeface="Wingdings" panose="05000000000000000000" pitchFamily="2" charset="2"/>
              <a:buChar char="§"/>
            </a:pPr>
            <a:r>
              <a:rPr lang="en-US" dirty="0" smtClean="0"/>
              <a:t>TNRC Chapter 102</a:t>
            </a:r>
          </a:p>
          <a:p>
            <a:pPr>
              <a:buFont typeface="Wingdings" panose="05000000000000000000" pitchFamily="2" charset="2"/>
              <a:buChar char="§"/>
            </a:pPr>
            <a:endParaRPr lang="en-US" dirty="0" smtClean="0"/>
          </a:p>
          <a:p>
            <a:pPr>
              <a:buFont typeface="Wingdings" panose="05000000000000000000" pitchFamily="2" charset="2"/>
              <a:buChar char="§"/>
            </a:pPr>
            <a:r>
              <a:rPr lang="en-US" dirty="0" smtClean="0"/>
              <a:t>The Ammonite/GLO Problem</a:t>
            </a:r>
          </a:p>
          <a:p>
            <a:pPr>
              <a:buFont typeface="Wingdings" panose="05000000000000000000" pitchFamily="2" charset="2"/>
              <a:buChar char="§"/>
            </a:pPr>
            <a:endParaRPr lang="en-US" dirty="0"/>
          </a:p>
        </p:txBody>
      </p:sp>
      <p:sp>
        <p:nvSpPr>
          <p:cNvPr id="5" name="Slide Number Placeholder 4"/>
          <p:cNvSpPr>
            <a:spLocks noGrp="1"/>
          </p:cNvSpPr>
          <p:nvPr>
            <p:ph type="sldNum" sz="quarter" idx="12"/>
          </p:nvPr>
        </p:nvSpPr>
        <p:spPr/>
        <p:txBody>
          <a:bodyPr/>
          <a:lstStyle/>
          <a:p>
            <a:fld id="{8A504972-9C0E-43FE-A99C-691020A9ED54}" type="slidenum">
              <a:rPr lang="en-US" smtClean="0"/>
              <a:t>24</a:t>
            </a:fld>
            <a:endParaRPr lang="en-US"/>
          </a:p>
        </p:txBody>
      </p:sp>
    </p:spTree>
    <p:extLst>
      <p:ext uri="{BB962C8B-B14F-4D97-AF65-F5344CB8AC3E}">
        <p14:creationId xmlns:p14="http://schemas.microsoft.com/office/powerpoint/2010/main" val="5450687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Unitization</a:t>
            </a:r>
            <a:endParaRPr lang="en-US" dirty="0"/>
          </a:p>
        </p:txBody>
      </p:sp>
      <p:sp>
        <p:nvSpPr>
          <p:cNvPr id="3" name="Content Placeholder 2"/>
          <p:cNvSpPr>
            <a:spLocks noGrp="1"/>
          </p:cNvSpPr>
          <p:nvPr>
            <p:ph idx="1"/>
          </p:nvPr>
        </p:nvSpPr>
        <p:spPr/>
        <p:txBody>
          <a:bodyPr/>
          <a:lstStyle/>
          <a:p>
            <a:endParaRPr lang="en-US" dirty="0" smtClean="0"/>
          </a:p>
          <a:p>
            <a:pPr>
              <a:buFont typeface="Wingdings" panose="05000000000000000000" pitchFamily="2" charset="2"/>
              <a:buChar char="§"/>
            </a:pPr>
            <a:r>
              <a:rPr lang="en-US" sz="2800" dirty="0" smtClean="0"/>
              <a:t>The combination of many tracts with producing wells for the purpose of secondary or tertiary recovery.</a:t>
            </a:r>
          </a:p>
          <a:p>
            <a:pPr>
              <a:buFont typeface="Wingdings" panose="05000000000000000000" pitchFamily="2" charset="2"/>
              <a:buChar char="§"/>
            </a:pPr>
            <a:endParaRPr lang="en-US" sz="2800" dirty="0" smtClean="0"/>
          </a:p>
          <a:p>
            <a:pPr>
              <a:buFont typeface="Wingdings" panose="05000000000000000000" pitchFamily="2" charset="2"/>
              <a:buChar char="§"/>
            </a:pPr>
            <a:r>
              <a:rPr lang="en-US" sz="2800" dirty="0" smtClean="0"/>
              <a:t>TNRC Chapter 101</a:t>
            </a:r>
          </a:p>
          <a:p>
            <a:pPr lvl="5">
              <a:buFont typeface="Wingdings" panose="05000000000000000000" pitchFamily="2" charset="2"/>
              <a:buChar char="§"/>
            </a:pPr>
            <a:endParaRPr lang="en-US" dirty="0"/>
          </a:p>
        </p:txBody>
      </p:sp>
      <p:sp>
        <p:nvSpPr>
          <p:cNvPr id="5" name="Slide Number Placeholder 4"/>
          <p:cNvSpPr>
            <a:spLocks noGrp="1"/>
          </p:cNvSpPr>
          <p:nvPr>
            <p:ph type="sldNum" sz="quarter" idx="12"/>
          </p:nvPr>
        </p:nvSpPr>
        <p:spPr/>
        <p:txBody>
          <a:bodyPr/>
          <a:lstStyle/>
          <a:p>
            <a:fld id="{8A504972-9C0E-43FE-A99C-691020A9ED54}" type="slidenum">
              <a:rPr lang="en-US" smtClean="0"/>
              <a:t>25</a:t>
            </a:fld>
            <a:endParaRPr lang="en-US"/>
          </a:p>
        </p:txBody>
      </p:sp>
    </p:spTree>
    <p:extLst>
      <p:ext uri="{BB962C8B-B14F-4D97-AF65-F5344CB8AC3E}">
        <p14:creationId xmlns:p14="http://schemas.microsoft.com/office/powerpoint/2010/main" val="38698816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TYPES OF UNITS</a:t>
            </a:r>
            <a:endParaRPr lang="en-US" dirty="0"/>
          </a:p>
        </p:txBody>
      </p:sp>
      <p:sp>
        <p:nvSpPr>
          <p:cNvPr id="3" name="Content Placeholder 2"/>
          <p:cNvSpPr>
            <a:spLocks noGrp="1"/>
          </p:cNvSpPr>
          <p:nvPr>
            <p:ph idx="1"/>
          </p:nvPr>
        </p:nvSpPr>
        <p:spPr/>
        <p:txBody>
          <a:bodyPr/>
          <a:lstStyle/>
          <a:p>
            <a:pPr>
              <a:buFont typeface="Arial" charset="0"/>
              <a:buChar char="•"/>
            </a:pPr>
            <a:r>
              <a:rPr lang="en-US" altLang="en-US" dirty="0" smtClean="0"/>
              <a:t>Voluntary Pooled Units</a:t>
            </a:r>
          </a:p>
          <a:p>
            <a:pPr>
              <a:buFont typeface="Arial" charset="0"/>
              <a:buChar char="•"/>
            </a:pPr>
            <a:r>
              <a:rPr lang="en-US" altLang="en-US" dirty="0" smtClean="0"/>
              <a:t>Force Pooled Units</a:t>
            </a:r>
          </a:p>
          <a:p>
            <a:pPr>
              <a:buFont typeface="Arial" charset="0"/>
              <a:buChar char="•"/>
            </a:pPr>
            <a:r>
              <a:rPr lang="en-US" altLang="en-US" dirty="0" smtClean="0"/>
              <a:t>Drilling Units</a:t>
            </a:r>
          </a:p>
          <a:p>
            <a:pPr>
              <a:buFont typeface="Arial" charset="0"/>
              <a:buChar char="•"/>
            </a:pPr>
            <a:r>
              <a:rPr lang="en-US" altLang="en-US" dirty="0" smtClean="0"/>
              <a:t>Proration Units</a:t>
            </a:r>
          </a:p>
          <a:p>
            <a:pPr>
              <a:buFont typeface="Arial" charset="0"/>
              <a:buChar char="•"/>
            </a:pPr>
            <a:r>
              <a:rPr lang="en-US" altLang="en-US" dirty="0" err="1" smtClean="0"/>
              <a:t>Fieldwide</a:t>
            </a:r>
            <a:r>
              <a:rPr lang="en-US" altLang="en-US" dirty="0" smtClean="0"/>
              <a:t>/Enhanced Recovery Units</a:t>
            </a:r>
          </a:p>
          <a:p>
            <a:pPr>
              <a:buFont typeface="Arial" charset="0"/>
              <a:buChar char="•"/>
            </a:pPr>
            <a:r>
              <a:rPr lang="en-US" altLang="en-US" dirty="0" smtClean="0"/>
              <a:t>Specially Defined Units in the Lease Instruments</a:t>
            </a:r>
          </a:p>
          <a:p>
            <a:endParaRPr lang="en-US" dirty="0"/>
          </a:p>
        </p:txBody>
      </p:sp>
      <p:sp>
        <p:nvSpPr>
          <p:cNvPr id="5" name="Slide Number Placeholder 4"/>
          <p:cNvSpPr>
            <a:spLocks noGrp="1"/>
          </p:cNvSpPr>
          <p:nvPr>
            <p:ph type="sldNum" sz="quarter" idx="12"/>
          </p:nvPr>
        </p:nvSpPr>
        <p:spPr/>
        <p:txBody>
          <a:bodyPr/>
          <a:lstStyle/>
          <a:p>
            <a:fld id="{8A504972-9C0E-43FE-A99C-691020A9ED54}" type="slidenum">
              <a:rPr lang="en-US" smtClean="0"/>
              <a:t>26</a:t>
            </a:fld>
            <a:endParaRPr lang="en-US"/>
          </a:p>
        </p:txBody>
      </p:sp>
    </p:spTree>
    <p:extLst>
      <p:ext uri="{BB962C8B-B14F-4D97-AF65-F5344CB8AC3E}">
        <p14:creationId xmlns:p14="http://schemas.microsoft.com/office/powerpoint/2010/main" val="35173915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2443" y="901399"/>
            <a:ext cx="5145974" cy="4172197"/>
          </a:xfrm>
          <a:prstGeom prst="rect">
            <a:avLst/>
          </a:prstGeom>
          <a:solidFill>
            <a:schemeClr val="accent2"/>
          </a:solidFill>
          <a:ln w="19050">
            <a:solidFill>
              <a:schemeClr val="accent1"/>
            </a:solidFill>
            <a:prstDash val="solid"/>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err="1">
              <a:solidFill>
                <a:schemeClr val="bg1"/>
              </a:solidFill>
            </a:endParaRPr>
          </a:p>
        </p:txBody>
      </p:sp>
      <p:sp>
        <p:nvSpPr>
          <p:cNvPr id="3" name="Slide Number Placeholder 4"/>
          <p:cNvSpPr>
            <a:spLocks noGrp="1"/>
          </p:cNvSpPr>
          <p:nvPr/>
        </p:nvSpPr>
        <p:spPr>
          <a:xfrm>
            <a:off x="8424356" y="484187"/>
            <a:ext cx="457200" cy="441325"/>
          </a:xfrm>
          <a:prstGeom prst="rect">
            <a:avLst/>
          </a:prstGeom>
        </p:spPr>
        <p:txBody>
          <a:bodyPr vert="horz" lIns="45720" rIns="45720" anchor="ctr">
            <a:normAutofit/>
          </a:bodyPr>
          <a:lstStyle>
            <a:defPPr>
              <a:defRPr lang="en-US"/>
            </a:defPPr>
            <a:lvl1pPr algn="ctr" rtl="0" eaLnBrk="1" fontAlgn="auto" latinLnBrk="0" hangingPunct="1">
              <a:spcBef>
                <a:spcPts val="0"/>
              </a:spcBef>
              <a:spcAft>
                <a:spcPts val="0"/>
              </a:spcAft>
              <a:defRPr kumimoji="0" sz="1600" kern="1200">
                <a:solidFill>
                  <a:schemeClr val="accent3">
                    <a:shade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dirty="0"/>
          </a:p>
        </p:txBody>
      </p:sp>
      <p:pic>
        <p:nvPicPr>
          <p:cNvPr id="4" name="table"/>
          <p:cNvPicPr>
            <a:picLocks noChangeAspect="1"/>
          </p:cNvPicPr>
          <p:nvPr/>
        </p:nvPicPr>
        <p:blipFill>
          <a:blip r:embed="rId2"/>
          <a:stretch>
            <a:fillRect/>
          </a:stretch>
        </p:blipFill>
        <p:spPr>
          <a:xfrm>
            <a:off x="574168" y="1125537"/>
            <a:ext cx="4572000" cy="3657600"/>
          </a:xfrm>
          <a:prstGeom prst="rect">
            <a:avLst/>
          </a:prstGeom>
        </p:spPr>
      </p:pic>
      <p:sp>
        <p:nvSpPr>
          <p:cNvPr id="5" name="TextBox 8"/>
          <p:cNvSpPr txBox="1">
            <a:spLocks noChangeArrowheads="1"/>
          </p:cNvSpPr>
          <p:nvPr/>
        </p:nvSpPr>
        <p:spPr bwMode="auto">
          <a:xfrm>
            <a:off x="5755768" y="1019174"/>
            <a:ext cx="3124200" cy="5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r>
              <a:rPr lang="en-US" altLang="en-US" dirty="0"/>
              <a:t>Each separately labeled tract = separate lease</a:t>
            </a:r>
          </a:p>
          <a:p>
            <a:pPr eaLnBrk="1" hangingPunct="1"/>
            <a:endParaRPr lang="en-US" altLang="en-US" dirty="0"/>
          </a:p>
          <a:p>
            <a:pPr eaLnBrk="1" hangingPunct="1"/>
            <a:r>
              <a:rPr lang="en-US" altLang="en-US" dirty="0"/>
              <a:t>Tract F = 40 acre </a:t>
            </a:r>
            <a:r>
              <a:rPr lang="en-US" altLang="en-US" u="sng" dirty="0"/>
              <a:t>drilling unit</a:t>
            </a:r>
          </a:p>
          <a:p>
            <a:pPr eaLnBrk="1" hangingPunct="1"/>
            <a:endParaRPr lang="en-US" altLang="en-US" dirty="0"/>
          </a:p>
          <a:p>
            <a:pPr eaLnBrk="1" hangingPunct="1"/>
            <a:r>
              <a:rPr lang="en-US" altLang="en-US" dirty="0"/>
              <a:t>Tracts C and F = 80 acre </a:t>
            </a:r>
            <a:r>
              <a:rPr lang="en-US" altLang="en-US" u="sng" dirty="0"/>
              <a:t>proration unit</a:t>
            </a:r>
          </a:p>
          <a:p>
            <a:pPr eaLnBrk="1" hangingPunct="1"/>
            <a:endParaRPr lang="en-US" altLang="en-US" dirty="0"/>
          </a:p>
          <a:p>
            <a:pPr eaLnBrk="1" hangingPunct="1"/>
            <a:r>
              <a:rPr lang="en-US" altLang="en-US" dirty="0"/>
              <a:t>Tracts B, C, E , F, G, H, J , K = 320 acre </a:t>
            </a:r>
            <a:r>
              <a:rPr lang="en-US" altLang="en-US" u="sng" dirty="0"/>
              <a:t>voluntary pooled unit</a:t>
            </a:r>
          </a:p>
          <a:p>
            <a:pPr eaLnBrk="1" hangingPunct="1"/>
            <a:endParaRPr lang="en-US" altLang="en-US" dirty="0"/>
          </a:p>
          <a:p>
            <a:pPr eaLnBrk="1" hangingPunct="1"/>
            <a:r>
              <a:rPr lang="en-US" altLang="en-US" dirty="0"/>
              <a:t>Tracts C, F, 80 acre portion of Tract D = 160 acre </a:t>
            </a:r>
            <a:r>
              <a:rPr lang="en-US" altLang="en-US" u="sng" dirty="0"/>
              <a:t>force pooled unit</a:t>
            </a:r>
          </a:p>
          <a:p>
            <a:pPr eaLnBrk="1" hangingPunct="1"/>
            <a:endParaRPr lang="en-US" altLang="en-US" dirty="0"/>
          </a:p>
          <a:p>
            <a:pPr eaLnBrk="1" hangingPunct="1"/>
            <a:r>
              <a:rPr lang="en-US" altLang="en-US" dirty="0"/>
              <a:t>All Tracts (A-L) = </a:t>
            </a:r>
            <a:r>
              <a:rPr lang="en-US" altLang="en-US" u="sng" dirty="0" err="1"/>
              <a:t>fieldwide</a:t>
            </a:r>
            <a:r>
              <a:rPr lang="en-US" altLang="en-US" u="sng" dirty="0"/>
              <a:t>/enhanced recovery unit</a:t>
            </a:r>
          </a:p>
        </p:txBody>
      </p:sp>
      <p:sp>
        <p:nvSpPr>
          <p:cNvPr id="6" name="Rectangle 5"/>
          <p:cNvSpPr/>
          <p:nvPr/>
        </p:nvSpPr>
        <p:spPr>
          <a:xfrm>
            <a:off x="2402968" y="1125537"/>
            <a:ext cx="914400" cy="1828800"/>
          </a:xfrm>
          <a:prstGeom prst="rect">
            <a:avLst/>
          </a:prstGeom>
          <a:solidFill>
            <a:srgbClr val="FFDE75">
              <a:alpha val="5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7" name="Rectangle 6"/>
          <p:cNvSpPr/>
          <p:nvPr/>
        </p:nvSpPr>
        <p:spPr>
          <a:xfrm>
            <a:off x="1485021" y="1162726"/>
            <a:ext cx="1828800" cy="3657600"/>
          </a:xfrm>
          <a:prstGeom prst="rect">
            <a:avLst/>
          </a:prstGeom>
          <a:solidFill>
            <a:schemeClr val="accent2">
              <a:lumMod val="40000"/>
              <a:lumOff val="60000"/>
              <a:alpha val="4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solidFill>
                <a:schemeClr val="tx1"/>
              </a:solidFill>
            </a:endParaRPr>
          </a:p>
        </p:txBody>
      </p:sp>
      <p:sp>
        <p:nvSpPr>
          <p:cNvPr id="8" name="Rectangle 7"/>
          <p:cNvSpPr/>
          <p:nvPr/>
        </p:nvSpPr>
        <p:spPr>
          <a:xfrm>
            <a:off x="2367868" y="1125537"/>
            <a:ext cx="1828800" cy="1828800"/>
          </a:xfrm>
          <a:prstGeom prst="rect">
            <a:avLst/>
          </a:prstGeom>
          <a:noFill/>
          <a:ln w="31750">
            <a:solidFill>
              <a:srgbClr val="9900CC"/>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9" name="Rectangle 8"/>
          <p:cNvSpPr/>
          <p:nvPr/>
        </p:nvSpPr>
        <p:spPr>
          <a:xfrm>
            <a:off x="574168" y="1125537"/>
            <a:ext cx="4572000" cy="3657600"/>
          </a:xfrm>
          <a:prstGeom prst="rect">
            <a:avLst/>
          </a:prstGeom>
          <a:noFill/>
          <a:ln w="38100"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11" name="Slide Number Placeholder 10"/>
          <p:cNvSpPr>
            <a:spLocks noGrp="1"/>
          </p:cNvSpPr>
          <p:nvPr>
            <p:ph type="sldNum" sz="quarter" idx="12"/>
          </p:nvPr>
        </p:nvSpPr>
        <p:spPr/>
        <p:txBody>
          <a:bodyPr/>
          <a:lstStyle/>
          <a:p>
            <a:fld id="{8A504972-9C0E-43FE-A99C-691020A9ED54}" type="slidenum">
              <a:rPr lang="en-US" smtClean="0"/>
              <a:t>27</a:t>
            </a:fld>
            <a:endParaRPr lang="en-US"/>
          </a:p>
        </p:txBody>
      </p:sp>
      <p:sp>
        <p:nvSpPr>
          <p:cNvPr id="12" name="TextBox 11"/>
          <p:cNvSpPr txBox="1"/>
          <p:nvPr/>
        </p:nvSpPr>
        <p:spPr>
          <a:xfrm>
            <a:off x="2454171" y="1209822"/>
            <a:ext cx="332142" cy="369332"/>
          </a:xfrm>
          <a:prstGeom prst="rect">
            <a:avLst/>
          </a:prstGeom>
          <a:noFill/>
        </p:spPr>
        <p:txBody>
          <a:bodyPr wrap="none" rtlCol="0">
            <a:spAutoFit/>
          </a:bodyPr>
          <a:lstStyle/>
          <a:p>
            <a:r>
              <a:rPr lang="en-US" dirty="0" smtClean="0"/>
              <a:t>C</a:t>
            </a:r>
            <a:endParaRPr lang="en-US" dirty="0"/>
          </a:p>
        </p:txBody>
      </p:sp>
      <p:sp>
        <p:nvSpPr>
          <p:cNvPr id="13" name="TextBox 12"/>
          <p:cNvSpPr txBox="1"/>
          <p:nvPr/>
        </p:nvSpPr>
        <p:spPr>
          <a:xfrm>
            <a:off x="2387484" y="2084485"/>
            <a:ext cx="322524" cy="369332"/>
          </a:xfrm>
          <a:prstGeom prst="rect">
            <a:avLst/>
          </a:prstGeom>
          <a:noFill/>
        </p:spPr>
        <p:txBody>
          <a:bodyPr wrap="none" rtlCol="0">
            <a:spAutoFit/>
          </a:bodyPr>
          <a:lstStyle/>
          <a:p>
            <a:r>
              <a:rPr lang="en-US" dirty="0" smtClean="0"/>
              <a:t>F</a:t>
            </a:r>
            <a:endParaRPr lang="en-US" dirty="0"/>
          </a:p>
        </p:txBody>
      </p:sp>
      <p:sp>
        <p:nvSpPr>
          <p:cNvPr id="14" name="TextBox 13"/>
          <p:cNvSpPr txBox="1"/>
          <p:nvPr/>
        </p:nvSpPr>
        <p:spPr>
          <a:xfrm>
            <a:off x="1488568" y="1162726"/>
            <a:ext cx="335348" cy="369332"/>
          </a:xfrm>
          <a:prstGeom prst="rect">
            <a:avLst/>
          </a:prstGeom>
          <a:noFill/>
        </p:spPr>
        <p:txBody>
          <a:bodyPr wrap="none" rtlCol="0">
            <a:spAutoFit/>
          </a:bodyPr>
          <a:lstStyle/>
          <a:p>
            <a:r>
              <a:rPr lang="en-US" dirty="0" smtClean="0"/>
              <a:t>B</a:t>
            </a:r>
            <a:endParaRPr lang="en-US" dirty="0"/>
          </a:p>
        </p:txBody>
      </p:sp>
      <p:sp>
        <p:nvSpPr>
          <p:cNvPr id="15" name="TextBox 14"/>
          <p:cNvSpPr txBox="1"/>
          <p:nvPr/>
        </p:nvSpPr>
        <p:spPr>
          <a:xfrm>
            <a:off x="1488568" y="2084485"/>
            <a:ext cx="335348" cy="369332"/>
          </a:xfrm>
          <a:prstGeom prst="rect">
            <a:avLst/>
          </a:prstGeom>
          <a:noFill/>
        </p:spPr>
        <p:txBody>
          <a:bodyPr wrap="none" rtlCol="0">
            <a:spAutoFit/>
          </a:bodyPr>
          <a:lstStyle/>
          <a:p>
            <a:r>
              <a:rPr lang="en-US" dirty="0" smtClean="0"/>
              <a:t>E</a:t>
            </a:r>
            <a:endParaRPr lang="en-US" dirty="0"/>
          </a:p>
        </p:txBody>
      </p:sp>
      <p:sp>
        <p:nvSpPr>
          <p:cNvPr id="16" name="TextBox 15"/>
          <p:cNvSpPr txBox="1"/>
          <p:nvPr/>
        </p:nvSpPr>
        <p:spPr>
          <a:xfrm>
            <a:off x="1492696" y="2946745"/>
            <a:ext cx="351378" cy="369332"/>
          </a:xfrm>
          <a:prstGeom prst="rect">
            <a:avLst/>
          </a:prstGeom>
          <a:noFill/>
        </p:spPr>
        <p:txBody>
          <a:bodyPr wrap="none" rtlCol="0">
            <a:spAutoFit/>
          </a:bodyPr>
          <a:lstStyle/>
          <a:p>
            <a:r>
              <a:rPr lang="en-US" dirty="0"/>
              <a:t>G</a:t>
            </a:r>
          </a:p>
        </p:txBody>
      </p:sp>
      <p:sp>
        <p:nvSpPr>
          <p:cNvPr id="17" name="TextBox 16"/>
          <p:cNvSpPr txBox="1"/>
          <p:nvPr/>
        </p:nvSpPr>
        <p:spPr>
          <a:xfrm>
            <a:off x="2414095" y="2946745"/>
            <a:ext cx="372218" cy="369332"/>
          </a:xfrm>
          <a:prstGeom prst="rect">
            <a:avLst/>
          </a:prstGeom>
          <a:noFill/>
        </p:spPr>
        <p:txBody>
          <a:bodyPr wrap="none" rtlCol="0">
            <a:spAutoFit/>
          </a:bodyPr>
          <a:lstStyle/>
          <a:p>
            <a:r>
              <a:rPr lang="en-US" dirty="0"/>
              <a:t>H</a:t>
            </a:r>
          </a:p>
        </p:txBody>
      </p:sp>
      <p:sp>
        <p:nvSpPr>
          <p:cNvPr id="18" name="TextBox 17"/>
          <p:cNvSpPr txBox="1"/>
          <p:nvPr/>
        </p:nvSpPr>
        <p:spPr>
          <a:xfrm>
            <a:off x="1414969" y="3860126"/>
            <a:ext cx="304892" cy="369332"/>
          </a:xfrm>
          <a:prstGeom prst="rect">
            <a:avLst/>
          </a:prstGeom>
          <a:noFill/>
        </p:spPr>
        <p:txBody>
          <a:bodyPr wrap="none" rtlCol="0">
            <a:spAutoFit/>
          </a:bodyPr>
          <a:lstStyle/>
          <a:p>
            <a:r>
              <a:rPr lang="en-US" dirty="0" smtClean="0"/>
              <a:t>J</a:t>
            </a:r>
            <a:endParaRPr lang="en-US" dirty="0"/>
          </a:p>
        </p:txBody>
      </p:sp>
      <p:sp>
        <p:nvSpPr>
          <p:cNvPr id="19" name="TextBox 18"/>
          <p:cNvSpPr txBox="1"/>
          <p:nvPr/>
        </p:nvSpPr>
        <p:spPr>
          <a:xfrm>
            <a:off x="2402968" y="3862360"/>
            <a:ext cx="344966" cy="369332"/>
          </a:xfrm>
          <a:prstGeom prst="rect">
            <a:avLst/>
          </a:prstGeom>
          <a:noFill/>
        </p:spPr>
        <p:txBody>
          <a:bodyPr wrap="none" rtlCol="0">
            <a:spAutoFit/>
          </a:bodyPr>
          <a:lstStyle/>
          <a:p>
            <a:r>
              <a:rPr lang="en-US" dirty="0" smtClean="0"/>
              <a:t>K</a:t>
            </a:r>
            <a:endParaRPr lang="en-US" dirty="0"/>
          </a:p>
        </p:txBody>
      </p:sp>
      <p:cxnSp>
        <p:nvCxnSpPr>
          <p:cNvPr id="23" name="Straight Connector 22"/>
          <p:cNvCxnSpPr/>
          <p:nvPr/>
        </p:nvCxnSpPr>
        <p:spPr>
          <a:xfrm>
            <a:off x="2402968" y="2084485"/>
            <a:ext cx="9108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67661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VOLUNTARY POOLING</a:t>
            </a:r>
            <a:endParaRPr lang="en-US" dirty="0"/>
          </a:p>
        </p:txBody>
      </p:sp>
      <p:sp>
        <p:nvSpPr>
          <p:cNvPr id="3" name="Content Placeholder 2"/>
          <p:cNvSpPr>
            <a:spLocks noGrp="1"/>
          </p:cNvSpPr>
          <p:nvPr>
            <p:ph idx="1"/>
          </p:nvPr>
        </p:nvSpPr>
        <p:spPr/>
        <p:txBody>
          <a:bodyPr/>
          <a:lstStyle/>
          <a:p>
            <a:pPr>
              <a:lnSpc>
                <a:spcPct val="90000"/>
              </a:lnSpc>
              <a:buFont typeface="Arial" charset="0"/>
              <a:buChar char="•"/>
            </a:pPr>
            <a:r>
              <a:rPr lang="en-US" altLang="en-US" dirty="0" smtClean="0"/>
              <a:t>Why Pool?</a:t>
            </a:r>
          </a:p>
          <a:p>
            <a:pPr lvl="1">
              <a:lnSpc>
                <a:spcPct val="90000"/>
              </a:lnSpc>
            </a:pPr>
            <a:r>
              <a:rPr lang="en-US" altLang="en-US" dirty="0" smtClean="0"/>
              <a:t>Avoid drilling unnecessary wells</a:t>
            </a:r>
          </a:p>
          <a:p>
            <a:pPr lvl="1">
              <a:lnSpc>
                <a:spcPct val="90000"/>
              </a:lnSpc>
            </a:pPr>
            <a:r>
              <a:rPr lang="en-US" altLang="en-US" dirty="0" smtClean="0"/>
              <a:t>Protect each owner’s correlative rights to share in production</a:t>
            </a:r>
          </a:p>
          <a:p>
            <a:pPr lvl="1">
              <a:lnSpc>
                <a:spcPct val="90000"/>
              </a:lnSpc>
            </a:pPr>
            <a:r>
              <a:rPr lang="en-US" altLang="en-US" dirty="0" smtClean="0"/>
              <a:t>Comply with RRC spacing and density regulations and obtain increased allowable</a:t>
            </a:r>
          </a:p>
          <a:p>
            <a:pPr lvl="1">
              <a:lnSpc>
                <a:spcPct val="90000"/>
              </a:lnSpc>
            </a:pPr>
            <a:r>
              <a:rPr lang="en-US" altLang="en-US" dirty="0" smtClean="0"/>
              <a:t>Obtain the best geological location</a:t>
            </a:r>
          </a:p>
          <a:p>
            <a:pPr lvl="1">
              <a:lnSpc>
                <a:spcPct val="90000"/>
              </a:lnSpc>
            </a:pPr>
            <a:r>
              <a:rPr lang="en-US" altLang="en-US" dirty="0" smtClean="0"/>
              <a:t>Maintain leases for future drilling</a:t>
            </a:r>
          </a:p>
          <a:p>
            <a:endParaRPr lang="en-US" dirty="0"/>
          </a:p>
        </p:txBody>
      </p:sp>
      <p:sp>
        <p:nvSpPr>
          <p:cNvPr id="5" name="Slide Number Placeholder 4"/>
          <p:cNvSpPr>
            <a:spLocks noGrp="1"/>
          </p:cNvSpPr>
          <p:nvPr>
            <p:ph type="sldNum" sz="quarter" idx="12"/>
          </p:nvPr>
        </p:nvSpPr>
        <p:spPr/>
        <p:txBody>
          <a:bodyPr/>
          <a:lstStyle/>
          <a:p>
            <a:fld id="{8A504972-9C0E-43FE-A99C-691020A9ED54}" type="slidenum">
              <a:rPr lang="en-US" smtClean="0"/>
              <a:t>28</a:t>
            </a:fld>
            <a:endParaRPr lang="en-US"/>
          </a:p>
        </p:txBody>
      </p:sp>
    </p:spTree>
    <p:extLst>
      <p:ext uri="{BB962C8B-B14F-4D97-AF65-F5344CB8AC3E}">
        <p14:creationId xmlns:p14="http://schemas.microsoft.com/office/powerpoint/2010/main" val="33610757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Authority to Pool</a:t>
            </a:r>
            <a:endParaRPr lang="en-US" dirty="0"/>
          </a:p>
        </p:txBody>
      </p:sp>
      <p:sp>
        <p:nvSpPr>
          <p:cNvPr id="3" name="Content Placeholder 2"/>
          <p:cNvSpPr>
            <a:spLocks noGrp="1"/>
          </p:cNvSpPr>
          <p:nvPr>
            <p:ph idx="1"/>
          </p:nvPr>
        </p:nvSpPr>
        <p:spPr/>
        <p:txBody>
          <a:bodyPr/>
          <a:lstStyle/>
          <a:p>
            <a:pPr>
              <a:buFont typeface="Arial" charset="0"/>
              <a:buChar char="•"/>
            </a:pPr>
            <a:r>
              <a:rPr lang="en-US" altLang="en-US" dirty="0" smtClean="0"/>
              <a:t>Pooling authority must be granted in the lease or by separate contract.</a:t>
            </a:r>
          </a:p>
          <a:p>
            <a:pPr>
              <a:buFont typeface="Arial" charset="0"/>
              <a:buChar char="•"/>
            </a:pPr>
            <a:r>
              <a:rPr lang="en-US" altLang="en-US" dirty="0" smtClean="0"/>
              <a:t>Texas courts are liberal in recognizing conveyance of pooling authority and in concluding such pooling clauses should </a:t>
            </a:r>
            <a:r>
              <a:rPr lang="en-US" altLang="en-US" u="sng" dirty="0" smtClean="0"/>
              <a:t>not</a:t>
            </a:r>
            <a:r>
              <a:rPr lang="en-US" altLang="en-US" dirty="0" smtClean="0"/>
              <a:t> be construed in a narrow or limited manner.</a:t>
            </a:r>
          </a:p>
          <a:p>
            <a:pPr>
              <a:buFont typeface="Arial" charset="0"/>
              <a:buChar char="•"/>
            </a:pPr>
            <a:r>
              <a:rPr lang="en-US" altLang="en-US" dirty="0" smtClean="0"/>
              <a:t>Always start with the lease.</a:t>
            </a:r>
          </a:p>
        </p:txBody>
      </p:sp>
      <p:sp>
        <p:nvSpPr>
          <p:cNvPr id="5" name="Slide Number Placeholder 4"/>
          <p:cNvSpPr>
            <a:spLocks noGrp="1"/>
          </p:cNvSpPr>
          <p:nvPr>
            <p:ph type="sldNum" sz="quarter" idx="12"/>
          </p:nvPr>
        </p:nvSpPr>
        <p:spPr/>
        <p:txBody>
          <a:bodyPr/>
          <a:lstStyle/>
          <a:p>
            <a:fld id="{8A504972-9C0E-43FE-A99C-691020A9ED54}" type="slidenum">
              <a:rPr lang="en-US" smtClean="0"/>
              <a:t>29</a:t>
            </a:fld>
            <a:endParaRPr lang="en-US"/>
          </a:p>
        </p:txBody>
      </p:sp>
    </p:spTree>
    <p:extLst>
      <p:ext uri="{BB962C8B-B14F-4D97-AF65-F5344CB8AC3E}">
        <p14:creationId xmlns:p14="http://schemas.microsoft.com/office/powerpoint/2010/main" val="32662643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1862 The Phillips and Woodford Wells Titusville, Pa</a:t>
            </a:r>
            <a:endParaRPr lang="en-US" dirty="0"/>
          </a:p>
        </p:txBody>
      </p:sp>
      <p:pic>
        <p:nvPicPr>
          <p:cNvPr id="4" name="Content Placeholder 4"/>
          <p:cNvPicPr>
            <a:picLocks noGrp="1" noChangeAspect="1" noChangeArrowheads="1"/>
          </p:cNvPicPr>
          <p:nvPr>
            <p:ph idx="1"/>
          </p:nvPr>
        </p:nvPicPr>
        <p:blipFill>
          <a:blip r:embed="rId2" cstate="print"/>
          <a:stretch>
            <a:fillRect/>
          </a:stretch>
        </p:blipFill>
        <p:spPr bwMode="auto">
          <a:xfrm>
            <a:off x="1904627" y="2354520"/>
            <a:ext cx="5334745" cy="4114286"/>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8A504972-9C0E-43FE-A99C-691020A9ED54}" type="slidenum">
              <a:rPr lang="en-US" smtClean="0"/>
              <a:t>3</a:t>
            </a:fld>
            <a:endParaRPr lang="en-US"/>
          </a:p>
        </p:txBody>
      </p:sp>
    </p:spTree>
    <p:extLst>
      <p:ext uri="{BB962C8B-B14F-4D97-AF65-F5344CB8AC3E}">
        <p14:creationId xmlns:p14="http://schemas.microsoft.com/office/powerpoint/2010/main" val="36460596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smtClean="0"/>
              <a:t>REMEMBER FUNDAMENTAL DISTINCTION</a:t>
            </a:r>
            <a:endParaRPr lang="en-US" dirty="0"/>
          </a:p>
        </p:txBody>
      </p:sp>
      <p:sp>
        <p:nvSpPr>
          <p:cNvPr id="3" name="Content Placeholder 2"/>
          <p:cNvSpPr>
            <a:spLocks noGrp="1"/>
          </p:cNvSpPr>
          <p:nvPr>
            <p:ph idx="1"/>
          </p:nvPr>
        </p:nvSpPr>
        <p:spPr/>
        <p:txBody>
          <a:bodyPr/>
          <a:lstStyle/>
          <a:p>
            <a:pPr>
              <a:spcAft>
                <a:spcPct val="70000"/>
              </a:spcAft>
              <a:buFont typeface="Arial" charset="0"/>
              <a:buChar char="•"/>
            </a:pPr>
            <a:r>
              <a:rPr lang="en-US" altLang="en-US" dirty="0" smtClean="0"/>
              <a:t>RRC rules (for spacing, density, allocation) do not </a:t>
            </a:r>
            <a:r>
              <a:rPr lang="en-US" altLang="en-US" u="sng" dirty="0" smtClean="0"/>
              <a:t>create</a:t>
            </a:r>
            <a:r>
              <a:rPr lang="en-US" altLang="en-US" dirty="0" smtClean="0"/>
              <a:t> pooling authority.</a:t>
            </a:r>
          </a:p>
          <a:p>
            <a:pPr>
              <a:buFont typeface="Arial" charset="0"/>
              <a:buChar char="•"/>
            </a:pPr>
            <a:r>
              <a:rPr lang="en-US" altLang="en-US" dirty="0" smtClean="0"/>
              <a:t>But RRC rules can  </a:t>
            </a:r>
            <a:r>
              <a:rPr lang="en-US" altLang="en-US" u="sng" dirty="0" smtClean="0"/>
              <a:t>impact</a:t>
            </a:r>
            <a:r>
              <a:rPr lang="en-US" altLang="en-US" dirty="0" smtClean="0"/>
              <a:t> pooling authority</a:t>
            </a:r>
          </a:p>
          <a:p>
            <a:pPr lvl="1"/>
            <a:r>
              <a:rPr lang="en-US" altLang="en-US" dirty="0" smtClean="0"/>
              <a:t>“governmental authority” clauses – may pool to larger size if necessary for regular permit or full allowable</a:t>
            </a:r>
          </a:p>
          <a:p>
            <a:pPr marL="0" indent="0">
              <a:buNone/>
            </a:pPr>
            <a:endParaRPr lang="en-US" dirty="0"/>
          </a:p>
        </p:txBody>
      </p:sp>
      <p:sp>
        <p:nvSpPr>
          <p:cNvPr id="5" name="Slide Number Placeholder 4"/>
          <p:cNvSpPr>
            <a:spLocks noGrp="1"/>
          </p:cNvSpPr>
          <p:nvPr>
            <p:ph type="sldNum" sz="quarter" idx="12"/>
          </p:nvPr>
        </p:nvSpPr>
        <p:spPr/>
        <p:txBody>
          <a:bodyPr/>
          <a:lstStyle/>
          <a:p>
            <a:fld id="{8A504972-9C0E-43FE-A99C-691020A9ED54}" type="slidenum">
              <a:rPr lang="en-US" smtClean="0"/>
              <a:t>30</a:t>
            </a:fld>
            <a:endParaRPr lang="en-US"/>
          </a:p>
        </p:txBody>
      </p:sp>
    </p:spTree>
    <p:extLst>
      <p:ext uri="{BB962C8B-B14F-4D97-AF65-F5344CB8AC3E}">
        <p14:creationId xmlns:p14="http://schemas.microsoft.com/office/powerpoint/2010/main" val="24578660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smtClean="0"/>
              <a:t>O&amp;G Lease Pooling Provisions</a:t>
            </a:r>
            <a:endParaRPr lang="en-US" dirty="0"/>
          </a:p>
        </p:txBody>
      </p:sp>
      <p:sp>
        <p:nvSpPr>
          <p:cNvPr id="3" name="Content Placeholder 2"/>
          <p:cNvSpPr>
            <a:spLocks noGrp="1"/>
          </p:cNvSpPr>
          <p:nvPr>
            <p:ph idx="1"/>
          </p:nvPr>
        </p:nvSpPr>
        <p:spPr/>
        <p:txBody>
          <a:bodyPr>
            <a:normAutofit/>
          </a:bodyPr>
          <a:lstStyle/>
          <a:p>
            <a:pPr>
              <a:buFont typeface="Arial" charset="0"/>
              <a:buChar char="•"/>
            </a:pPr>
            <a:r>
              <a:rPr lang="en-US" altLang="en-US" dirty="0" smtClean="0"/>
              <a:t>Many different pooling provisions even in “standard” form leases</a:t>
            </a:r>
          </a:p>
          <a:p>
            <a:pPr>
              <a:buFont typeface="Arial" charset="0"/>
              <a:buChar char="•"/>
            </a:pPr>
            <a:r>
              <a:rPr lang="en-US" altLang="en-US" dirty="0" smtClean="0"/>
              <a:t>Events necessary to trigger pooling authority; e.g.</a:t>
            </a:r>
          </a:p>
          <a:p>
            <a:pPr lvl="1"/>
            <a:r>
              <a:rPr lang="en-US" altLang="en-US" dirty="0" smtClean="0"/>
              <a:t>for conservation</a:t>
            </a:r>
          </a:p>
          <a:p>
            <a:pPr lvl="1"/>
            <a:r>
              <a:rPr lang="en-US" altLang="en-US" dirty="0" smtClean="0"/>
              <a:t>avoid unnecessary drilling</a:t>
            </a:r>
          </a:p>
          <a:p>
            <a:pPr lvl="1"/>
            <a:r>
              <a:rPr lang="en-US" altLang="en-US" dirty="0" smtClean="0"/>
              <a:t>proper development</a:t>
            </a:r>
          </a:p>
          <a:p>
            <a:pPr>
              <a:buFont typeface="Arial" charset="0"/>
              <a:buChar char="•"/>
            </a:pPr>
            <a:r>
              <a:rPr lang="en-US" altLang="en-US" b="1" u="sng" dirty="0" smtClean="0"/>
              <a:t>Don’t assume</a:t>
            </a:r>
            <a:r>
              <a:rPr lang="en-US" altLang="en-US" b="1" dirty="0" smtClean="0"/>
              <a:t>:</a:t>
            </a:r>
            <a:r>
              <a:rPr lang="en-US" altLang="en-US" dirty="0" smtClean="0"/>
              <a:t> read your lease pooling provision and all riders carefully! </a:t>
            </a:r>
          </a:p>
          <a:p>
            <a:endParaRPr lang="en-US" dirty="0"/>
          </a:p>
        </p:txBody>
      </p:sp>
      <p:sp>
        <p:nvSpPr>
          <p:cNvPr id="5" name="Slide Number Placeholder 4"/>
          <p:cNvSpPr>
            <a:spLocks noGrp="1"/>
          </p:cNvSpPr>
          <p:nvPr>
            <p:ph type="sldNum" sz="quarter" idx="12"/>
          </p:nvPr>
        </p:nvSpPr>
        <p:spPr/>
        <p:txBody>
          <a:bodyPr/>
          <a:lstStyle/>
          <a:p>
            <a:fld id="{8A504972-9C0E-43FE-A99C-691020A9ED54}" type="slidenum">
              <a:rPr lang="en-US" smtClean="0"/>
              <a:t>31</a:t>
            </a:fld>
            <a:endParaRPr lang="en-US"/>
          </a:p>
        </p:txBody>
      </p:sp>
    </p:spTree>
    <p:extLst>
      <p:ext uri="{BB962C8B-B14F-4D97-AF65-F5344CB8AC3E}">
        <p14:creationId xmlns:p14="http://schemas.microsoft.com/office/powerpoint/2010/main" val="16669154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smtClean="0"/>
              <a:t>Non-Contiguous Lands in Pooled Units</a:t>
            </a:r>
            <a:endParaRPr lang="en-US" dirty="0"/>
          </a:p>
        </p:txBody>
      </p:sp>
      <p:sp>
        <p:nvSpPr>
          <p:cNvPr id="3" name="Content Placeholder 2"/>
          <p:cNvSpPr>
            <a:spLocks noGrp="1"/>
          </p:cNvSpPr>
          <p:nvPr>
            <p:ph idx="1"/>
          </p:nvPr>
        </p:nvSpPr>
        <p:spPr/>
        <p:txBody>
          <a:bodyPr/>
          <a:lstStyle/>
          <a:p>
            <a:pPr>
              <a:lnSpc>
                <a:spcPct val="90000"/>
              </a:lnSpc>
              <a:buFont typeface="Arial" charset="0"/>
              <a:buChar char="•"/>
            </a:pPr>
            <a:r>
              <a:rPr lang="en-US" altLang="en-US" dirty="0" smtClean="0"/>
              <a:t>No requirement that pooled units consist of contiguous lands in the absence of express lease provisions to contrary</a:t>
            </a:r>
          </a:p>
          <a:p>
            <a:pPr>
              <a:lnSpc>
                <a:spcPct val="90000"/>
              </a:lnSpc>
              <a:buFont typeface="Arial" charset="0"/>
              <a:buChar char="•"/>
            </a:pPr>
            <a:r>
              <a:rPr lang="en-US" altLang="en-US" dirty="0" smtClean="0"/>
              <a:t>Special authority from the RRC is required to assign non-contiguous lands to a well for drilling permit or proration/allowable purposes</a:t>
            </a:r>
          </a:p>
          <a:p>
            <a:pPr>
              <a:lnSpc>
                <a:spcPct val="90000"/>
              </a:lnSpc>
              <a:buFont typeface="Arial" charset="0"/>
              <a:buChar char="•"/>
            </a:pPr>
            <a:r>
              <a:rPr lang="en-US" altLang="en-US" dirty="0" smtClean="0"/>
              <a:t>Window pane tracts</a:t>
            </a:r>
          </a:p>
          <a:p>
            <a:pPr>
              <a:lnSpc>
                <a:spcPct val="90000"/>
              </a:lnSpc>
              <a:buNone/>
            </a:pPr>
            <a:endParaRPr lang="en-US" altLang="en-US" dirty="0" smtClean="0"/>
          </a:p>
          <a:p>
            <a:endParaRPr lang="en-US" dirty="0"/>
          </a:p>
        </p:txBody>
      </p:sp>
      <p:sp>
        <p:nvSpPr>
          <p:cNvPr id="5" name="Slide Number Placeholder 4"/>
          <p:cNvSpPr>
            <a:spLocks noGrp="1"/>
          </p:cNvSpPr>
          <p:nvPr>
            <p:ph type="sldNum" sz="quarter" idx="12"/>
          </p:nvPr>
        </p:nvSpPr>
        <p:spPr/>
        <p:txBody>
          <a:bodyPr/>
          <a:lstStyle/>
          <a:p>
            <a:fld id="{8A504972-9C0E-43FE-A99C-691020A9ED54}" type="slidenum">
              <a:rPr lang="en-US" smtClean="0"/>
              <a:t>32</a:t>
            </a:fld>
            <a:endParaRPr lang="en-US"/>
          </a:p>
        </p:txBody>
      </p:sp>
    </p:spTree>
    <p:extLst>
      <p:ext uri="{BB962C8B-B14F-4D97-AF65-F5344CB8AC3E}">
        <p14:creationId xmlns:p14="http://schemas.microsoft.com/office/powerpoint/2010/main" val="31117663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smtClean="0"/>
              <a:t>Effect  of Changes From Gas to Oil Classification</a:t>
            </a:r>
            <a:endParaRPr lang="en-US" dirty="0"/>
          </a:p>
        </p:txBody>
      </p:sp>
      <p:sp>
        <p:nvSpPr>
          <p:cNvPr id="3" name="Content Placeholder 2"/>
          <p:cNvSpPr>
            <a:spLocks noGrp="1"/>
          </p:cNvSpPr>
          <p:nvPr>
            <p:ph idx="1"/>
          </p:nvPr>
        </p:nvSpPr>
        <p:spPr/>
        <p:txBody>
          <a:bodyPr/>
          <a:lstStyle/>
          <a:p>
            <a:pPr>
              <a:buFont typeface="Arial" charset="0"/>
              <a:buChar char="•"/>
            </a:pPr>
            <a:endParaRPr lang="en-US" altLang="en-US" dirty="0" smtClean="0"/>
          </a:p>
          <a:p>
            <a:pPr>
              <a:buFont typeface="Arial" charset="0"/>
              <a:buChar char="•"/>
            </a:pPr>
            <a:r>
              <a:rPr lang="en-US" altLang="en-US" dirty="0" smtClean="0"/>
              <a:t>If no provision in lease, classification change will trigger dissolution of a gas unit.</a:t>
            </a:r>
          </a:p>
          <a:p>
            <a:pPr>
              <a:buFont typeface="Arial" charset="0"/>
              <a:buChar char="•"/>
            </a:pPr>
            <a:r>
              <a:rPr lang="en-US" altLang="en-US" dirty="0" smtClean="0"/>
              <a:t>No second chance if lessee forms a gas unit but completes an oil well</a:t>
            </a:r>
          </a:p>
          <a:p>
            <a:pPr marL="0" indent="0">
              <a:buNone/>
            </a:pPr>
            <a:endParaRPr lang="en-US" dirty="0"/>
          </a:p>
        </p:txBody>
      </p:sp>
      <p:sp>
        <p:nvSpPr>
          <p:cNvPr id="5" name="Slide Number Placeholder 4"/>
          <p:cNvSpPr>
            <a:spLocks noGrp="1"/>
          </p:cNvSpPr>
          <p:nvPr>
            <p:ph type="sldNum" sz="quarter" idx="12"/>
          </p:nvPr>
        </p:nvSpPr>
        <p:spPr/>
        <p:txBody>
          <a:bodyPr/>
          <a:lstStyle/>
          <a:p>
            <a:fld id="{8A504972-9C0E-43FE-A99C-691020A9ED54}" type="slidenum">
              <a:rPr lang="en-US" smtClean="0"/>
              <a:t>33</a:t>
            </a:fld>
            <a:endParaRPr lang="en-US"/>
          </a:p>
        </p:txBody>
      </p:sp>
    </p:spTree>
    <p:extLst>
      <p:ext uri="{BB962C8B-B14F-4D97-AF65-F5344CB8AC3E}">
        <p14:creationId xmlns:p14="http://schemas.microsoft.com/office/powerpoint/2010/main" val="25036133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err="1" smtClean="0"/>
              <a:t>Unpooled</a:t>
            </a:r>
            <a:r>
              <a:rPr lang="en-US" altLang="en-US" dirty="0" smtClean="0"/>
              <a:t> Undivided Interests Within Pooled Unit Boundaries</a:t>
            </a:r>
            <a:endParaRPr lang="en-US" dirty="0"/>
          </a:p>
        </p:txBody>
      </p:sp>
      <p:sp>
        <p:nvSpPr>
          <p:cNvPr id="3" name="Content Placeholder 2"/>
          <p:cNvSpPr>
            <a:spLocks noGrp="1"/>
          </p:cNvSpPr>
          <p:nvPr>
            <p:ph idx="1"/>
          </p:nvPr>
        </p:nvSpPr>
        <p:spPr/>
        <p:txBody>
          <a:bodyPr/>
          <a:lstStyle/>
          <a:p>
            <a:pPr>
              <a:buFont typeface="Arial" charset="0"/>
              <a:buChar char="•"/>
            </a:pPr>
            <a:r>
              <a:rPr lang="en-US" altLang="en-US" dirty="0" smtClean="0"/>
              <a:t>No equitable pooling in Texas</a:t>
            </a:r>
          </a:p>
          <a:p>
            <a:pPr>
              <a:buFont typeface="Arial" charset="0"/>
              <a:buChar char="•"/>
            </a:pPr>
            <a:r>
              <a:rPr lang="en-US" altLang="en-US" dirty="0" smtClean="0"/>
              <a:t>Cost-bearing interests</a:t>
            </a:r>
          </a:p>
          <a:p>
            <a:pPr lvl="1"/>
            <a:r>
              <a:rPr lang="en-US" altLang="en-US" dirty="0" err="1" smtClean="0"/>
              <a:t>Unpooled</a:t>
            </a:r>
            <a:r>
              <a:rPr lang="en-US" altLang="en-US" dirty="0" smtClean="0"/>
              <a:t> interests in a </a:t>
            </a:r>
            <a:r>
              <a:rPr lang="en-US" altLang="en-US" dirty="0" err="1" smtClean="0"/>
              <a:t>drillsite</a:t>
            </a:r>
            <a:r>
              <a:rPr lang="en-US" altLang="en-US" dirty="0" smtClean="0"/>
              <a:t> tract share as cotenants</a:t>
            </a:r>
          </a:p>
          <a:p>
            <a:pPr lvl="1"/>
            <a:r>
              <a:rPr lang="en-US" altLang="en-US" dirty="0" smtClean="0"/>
              <a:t>A cotenant may pool his undivided interest in a non-</a:t>
            </a:r>
            <a:r>
              <a:rPr lang="en-US" altLang="en-US" dirty="0" err="1" smtClean="0"/>
              <a:t>drillsite</a:t>
            </a:r>
            <a:r>
              <a:rPr lang="en-US" altLang="en-US" dirty="0" smtClean="0"/>
              <a:t> tract without the consent of the other cotenants</a:t>
            </a:r>
          </a:p>
          <a:p>
            <a:pPr lvl="1"/>
            <a:r>
              <a:rPr lang="en-US" altLang="en-US" dirty="0" smtClean="0"/>
              <a:t>Ratification of pooled units by non-</a:t>
            </a:r>
            <a:r>
              <a:rPr lang="en-US" altLang="en-US" dirty="0" err="1" smtClean="0"/>
              <a:t>drillsite</a:t>
            </a:r>
            <a:r>
              <a:rPr lang="en-US" altLang="en-US" dirty="0" smtClean="0"/>
              <a:t> cost-bearing interests</a:t>
            </a:r>
          </a:p>
          <a:p>
            <a:endParaRPr lang="en-US" dirty="0"/>
          </a:p>
        </p:txBody>
      </p:sp>
      <p:sp>
        <p:nvSpPr>
          <p:cNvPr id="5" name="Slide Number Placeholder 4"/>
          <p:cNvSpPr>
            <a:spLocks noGrp="1"/>
          </p:cNvSpPr>
          <p:nvPr>
            <p:ph type="sldNum" sz="quarter" idx="12"/>
          </p:nvPr>
        </p:nvSpPr>
        <p:spPr/>
        <p:txBody>
          <a:bodyPr/>
          <a:lstStyle/>
          <a:p>
            <a:fld id="{8A504972-9C0E-43FE-A99C-691020A9ED54}" type="slidenum">
              <a:rPr lang="en-US" smtClean="0"/>
              <a:t>34</a:t>
            </a:fld>
            <a:endParaRPr lang="en-US"/>
          </a:p>
        </p:txBody>
      </p:sp>
    </p:spTree>
    <p:extLst>
      <p:ext uri="{BB962C8B-B14F-4D97-AF65-F5344CB8AC3E}">
        <p14:creationId xmlns:p14="http://schemas.microsoft.com/office/powerpoint/2010/main" val="40358492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ltLang="en-US" dirty="0" smtClean="0"/>
              <a:t>Non-participating royalty interests (NPRI’s)</a:t>
            </a:r>
          </a:p>
          <a:p>
            <a:pPr lvl="1"/>
            <a:r>
              <a:rPr lang="en-US" altLang="en-US" dirty="0" smtClean="0"/>
              <a:t>“Heads,” I win; “Tails,” you lose.</a:t>
            </a:r>
          </a:p>
          <a:p>
            <a:pPr lvl="1"/>
            <a:r>
              <a:rPr lang="en-US" altLang="en-US" dirty="0" smtClean="0"/>
              <a:t>NPRI refuses to ratify lease if well located on NPRI’s lease that  pooled with other lands/leases.</a:t>
            </a:r>
          </a:p>
          <a:p>
            <a:pPr lvl="1"/>
            <a:r>
              <a:rPr lang="en-US" altLang="en-US" dirty="0" smtClean="0"/>
              <a:t>NPRI ratifies pooled unit of well located outside of NPRI’s tract.</a:t>
            </a:r>
          </a:p>
          <a:p>
            <a:endParaRPr lang="en-US" dirty="0"/>
          </a:p>
        </p:txBody>
      </p:sp>
      <p:sp>
        <p:nvSpPr>
          <p:cNvPr id="5" name="Slide Number Placeholder 4"/>
          <p:cNvSpPr>
            <a:spLocks noGrp="1"/>
          </p:cNvSpPr>
          <p:nvPr>
            <p:ph type="sldNum" sz="quarter" idx="12"/>
          </p:nvPr>
        </p:nvSpPr>
        <p:spPr/>
        <p:txBody>
          <a:bodyPr/>
          <a:lstStyle/>
          <a:p>
            <a:fld id="{8A504972-9C0E-43FE-A99C-691020A9ED54}" type="slidenum">
              <a:rPr lang="en-US" smtClean="0"/>
              <a:t>35</a:t>
            </a:fld>
            <a:endParaRPr lang="en-US"/>
          </a:p>
        </p:txBody>
      </p:sp>
    </p:spTree>
    <p:extLst>
      <p:ext uri="{BB962C8B-B14F-4D97-AF65-F5344CB8AC3E}">
        <p14:creationId xmlns:p14="http://schemas.microsoft.com/office/powerpoint/2010/main" val="15288444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COMMON LAW</a:t>
            </a:r>
            <a:endParaRPr lang="en-US" dirty="0"/>
          </a:p>
        </p:txBody>
      </p:sp>
      <p:sp>
        <p:nvSpPr>
          <p:cNvPr id="3" name="Content Placeholder 2"/>
          <p:cNvSpPr>
            <a:spLocks noGrp="1"/>
          </p:cNvSpPr>
          <p:nvPr>
            <p:ph idx="1"/>
          </p:nvPr>
        </p:nvSpPr>
        <p:spPr/>
        <p:txBody>
          <a:bodyPr/>
          <a:lstStyle/>
          <a:p>
            <a:pPr marL="109728" indent="0">
              <a:buNone/>
            </a:pPr>
            <a:r>
              <a:rPr lang="en-US" dirty="0"/>
              <a:t>	</a:t>
            </a:r>
            <a:endParaRPr lang="en-US" dirty="0" smtClean="0"/>
          </a:p>
          <a:p>
            <a:pPr marL="109728" indent="0">
              <a:buNone/>
            </a:pPr>
            <a:endParaRPr lang="en-US" dirty="0"/>
          </a:p>
          <a:p>
            <a:pPr marL="109728" indent="0">
              <a:buNone/>
            </a:pPr>
            <a:r>
              <a:rPr lang="en-US" dirty="0" smtClean="0"/>
              <a:t>		A</a:t>
            </a:r>
            <a:endParaRPr lang="en-US" dirty="0"/>
          </a:p>
        </p:txBody>
      </p:sp>
      <p:sp>
        <p:nvSpPr>
          <p:cNvPr id="9" name="Slide Number Placeholder 8"/>
          <p:cNvSpPr>
            <a:spLocks noGrp="1"/>
          </p:cNvSpPr>
          <p:nvPr>
            <p:ph type="sldNum" sz="quarter" idx="12"/>
          </p:nvPr>
        </p:nvSpPr>
        <p:spPr/>
        <p:txBody>
          <a:bodyPr/>
          <a:lstStyle/>
          <a:p>
            <a:fld id="{8A504972-9C0E-43FE-A99C-691020A9ED54}" type="slidenum">
              <a:rPr lang="en-US" smtClean="0"/>
              <a:t>36</a:t>
            </a:fld>
            <a:endParaRPr lang="en-US"/>
          </a:p>
        </p:txBody>
      </p:sp>
      <p:sp>
        <p:nvSpPr>
          <p:cNvPr id="4" name="Title 1"/>
          <p:cNvSpPr>
            <a:spLocks noGrp="1"/>
          </p:cNvSpPr>
          <p:nvPr/>
        </p:nvSpPr>
        <p:spPr>
          <a:xfrm>
            <a:off x="1694284" y="68262"/>
            <a:ext cx="69342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endParaRPr lang="en-US" dirty="0"/>
          </a:p>
        </p:txBody>
      </p:sp>
      <p:sp>
        <p:nvSpPr>
          <p:cNvPr id="5" name="Content Placeholder 2"/>
          <p:cNvSpPr>
            <a:spLocks noGrp="1"/>
          </p:cNvSpPr>
          <p:nvPr/>
        </p:nvSpPr>
        <p:spPr>
          <a:xfrm>
            <a:off x="1731499" y="3152030"/>
            <a:ext cx="914400" cy="914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n-US" sz="2000" dirty="0" smtClean="0"/>
              <a:t>	</a:t>
            </a:r>
            <a:endParaRPr lang="en-US" sz="2000" dirty="0"/>
          </a:p>
        </p:txBody>
      </p:sp>
      <p:sp>
        <p:nvSpPr>
          <p:cNvPr id="6" name="Slide Number Placeholder 4"/>
          <p:cNvSpPr>
            <a:spLocks noGrp="1"/>
          </p:cNvSpPr>
          <p:nvPr/>
        </p:nvSpPr>
        <p:spPr>
          <a:xfrm>
            <a:off x="6037684" y="6424612"/>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D9B9E3-2BD8-45BF-B809-7D7F0287714E}" type="slidenum">
              <a:rPr lang="en-US" smtClean="0"/>
              <a:pPr/>
              <a:t>36</a:t>
            </a:fld>
            <a:endParaRPr lang="en-US" dirty="0"/>
          </a:p>
        </p:txBody>
      </p:sp>
      <p:sp>
        <p:nvSpPr>
          <p:cNvPr id="7" name="Rectangle 6"/>
          <p:cNvSpPr/>
          <p:nvPr/>
        </p:nvSpPr>
        <p:spPr>
          <a:xfrm>
            <a:off x="2895600" y="2731172"/>
            <a:ext cx="3962400" cy="2971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1463165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9800" y="3649662"/>
            <a:ext cx="4419600" cy="1676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itle 1"/>
          <p:cNvSpPr>
            <a:spLocks noGrp="1"/>
          </p:cNvSpPr>
          <p:nvPr/>
        </p:nvSpPr>
        <p:spPr>
          <a:xfrm>
            <a:off x="1219200" y="304800"/>
            <a:ext cx="69342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endParaRPr lang="en-US" dirty="0"/>
          </a:p>
        </p:txBody>
      </p:sp>
      <p:sp>
        <p:nvSpPr>
          <p:cNvPr id="4" name="Content Placeholder 2"/>
          <p:cNvSpPr>
            <a:spLocks noGrp="1"/>
          </p:cNvSpPr>
          <p:nvPr/>
        </p:nvSpPr>
        <p:spPr>
          <a:xfrm>
            <a:off x="228600" y="1668462"/>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endParaRPr lang="en-US" dirty="0" smtClean="0"/>
          </a:p>
          <a:p>
            <a:pPr>
              <a:buNone/>
            </a:pPr>
            <a:r>
              <a:rPr lang="en-US" sz="2000" dirty="0" smtClean="0"/>
              <a:t>		</a:t>
            </a:r>
            <a:r>
              <a:rPr lang="en-US" sz="2800" dirty="0" smtClean="0"/>
              <a:t>A</a:t>
            </a:r>
            <a:r>
              <a:rPr lang="en-US" sz="2000" dirty="0" smtClean="0"/>
              <a:t>	</a:t>
            </a:r>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r>
              <a:rPr lang="en-US" sz="2000" dirty="0" smtClean="0"/>
              <a:t>					</a:t>
            </a:r>
            <a:r>
              <a:rPr lang="en-US" sz="2800" dirty="0" smtClean="0"/>
              <a:t>B</a:t>
            </a:r>
            <a:endParaRPr lang="en-US" sz="2800" dirty="0"/>
          </a:p>
        </p:txBody>
      </p:sp>
      <p:sp>
        <p:nvSpPr>
          <p:cNvPr id="5" name="Slide Number Placeholder 6"/>
          <p:cNvSpPr>
            <a:spLocks noGrp="1"/>
          </p:cNvSpPr>
          <p:nvPr/>
        </p:nvSpPr>
        <p:spPr>
          <a:xfrm>
            <a:off x="6324600" y="6424612"/>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D9B9E3-2BD8-45BF-B809-7D7F0287714E}" type="slidenum">
              <a:rPr lang="en-US" smtClean="0"/>
              <a:pPr/>
              <a:t>37</a:t>
            </a:fld>
            <a:endParaRPr lang="en-US" dirty="0"/>
          </a:p>
        </p:txBody>
      </p:sp>
      <p:sp>
        <p:nvSpPr>
          <p:cNvPr id="6" name="Rectangle 5"/>
          <p:cNvSpPr/>
          <p:nvPr/>
        </p:nvSpPr>
        <p:spPr>
          <a:xfrm>
            <a:off x="2209800" y="2125662"/>
            <a:ext cx="4419600" cy="1524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Slide Number Placeholder 8"/>
          <p:cNvSpPr>
            <a:spLocks noGrp="1"/>
          </p:cNvSpPr>
          <p:nvPr>
            <p:ph type="sldNum" sz="quarter" idx="12"/>
          </p:nvPr>
        </p:nvSpPr>
        <p:spPr/>
        <p:txBody>
          <a:bodyPr/>
          <a:lstStyle/>
          <a:p>
            <a:fld id="{8A504972-9C0E-43FE-A99C-691020A9ED54}" type="slidenum">
              <a:rPr lang="en-US" smtClean="0"/>
              <a:t>37</a:t>
            </a:fld>
            <a:endParaRPr lang="en-US"/>
          </a:p>
        </p:txBody>
      </p:sp>
      <p:sp>
        <p:nvSpPr>
          <p:cNvPr id="10" name="TextBox 9"/>
          <p:cNvSpPr txBox="1"/>
          <p:nvPr/>
        </p:nvSpPr>
        <p:spPr>
          <a:xfrm>
            <a:off x="381000" y="844268"/>
            <a:ext cx="7924800" cy="646331"/>
          </a:xfrm>
          <a:prstGeom prst="rect">
            <a:avLst/>
          </a:prstGeom>
          <a:noFill/>
        </p:spPr>
        <p:txBody>
          <a:bodyPr wrap="square" rtlCol="0">
            <a:spAutoFit/>
          </a:bodyPr>
          <a:lstStyle/>
          <a:p>
            <a:pPr algn="ctr"/>
            <a:r>
              <a:rPr lang="en-US" sz="3600" dirty="0" smtClean="0"/>
              <a:t>THE COMMON LAW</a:t>
            </a:r>
            <a:endParaRPr lang="en-US" sz="3600" dirty="0"/>
          </a:p>
        </p:txBody>
      </p:sp>
    </p:spTree>
    <p:extLst>
      <p:ext uri="{BB962C8B-B14F-4D97-AF65-F5344CB8AC3E}">
        <p14:creationId xmlns:p14="http://schemas.microsoft.com/office/powerpoint/2010/main" val="13515988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3600" y="3573462"/>
            <a:ext cx="4572000" cy="1447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Content Placeholder 2"/>
          <p:cNvSpPr>
            <a:spLocks noGrp="1"/>
          </p:cNvSpPr>
          <p:nvPr/>
        </p:nvSpPr>
        <p:spPr>
          <a:xfrm>
            <a:off x="228600" y="1668462"/>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endParaRPr lang="en-US" dirty="0" smtClean="0"/>
          </a:p>
          <a:p>
            <a:pPr>
              <a:buNone/>
            </a:pPr>
            <a:r>
              <a:rPr lang="en-US" sz="2800" dirty="0" smtClean="0"/>
              <a:t>		A</a:t>
            </a:r>
          </a:p>
          <a:p>
            <a:pPr>
              <a:buNone/>
            </a:pPr>
            <a:endParaRPr lang="en-US" dirty="0" smtClean="0"/>
          </a:p>
          <a:p>
            <a:pPr>
              <a:buNone/>
            </a:pPr>
            <a:endParaRPr lang="en-US" dirty="0" smtClean="0"/>
          </a:p>
          <a:p>
            <a:pPr>
              <a:buNone/>
            </a:pPr>
            <a:r>
              <a:rPr lang="en-US" dirty="0" smtClean="0"/>
              <a:t>					B		</a:t>
            </a:r>
            <a:endParaRPr lang="en-US" dirty="0"/>
          </a:p>
        </p:txBody>
      </p:sp>
      <p:sp>
        <p:nvSpPr>
          <p:cNvPr id="5" name="Slide Number Placeholder 7"/>
          <p:cNvSpPr>
            <a:spLocks noGrp="1"/>
          </p:cNvSpPr>
          <p:nvPr/>
        </p:nvSpPr>
        <p:spPr>
          <a:xfrm>
            <a:off x="6324600" y="6424612"/>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D9B9E3-2BD8-45BF-B809-7D7F0287714E}" type="slidenum">
              <a:rPr lang="en-US" smtClean="0"/>
              <a:pPr/>
              <a:t>38</a:t>
            </a:fld>
            <a:endParaRPr lang="en-US" dirty="0"/>
          </a:p>
        </p:txBody>
      </p:sp>
      <p:sp>
        <p:nvSpPr>
          <p:cNvPr id="6" name="Rectangle 5"/>
          <p:cNvSpPr/>
          <p:nvPr/>
        </p:nvSpPr>
        <p:spPr>
          <a:xfrm>
            <a:off x="2133600" y="2278062"/>
            <a:ext cx="4572000" cy="1295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Oval 6"/>
          <p:cNvSpPr/>
          <p:nvPr/>
        </p:nvSpPr>
        <p:spPr>
          <a:xfrm>
            <a:off x="2819400" y="4183062"/>
            <a:ext cx="304800" cy="3048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Slide Number Placeholder 9"/>
          <p:cNvSpPr>
            <a:spLocks noGrp="1"/>
          </p:cNvSpPr>
          <p:nvPr>
            <p:ph type="sldNum" sz="quarter" idx="12"/>
          </p:nvPr>
        </p:nvSpPr>
        <p:spPr/>
        <p:txBody>
          <a:bodyPr/>
          <a:lstStyle/>
          <a:p>
            <a:fld id="{8A504972-9C0E-43FE-A99C-691020A9ED54}" type="slidenum">
              <a:rPr lang="en-US" smtClean="0"/>
              <a:t>38</a:t>
            </a:fld>
            <a:endParaRPr lang="en-US"/>
          </a:p>
        </p:txBody>
      </p:sp>
      <p:sp>
        <p:nvSpPr>
          <p:cNvPr id="11" name="TextBox 10"/>
          <p:cNvSpPr txBox="1"/>
          <p:nvPr/>
        </p:nvSpPr>
        <p:spPr>
          <a:xfrm>
            <a:off x="609600" y="838200"/>
            <a:ext cx="7543800" cy="646331"/>
          </a:xfrm>
          <a:prstGeom prst="rect">
            <a:avLst/>
          </a:prstGeom>
          <a:noFill/>
        </p:spPr>
        <p:txBody>
          <a:bodyPr wrap="square" rtlCol="0">
            <a:spAutoFit/>
          </a:bodyPr>
          <a:lstStyle/>
          <a:p>
            <a:pPr algn="ctr"/>
            <a:r>
              <a:rPr lang="en-US" sz="3600" dirty="0" smtClean="0"/>
              <a:t>THE COMMON LAW</a:t>
            </a:r>
            <a:endParaRPr lang="en-US" sz="3600" dirty="0"/>
          </a:p>
        </p:txBody>
      </p:sp>
      <p:sp>
        <p:nvSpPr>
          <p:cNvPr id="12" name="TextBox 11"/>
          <p:cNvSpPr txBox="1"/>
          <p:nvPr/>
        </p:nvSpPr>
        <p:spPr>
          <a:xfrm>
            <a:off x="1991997" y="5421868"/>
            <a:ext cx="5704203" cy="523220"/>
          </a:xfrm>
          <a:prstGeom prst="rect">
            <a:avLst/>
          </a:prstGeom>
          <a:noFill/>
        </p:spPr>
        <p:txBody>
          <a:bodyPr wrap="square" rtlCol="0">
            <a:spAutoFit/>
          </a:bodyPr>
          <a:lstStyle/>
          <a:p>
            <a:r>
              <a:rPr lang="en-US" sz="2800" dirty="0" smtClean="0"/>
              <a:t>Pay royalty to A and B or B?</a:t>
            </a:r>
            <a:endParaRPr lang="en-US" sz="2800" dirty="0"/>
          </a:p>
        </p:txBody>
      </p:sp>
    </p:spTree>
    <p:extLst>
      <p:ext uri="{BB962C8B-B14F-4D97-AF65-F5344CB8AC3E}">
        <p14:creationId xmlns:p14="http://schemas.microsoft.com/office/powerpoint/2010/main" val="27116408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60109" y="3777442"/>
            <a:ext cx="4191000" cy="15851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 name="Content Placeholder 2"/>
          <p:cNvSpPr>
            <a:spLocks noGrp="1"/>
          </p:cNvSpPr>
          <p:nvPr/>
        </p:nvSpPr>
        <p:spPr>
          <a:xfrm>
            <a:off x="228600" y="1668462"/>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None/>
            </a:pPr>
            <a:r>
              <a:rPr lang="en-US" sz="2400" dirty="0" smtClean="0"/>
              <a:t>Non-Apportionment</a:t>
            </a:r>
          </a:p>
          <a:p>
            <a:pPr>
              <a:buNone/>
            </a:pPr>
            <a:endParaRPr lang="en-US" sz="2400" dirty="0" smtClean="0"/>
          </a:p>
          <a:p>
            <a:pPr>
              <a:buNone/>
            </a:pPr>
            <a:r>
              <a:rPr lang="en-US" sz="2400" dirty="0" smtClean="0"/>
              <a:t>           A</a:t>
            </a:r>
            <a:endParaRPr lang="en-US" sz="1600" dirty="0"/>
          </a:p>
          <a:p>
            <a:pPr>
              <a:buNone/>
            </a:pPr>
            <a:endParaRPr lang="en-US" sz="2400" dirty="0" smtClean="0"/>
          </a:p>
          <a:p>
            <a:pPr>
              <a:buNone/>
            </a:pPr>
            <a:r>
              <a:rPr lang="en-US" sz="2400" dirty="0" smtClean="0"/>
              <a:t>				      </a:t>
            </a:r>
            <a:r>
              <a:rPr lang="en-US" sz="2800" dirty="0" smtClean="0"/>
              <a:t>			</a:t>
            </a:r>
            <a:endParaRPr lang="en-US" sz="2400" dirty="0"/>
          </a:p>
        </p:txBody>
      </p:sp>
      <p:sp>
        <p:nvSpPr>
          <p:cNvPr id="7" name="Slide Number Placeholder 6"/>
          <p:cNvSpPr>
            <a:spLocks noGrp="1"/>
          </p:cNvSpPr>
          <p:nvPr/>
        </p:nvSpPr>
        <p:spPr>
          <a:xfrm>
            <a:off x="6324600" y="6424612"/>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D9B9E3-2BD8-45BF-B809-7D7F0287714E}" type="slidenum">
              <a:rPr lang="en-US" smtClean="0"/>
              <a:pPr/>
              <a:t>39</a:t>
            </a:fld>
            <a:endParaRPr lang="en-US" dirty="0"/>
          </a:p>
        </p:txBody>
      </p:sp>
      <p:sp>
        <p:nvSpPr>
          <p:cNvPr id="8" name="Rectangle 7"/>
          <p:cNvSpPr/>
          <p:nvPr/>
        </p:nvSpPr>
        <p:spPr>
          <a:xfrm>
            <a:off x="1447800" y="2253442"/>
            <a:ext cx="4191000" cy="1524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9" name="Oval 8"/>
          <p:cNvSpPr/>
          <p:nvPr/>
        </p:nvSpPr>
        <p:spPr>
          <a:xfrm>
            <a:off x="2286000" y="4564062"/>
            <a:ext cx="381000" cy="381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Slide Number Placeholder 11"/>
          <p:cNvSpPr>
            <a:spLocks noGrp="1"/>
          </p:cNvSpPr>
          <p:nvPr>
            <p:ph type="sldNum" sz="quarter" idx="12"/>
          </p:nvPr>
        </p:nvSpPr>
        <p:spPr/>
        <p:txBody>
          <a:bodyPr/>
          <a:lstStyle/>
          <a:p>
            <a:fld id="{8A504972-9C0E-43FE-A99C-691020A9ED54}" type="slidenum">
              <a:rPr lang="en-US" smtClean="0"/>
              <a:t>39</a:t>
            </a:fld>
            <a:endParaRPr lang="en-US"/>
          </a:p>
        </p:txBody>
      </p:sp>
      <p:sp>
        <p:nvSpPr>
          <p:cNvPr id="13" name="TextBox 12"/>
          <p:cNvSpPr txBox="1"/>
          <p:nvPr/>
        </p:nvSpPr>
        <p:spPr>
          <a:xfrm>
            <a:off x="838200" y="685800"/>
            <a:ext cx="7620000" cy="646331"/>
          </a:xfrm>
          <a:prstGeom prst="rect">
            <a:avLst/>
          </a:prstGeom>
          <a:noFill/>
        </p:spPr>
        <p:txBody>
          <a:bodyPr wrap="square" rtlCol="0">
            <a:spAutoFit/>
          </a:bodyPr>
          <a:lstStyle/>
          <a:p>
            <a:pPr algn="ctr"/>
            <a:r>
              <a:rPr lang="en-US" sz="3600" dirty="0" smtClean="0"/>
              <a:t>THE COMMON LAW</a:t>
            </a:r>
            <a:endParaRPr lang="en-US" sz="3600" dirty="0"/>
          </a:p>
        </p:txBody>
      </p:sp>
      <p:sp>
        <p:nvSpPr>
          <p:cNvPr id="14" name="Rectangle 13"/>
          <p:cNvSpPr/>
          <p:nvPr/>
        </p:nvSpPr>
        <p:spPr>
          <a:xfrm>
            <a:off x="1891066" y="4018905"/>
            <a:ext cx="386644" cy="461665"/>
          </a:xfrm>
          <a:prstGeom prst="rect">
            <a:avLst/>
          </a:prstGeom>
        </p:spPr>
        <p:txBody>
          <a:bodyPr wrap="none">
            <a:spAutoFit/>
          </a:bodyPr>
          <a:lstStyle/>
          <a:p>
            <a:r>
              <a:rPr lang="en-US" sz="2400" dirty="0">
                <a:solidFill>
                  <a:prstClr val="black"/>
                </a:solidFill>
              </a:rPr>
              <a:t>B</a:t>
            </a:r>
            <a:endParaRPr lang="en-US" dirty="0"/>
          </a:p>
        </p:txBody>
      </p:sp>
    </p:spTree>
    <p:extLst>
      <p:ext uri="{BB962C8B-B14F-4D97-AF65-F5344CB8AC3E}">
        <p14:creationId xmlns:p14="http://schemas.microsoft.com/office/powerpoint/2010/main" val="3319155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An Early (1860’s) “postcard” of Titusville area</a:t>
            </a:r>
            <a:endParaRPr lang="en-US" dirty="0"/>
          </a:p>
        </p:txBody>
      </p:sp>
      <p:pic>
        <p:nvPicPr>
          <p:cNvPr id="4" name="Content Placeholder 3"/>
          <p:cNvPicPr>
            <a:picLocks noGrp="1" noChangeAspect="1" noChangeArrowheads="1"/>
          </p:cNvPicPr>
          <p:nvPr>
            <p:ph idx="1"/>
          </p:nvPr>
        </p:nvPicPr>
        <p:blipFill>
          <a:blip r:embed="rId2" cstate="print"/>
          <a:stretch>
            <a:fillRect/>
          </a:stretch>
        </p:blipFill>
        <p:spPr bwMode="auto">
          <a:xfrm>
            <a:off x="2733418" y="3268806"/>
            <a:ext cx="3677163" cy="2285714"/>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8A504972-9C0E-43FE-A99C-691020A9ED54}" type="slidenum">
              <a:rPr lang="en-US" smtClean="0"/>
              <a:t>4</a:t>
            </a:fld>
            <a:endParaRPr lang="en-US"/>
          </a:p>
        </p:txBody>
      </p:sp>
    </p:spTree>
    <p:extLst>
      <p:ext uri="{BB962C8B-B14F-4D97-AF65-F5344CB8AC3E}">
        <p14:creationId xmlns:p14="http://schemas.microsoft.com/office/powerpoint/2010/main" val="33526242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COMMON LAW</a:t>
            </a:r>
            <a:endParaRPr lang="en-US" dirty="0"/>
          </a:p>
        </p:txBody>
      </p:sp>
      <p:sp>
        <p:nvSpPr>
          <p:cNvPr id="3" name="Content Placeholder 2"/>
          <p:cNvSpPr>
            <a:spLocks noGrp="1"/>
          </p:cNvSpPr>
          <p:nvPr>
            <p:ph idx="1"/>
          </p:nvPr>
        </p:nvSpPr>
        <p:spPr/>
        <p:txBody>
          <a:bodyPr>
            <a:normAutofit/>
          </a:bodyPr>
          <a:lstStyle/>
          <a:p>
            <a:pPr marL="0" indent="0" algn="ctr">
              <a:buNone/>
            </a:pPr>
            <a:r>
              <a:rPr lang="en-US" dirty="0" smtClean="0"/>
              <a:t>The Non-Apportionment Rule</a:t>
            </a:r>
          </a:p>
          <a:p>
            <a:pPr marL="514350" indent="-514350">
              <a:buNone/>
            </a:pPr>
            <a:r>
              <a:rPr lang="en-US" sz="2800" dirty="0" smtClean="0"/>
              <a:t>	</a:t>
            </a:r>
            <a:r>
              <a:rPr lang="en-US" i="1" dirty="0" err="1" smtClean="0"/>
              <a:t>Japhet</a:t>
            </a:r>
            <a:r>
              <a:rPr lang="en-US" i="1" dirty="0" smtClean="0"/>
              <a:t> v. McRae</a:t>
            </a:r>
            <a:r>
              <a:rPr lang="en-US" dirty="0" smtClean="0"/>
              <a:t> – Royalty is paid to the </a:t>
            </a:r>
            <a:r>
              <a:rPr lang="en-US" dirty="0" err="1" smtClean="0"/>
              <a:t>drillsite</a:t>
            </a:r>
            <a:r>
              <a:rPr lang="en-US" dirty="0" smtClean="0"/>
              <a:t> royalty owner only, unless there is:</a:t>
            </a:r>
          </a:p>
          <a:p>
            <a:pPr marL="514350" indent="-514350">
              <a:buNone/>
            </a:pPr>
            <a:r>
              <a:rPr lang="en-US" dirty="0" smtClean="0"/>
              <a:t>	1.	pooling</a:t>
            </a:r>
          </a:p>
          <a:p>
            <a:pPr marL="514350" indent="-514350">
              <a:buNone/>
            </a:pPr>
            <a:r>
              <a:rPr lang="en-US" dirty="0" smtClean="0"/>
              <a:t>	2.	a community lease</a:t>
            </a:r>
          </a:p>
          <a:p>
            <a:pPr marL="514350" indent="-514350">
              <a:buNone/>
            </a:pPr>
            <a:r>
              <a:rPr lang="en-US" dirty="0" smtClean="0"/>
              <a:t>	3.	an entirety clause in the lease</a:t>
            </a:r>
          </a:p>
          <a:p>
            <a:pPr marL="514350" indent="-514350">
              <a:buNone/>
            </a:pPr>
            <a:r>
              <a:rPr lang="en-US" dirty="0" smtClean="0"/>
              <a:t>	4.	a provision in the deed creating a separate tract that requires apportionment</a:t>
            </a:r>
          </a:p>
          <a:p>
            <a:pPr marL="514350" indent="-514350">
              <a:buNone/>
            </a:pPr>
            <a:endParaRPr lang="en-US" sz="2800" dirty="0" smtClean="0"/>
          </a:p>
          <a:p>
            <a:endParaRPr lang="en-US" dirty="0"/>
          </a:p>
        </p:txBody>
      </p:sp>
      <p:sp>
        <p:nvSpPr>
          <p:cNvPr id="5" name="Slide Number Placeholder 4"/>
          <p:cNvSpPr>
            <a:spLocks noGrp="1"/>
          </p:cNvSpPr>
          <p:nvPr>
            <p:ph type="sldNum" sz="quarter" idx="12"/>
          </p:nvPr>
        </p:nvSpPr>
        <p:spPr/>
        <p:txBody>
          <a:bodyPr/>
          <a:lstStyle/>
          <a:p>
            <a:fld id="{8A504972-9C0E-43FE-A99C-691020A9ED54}" type="slidenum">
              <a:rPr lang="en-US" smtClean="0"/>
              <a:t>40</a:t>
            </a:fld>
            <a:endParaRPr lang="en-US"/>
          </a:p>
        </p:txBody>
      </p:sp>
    </p:spTree>
    <p:extLst>
      <p:ext uri="{BB962C8B-B14F-4D97-AF65-F5344CB8AC3E}">
        <p14:creationId xmlns:p14="http://schemas.microsoft.com/office/powerpoint/2010/main" val="24906370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COMMON LAW</a:t>
            </a:r>
            <a:endParaRPr lang="en-US" dirty="0"/>
          </a:p>
        </p:txBody>
      </p:sp>
      <p:sp>
        <p:nvSpPr>
          <p:cNvPr id="3" name="Content Placeholder 2"/>
          <p:cNvSpPr>
            <a:spLocks noGrp="1"/>
          </p:cNvSpPr>
          <p:nvPr>
            <p:ph idx="1"/>
          </p:nvPr>
        </p:nvSpPr>
        <p:spPr/>
        <p:txBody>
          <a:bodyPr>
            <a:normAutofit/>
          </a:bodyPr>
          <a:lstStyle/>
          <a:p>
            <a:pPr marL="0" indent="0" algn="ctr">
              <a:buNone/>
            </a:pPr>
            <a:r>
              <a:rPr lang="en-US" dirty="0" smtClean="0"/>
              <a:t>The Community Lease</a:t>
            </a:r>
          </a:p>
          <a:p>
            <a:pPr marL="514350" indent="-514350">
              <a:buNone/>
            </a:pPr>
            <a:r>
              <a:rPr lang="en-US" dirty="0" smtClean="0"/>
              <a:t>	1.	Definition – One lease executed by the mineral owners of multiple tracts. The lessee is entitled to treat all tracts covered by the lease as a single “leased premises”. </a:t>
            </a:r>
            <a:r>
              <a:rPr lang="en-US" i="1" dirty="0" smtClean="0"/>
              <a:t>Parker v. Parker</a:t>
            </a:r>
            <a:r>
              <a:rPr lang="en-US" dirty="0" smtClean="0"/>
              <a:t>.</a:t>
            </a:r>
          </a:p>
          <a:p>
            <a:pPr marL="514350" indent="-514350">
              <a:buNone/>
            </a:pPr>
            <a:r>
              <a:rPr lang="en-US" dirty="0" smtClean="0"/>
              <a:t>	2.	Negates the Non-Apportionment Rule by pooling all mineral owners as a matter of law. The non-apportionment result can be defeated by an express contract.</a:t>
            </a:r>
          </a:p>
          <a:p>
            <a:pPr marL="514350" indent="-51435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8A504972-9C0E-43FE-A99C-691020A9ED54}" type="slidenum">
              <a:rPr lang="en-US" smtClean="0"/>
              <a:t>41</a:t>
            </a:fld>
            <a:endParaRPr lang="en-US"/>
          </a:p>
        </p:txBody>
      </p:sp>
    </p:spTree>
    <p:extLst>
      <p:ext uri="{BB962C8B-B14F-4D97-AF65-F5344CB8AC3E}">
        <p14:creationId xmlns:p14="http://schemas.microsoft.com/office/powerpoint/2010/main" val="29654188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COMMON LAW</a:t>
            </a:r>
            <a:endParaRPr lang="en-US" dirty="0"/>
          </a:p>
        </p:txBody>
      </p:sp>
      <p:sp>
        <p:nvSpPr>
          <p:cNvPr id="3" name="Content Placeholder 2"/>
          <p:cNvSpPr>
            <a:spLocks noGrp="1"/>
          </p:cNvSpPr>
          <p:nvPr>
            <p:ph idx="1"/>
          </p:nvPr>
        </p:nvSpPr>
        <p:spPr/>
        <p:txBody>
          <a:bodyPr>
            <a:normAutofit/>
          </a:bodyPr>
          <a:lstStyle/>
          <a:p>
            <a:pPr marL="0" indent="0" algn="ctr">
              <a:buNone/>
            </a:pPr>
            <a:r>
              <a:rPr lang="en-US" dirty="0" smtClean="0"/>
              <a:t>The Consequence is a Cross-Conveyance?</a:t>
            </a:r>
            <a:br>
              <a:rPr lang="en-US" dirty="0" smtClean="0"/>
            </a:br>
            <a:endParaRPr lang="en-US" dirty="0" smtClean="0"/>
          </a:p>
          <a:p>
            <a:pPr marL="514350" indent="-514350">
              <a:buNone/>
            </a:pPr>
            <a:r>
              <a:rPr lang="en-US" dirty="0" smtClean="0"/>
              <a:t>	</a:t>
            </a:r>
            <a:r>
              <a:rPr lang="en-US" i="1" dirty="0" smtClean="0"/>
              <a:t>Veal v. Thomason</a:t>
            </a:r>
            <a:r>
              <a:rPr lang="en-US" dirty="0" smtClean="0"/>
              <a:t> dealt with determining who were necessary parties in pooling litigation. No Texas case has confirmed that actual title was cross-conveyed. </a:t>
            </a:r>
            <a:br>
              <a:rPr lang="en-US" dirty="0" smtClean="0"/>
            </a:br>
            <a:r>
              <a:rPr lang="en-US" dirty="0" smtClean="0"/>
              <a:t>Cross-conveyance is a theory, not a reality.</a:t>
            </a:r>
          </a:p>
          <a:p>
            <a:endParaRPr lang="en-US" dirty="0"/>
          </a:p>
        </p:txBody>
      </p:sp>
      <p:sp>
        <p:nvSpPr>
          <p:cNvPr id="4" name="Slide Number Placeholder 3"/>
          <p:cNvSpPr>
            <a:spLocks noGrp="1"/>
          </p:cNvSpPr>
          <p:nvPr>
            <p:ph type="sldNum" sz="quarter" idx="12"/>
          </p:nvPr>
        </p:nvSpPr>
        <p:spPr/>
        <p:txBody>
          <a:bodyPr/>
          <a:lstStyle/>
          <a:p>
            <a:fld id="{8A504972-9C0E-43FE-A99C-691020A9ED54}" type="slidenum">
              <a:rPr lang="en-US" smtClean="0"/>
              <a:t>42</a:t>
            </a:fld>
            <a:endParaRPr lang="en-US"/>
          </a:p>
        </p:txBody>
      </p:sp>
    </p:spTree>
    <p:extLst>
      <p:ext uri="{BB962C8B-B14F-4D97-AF65-F5344CB8AC3E}">
        <p14:creationId xmlns:p14="http://schemas.microsoft.com/office/powerpoint/2010/main" val="34108665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CONTRACT</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A Texas Court will interpret an unambiguous oil and gas lease provision strictly based upon the words actually used, not upon what the parties may have intended but did not express. </a:t>
            </a:r>
            <a:br>
              <a:rPr lang="en-US" dirty="0" smtClean="0"/>
            </a:br>
            <a:r>
              <a:rPr lang="en-US" i="1" dirty="0" smtClean="0"/>
              <a:t>Heritage Resources, Inc. v. NationsBank</a:t>
            </a:r>
            <a:r>
              <a:rPr lang="en-US" dirty="0" smtClean="0"/>
              <a:t>. </a:t>
            </a:r>
            <a:br>
              <a:rPr lang="en-US" dirty="0" smtClean="0"/>
            </a:br>
            <a:r>
              <a:rPr lang="en-US" dirty="0" smtClean="0"/>
              <a:t>Absent express authority, a lessee has no power to pool the lessor’s interest with the interest of others. </a:t>
            </a:r>
            <a:br>
              <a:rPr lang="en-US" dirty="0" smtClean="0"/>
            </a:br>
            <a:r>
              <a:rPr lang="en-US" i="1" dirty="0" smtClean="0"/>
              <a:t>Southeastern Pipeline Co. v. </a:t>
            </a:r>
            <a:r>
              <a:rPr lang="en-US" i="1" dirty="0" err="1" smtClean="0"/>
              <a:t>Tichacek</a:t>
            </a:r>
            <a:r>
              <a:rPr lang="en-US" i="1" dirty="0" smtClean="0"/>
              <a:t>. </a:t>
            </a:r>
            <a:endParaRPr lang="en-US" dirty="0" smtClean="0"/>
          </a:p>
          <a:p>
            <a:endParaRPr lang="en-US" dirty="0"/>
          </a:p>
        </p:txBody>
      </p:sp>
      <p:sp>
        <p:nvSpPr>
          <p:cNvPr id="5" name="Slide Number Placeholder 4"/>
          <p:cNvSpPr>
            <a:spLocks noGrp="1"/>
          </p:cNvSpPr>
          <p:nvPr>
            <p:ph type="sldNum" sz="quarter" idx="12"/>
          </p:nvPr>
        </p:nvSpPr>
        <p:spPr/>
        <p:txBody>
          <a:bodyPr/>
          <a:lstStyle/>
          <a:p>
            <a:fld id="{8A504972-9C0E-43FE-A99C-691020A9ED54}" type="slidenum">
              <a:rPr lang="en-US" smtClean="0"/>
              <a:t>43</a:t>
            </a:fld>
            <a:endParaRPr lang="en-US"/>
          </a:p>
        </p:txBody>
      </p:sp>
    </p:spTree>
    <p:extLst>
      <p:ext uri="{BB962C8B-B14F-4D97-AF65-F5344CB8AC3E}">
        <p14:creationId xmlns:p14="http://schemas.microsoft.com/office/powerpoint/2010/main" val="12618382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lstStyle/>
          <a:p>
            <a:r>
              <a:rPr lang="en-US" dirty="0" smtClean="0"/>
              <a:t>THE CONTRACT</a:t>
            </a:r>
            <a:endParaRPr lang="en-US" dirty="0"/>
          </a:p>
        </p:txBody>
      </p:sp>
      <p:sp>
        <p:nvSpPr>
          <p:cNvPr id="3" name="Content Placeholder 2"/>
          <p:cNvSpPr>
            <a:spLocks noGrp="1"/>
          </p:cNvSpPr>
          <p:nvPr>
            <p:ph idx="1"/>
          </p:nvPr>
        </p:nvSpPr>
        <p:spPr>
          <a:xfrm>
            <a:off x="381000" y="1676400"/>
            <a:ext cx="8229600" cy="4876800"/>
          </a:xfrm>
        </p:spPr>
        <p:txBody>
          <a:bodyPr>
            <a:normAutofit fontScale="55000" lnSpcReduction="20000"/>
          </a:bodyPr>
          <a:lstStyle/>
          <a:p>
            <a:pPr marL="0" indent="0">
              <a:buNone/>
            </a:pPr>
            <a:r>
              <a:rPr lang="en-US" sz="4800" dirty="0" smtClean="0"/>
              <a:t>B.  A Lessee’s Pooling Authority is limited to the express terms contained in the oil and gas lease. </a:t>
            </a:r>
            <a:r>
              <a:rPr lang="en-US" sz="4800" i="1" dirty="0" smtClean="0"/>
              <a:t>Exxon Corp. v. Atlantic Richfield Co. </a:t>
            </a:r>
            <a:r>
              <a:rPr lang="en-US" sz="4800" dirty="0" smtClean="0"/>
              <a:t>A typical pooling clause addresses the following issues:</a:t>
            </a:r>
          </a:p>
          <a:p>
            <a:pPr marL="801688" indent="-288925">
              <a:buFont typeface="+mj-lt"/>
              <a:buAutoNum type="arabicPeriod"/>
            </a:pPr>
            <a:r>
              <a:rPr lang="en-US" sz="3600" dirty="0" smtClean="0"/>
              <a:t>Authority to pool leased land with other lands for the reasons stated.</a:t>
            </a:r>
          </a:p>
          <a:p>
            <a:pPr marL="801688" indent="-288925">
              <a:buFont typeface="+mj-lt"/>
              <a:buAutoNum type="arabicPeriod"/>
            </a:pPr>
            <a:r>
              <a:rPr lang="en-US" sz="3600" dirty="0" smtClean="0"/>
              <a:t>Identifies acreage limits for pooling for oil and for gas.</a:t>
            </a:r>
          </a:p>
          <a:p>
            <a:pPr marL="801688" indent="-288925">
              <a:buFont typeface="+mj-lt"/>
              <a:buAutoNum type="arabicPeriod"/>
            </a:pPr>
            <a:r>
              <a:rPr lang="en-US" sz="3600" dirty="0" smtClean="0"/>
              <a:t>Allows “governmental regulation” to increase acres that can be pooled.</a:t>
            </a:r>
          </a:p>
          <a:p>
            <a:pPr marL="801688" indent="-288925">
              <a:buFont typeface="+mj-lt"/>
              <a:buAutoNum type="arabicPeriod"/>
            </a:pPr>
            <a:r>
              <a:rPr lang="en-US" sz="3600" dirty="0" smtClean="0"/>
              <a:t>The act of pooling requires the lessee to record a written designation of unit in the county of the land leased.</a:t>
            </a:r>
          </a:p>
          <a:p>
            <a:pPr marL="801688" indent="-288925">
              <a:buFont typeface="+mj-lt"/>
              <a:buAutoNum type="arabicPeriod"/>
            </a:pPr>
            <a:r>
              <a:rPr lang="en-US" sz="3600" dirty="0" smtClean="0"/>
              <a:t>Once the unit designation is recorded, operations and production from the </a:t>
            </a:r>
            <a:r>
              <a:rPr lang="en-US" sz="3600" dirty="0" err="1" smtClean="0"/>
              <a:t>drillsite</a:t>
            </a:r>
            <a:r>
              <a:rPr lang="en-US" sz="3600" dirty="0" smtClean="0"/>
              <a:t> are considered operations and production from the non-</a:t>
            </a:r>
            <a:r>
              <a:rPr lang="en-US" sz="3600" dirty="0" err="1" smtClean="0"/>
              <a:t>drillsite</a:t>
            </a:r>
            <a:r>
              <a:rPr lang="en-US" sz="3600" dirty="0" smtClean="0"/>
              <a:t> tracts.</a:t>
            </a:r>
          </a:p>
          <a:p>
            <a:pPr marL="801688" indent="-288925">
              <a:buFont typeface="+mj-lt"/>
              <a:buAutoNum type="arabicPeriod"/>
            </a:pPr>
            <a:r>
              <a:rPr lang="en-US" sz="3600" dirty="0" smtClean="0"/>
              <a:t>Each royalty owner pooled is entitled to receive royalty based upon the fraction composed of the net mineral acres contained in his tract divided by the total mineral acres pooled.</a:t>
            </a:r>
          </a:p>
          <a:p>
            <a:pPr marL="514350" indent="-514350">
              <a:buNone/>
            </a:pPr>
            <a:endParaRPr lang="en-US" dirty="0" smtClean="0"/>
          </a:p>
          <a:p>
            <a:pPr marL="514350" indent="-514350">
              <a:buNone/>
            </a:pPr>
            <a:endParaRPr lang="en-US" dirty="0" smtClean="0"/>
          </a:p>
          <a:p>
            <a:endParaRPr lang="en-US" dirty="0"/>
          </a:p>
        </p:txBody>
      </p:sp>
      <p:sp>
        <p:nvSpPr>
          <p:cNvPr id="5" name="Slide Number Placeholder 4"/>
          <p:cNvSpPr>
            <a:spLocks noGrp="1"/>
          </p:cNvSpPr>
          <p:nvPr>
            <p:ph type="sldNum" sz="quarter" idx="12"/>
          </p:nvPr>
        </p:nvSpPr>
        <p:spPr/>
        <p:txBody>
          <a:bodyPr/>
          <a:lstStyle/>
          <a:p>
            <a:fld id="{8A504972-9C0E-43FE-A99C-691020A9ED54}" type="slidenum">
              <a:rPr lang="en-US" smtClean="0"/>
              <a:t>44</a:t>
            </a:fld>
            <a:endParaRPr lang="en-US"/>
          </a:p>
        </p:txBody>
      </p:sp>
    </p:spTree>
    <p:extLst>
      <p:ext uri="{BB962C8B-B14F-4D97-AF65-F5344CB8AC3E}">
        <p14:creationId xmlns:p14="http://schemas.microsoft.com/office/powerpoint/2010/main" val="9582810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CONTRACT</a:t>
            </a:r>
            <a:endParaRPr lang="en-US" dirty="0"/>
          </a:p>
        </p:txBody>
      </p:sp>
      <p:sp>
        <p:nvSpPr>
          <p:cNvPr id="3" name="Content Placeholder 2"/>
          <p:cNvSpPr>
            <a:spLocks noGrp="1"/>
          </p:cNvSpPr>
          <p:nvPr>
            <p:ph idx="1"/>
          </p:nvPr>
        </p:nvSpPr>
        <p:spPr/>
        <p:txBody>
          <a:bodyPr/>
          <a:lstStyle/>
          <a:p>
            <a:pPr marL="0" indent="0">
              <a:buNone/>
            </a:pPr>
            <a:r>
              <a:rPr lang="en-US" dirty="0" smtClean="0"/>
              <a:t>C. The granting of pooling authority in the lease is interpreted broadly, </a:t>
            </a:r>
            <a:r>
              <a:rPr lang="en-US" i="1" dirty="0" smtClean="0"/>
              <a:t>Tiller v. Fields</a:t>
            </a:r>
            <a:r>
              <a:rPr lang="en-US" dirty="0" smtClean="0"/>
              <a:t>, but the exercise of that authority is often interpreted strictly, </a:t>
            </a:r>
            <a:r>
              <a:rPr lang="en-US" i="1" dirty="0" smtClean="0"/>
              <a:t>Jones v. </a:t>
            </a:r>
            <a:r>
              <a:rPr lang="en-US" i="1" dirty="0" err="1" smtClean="0"/>
              <a:t>Killingsworth</a:t>
            </a:r>
            <a:r>
              <a:rPr lang="en-US" dirty="0" smtClean="0"/>
              <a:t>. The best solution is a well-drafted pooling clause granting the lessee broad powers and wide discretion. </a:t>
            </a:r>
            <a:r>
              <a:rPr lang="en-US" u="sng" dirty="0" smtClean="0"/>
              <a:t>See Texas Exxon Lease attached as Exhibit A</a:t>
            </a:r>
            <a:r>
              <a:rPr lang="en-US" dirty="0" smtClean="0"/>
              <a:t>.</a:t>
            </a:r>
          </a:p>
          <a:p>
            <a:endParaRPr lang="en-US" dirty="0"/>
          </a:p>
        </p:txBody>
      </p:sp>
      <p:sp>
        <p:nvSpPr>
          <p:cNvPr id="5" name="Slide Number Placeholder 4"/>
          <p:cNvSpPr>
            <a:spLocks noGrp="1"/>
          </p:cNvSpPr>
          <p:nvPr>
            <p:ph type="sldNum" sz="quarter" idx="12"/>
          </p:nvPr>
        </p:nvSpPr>
        <p:spPr/>
        <p:txBody>
          <a:bodyPr/>
          <a:lstStyle/>
          <a:p>
            <a:fld id="{8A504972-9C0E-43FE-A99C-691020A9ED54}" type="slidenum">
              <a:rPr lang="en-US" smtClean="0"/>
              <a:t>45</a:t>
            </a:fld>
            <a:endParaRPr lang="en-US"/>
          </a:p>
        </p:txBody>
      </p:sp>
    </p:spTree>
    <p:extLst>
      <p:ext uri="{BB962C8B-B14F-4D97-AF65-F5344CB8AC3E}">
        <p14:creationId xmlns:p14="http://schemas.microsoft.com/office/powerpoint/2010/main" val="11077933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CONTRACT</a:t>
            </a:r>
            <a:endParaRPr lang="en-US" dirty="0"/>
          </a:p>
        </p:txBody>
      </p:sp>
      <p:sp>
        <p:nvSpPr>
          <p:cNvPr id="3" name="Content Placeholder 2"/>
          <p:cNvSpPr>
            <a:spLocks noGrp="1"/>
          </p:cNvSpPr>
          <p:nvPr>
            <p:ph idx="1"/>
          </p:nvPr>
        </p:nvSpPr>
        <p:spPr/>
        <p:txBody>
          <a:bodyPr/>
          <a:lstStyle/>
          <a:p>
            <a:pPr marL="514350" indent="-514350">
              <a:buAutoNum type="alphaUcPeriod" startAt="4"/>
            </a:pPr>
            <a:r>
              <a:rPr lang="en-US" dirty="0" smtClean="0"/>
              <a:t>Entirety Clause – Negates the non-apportionment rule.</a:t>
            </a:r>
          </a:p>
          <a:p>
            <a:pPr marL="514350" indent="-514350">
              <a:buNone/>
            </a:pPr>
            <a:endParaRPr lang="en-US" dirty="0" smtClean="0"/>
          </a:p>
          <a:p>
            <a:pPr marL="514350" indent="-514350">
              <a:buNone/>
            </a:pPr>
            <a:r>
              <a:rPr lang="en-US" dirty="0" smtClean="0"/>
              <a:t>	Royalty is paid on a lease basis, not a tract basis.  </a:t>
            </a:r>
            <a:r>
              <a:rPr lang="en-US" i="1" dirty="0" smtClean="0"/>
              <a:t>Thomas </a:t>
            </a:r>
            <a:r>
              <a:rPr lang="en-US" i="1" dirty="0" err="1" smtClean="0"/>
              <a:t>Kilcrease</a:t>
            </a:r>
            <a:r>
              <a:rPr lang="en-US" i="1" dirty="0" smtClean="0"/>
              <a:t> Foundation v. </a:t>
            </a:r>
            <a:r>
              <a:rPr lang="en-US" i="1" dirty="0" err="1" smtClean="0"/>
              <a:t>Stanolind</a:t>
            </a:r>
            <a:r>
              <a:rPr lang="en-US" i="1" dirty="0" smtClean="0"/>
              <a:t> Oil &amp; Gas Co.</a:t>
            </a:r>
            <a:r>
              <a:rPr lang="en-US" dirty="0" smtClean="0"/>
              <a:t> Most current lease forms do not contain an entirety clause.</a:t>
            </a:r>
          </a:p>
          <a:p>
            <a:endParaRPr lang="en-US" dirty="0"/>
          </a:p>
        </p:txBody>
      </p:sp>
      <p:sp>
        <p:nvSpPr>
          <p:cNvPr id="5" name="Slide Number Placeholder 4"/>
          <p:cNvSpPr>
            <a:spLocks noGrp="1"/>
          </p:cNvSpPr>
          <p:nvPr>
            <p:ph type="sldNum" sz="quarter" idx="12"/>
          </p:nvPr>
        </p:nvSpPr>
        <p:spPr/>
        <p:txBody>
          <a:bodyPr/>
          <a:lstStyle/>
          <a:p>
            <a:fld id="{8A504972-9C0E-43FE-A99C-691020A9ED54}" type="slidenum">
              <a:rPr lang="en-US" smtClean="0"/>
              <a:t>46</a:t>
            </a:fld>
            <a:endParaRPr lang="en-US"/>
          </a:p>
        </p:txBody>
      </p:sp>
    </p:spTree>
    <p:extLst>
      <p:ext uri="{BB962C8B-B14F-4D97-AF65-F5344CB8AC3E}">
        <p14:creationId xmlns:p14="http://schemas.microsoft.com/office/powerpoint/2010/main" val="17839646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CONTRACT</a:t>
            </a:r>
            <a:endParaRPr lang="en-US" dirty="0"/>
          </a:p>
        </p:txBody>
      </p:sp>
      <p:sp>
        <p:nvSpPr>
          <p:cNvPr id="3" name="Content Placeholder 2"/>
          <p:cNvSpPr>
            <a:spLocks noGrp="1"/>
          </p:cNvSpPr>
          <p:nvPr>
            <p:ph idx="1"/>
          </p:nvPr>
        </p:nvSpPr>
        <p:spPr/>
        <p:txBody>
          <a:bodyPr>
            <a:normAutofit fontScale="92500"/>
          </a:bodyPr>
          <a:lstStyle/>
          <a:p>
            <a:pPr marL="514350" indent="-514350">
              <a:buAutoNum type="alphaUcPeriod" startAt="5"/>
            </a:pPr>
            <a:r>
              <a:rPr lang="en-US" sz="3500" dirty="0" smtClean="0"/>
              <a:t>Pugh Clause/Partial Lease Termination</a:t>
            </a:r>
          </a:p>
          <a:p>
            <a:pPr marL="514350" indent="-514350">
              <a:buNone/>
            </a:pPr>
            <a:endParaRPr lang="en-US" dirty="0" smtClean="0"/>
          </a:p>
          <a:p>
            <a:pPr marL="514350" indent="-514350">
              <a:buNone/>
            </a:pPr>
            <a:r>
              <a:rPr lang="en-US" dirty="0" smtClean="0"/>
              <a:t>	The rule of indivisibility requires that production from a lease, or from any land pooled with the leased land, maintains the lease in its entirety. </a:t>
            </a:r>
            <a:r>
              <a:rPr lang="en-US" i="1" dirty="0" smtClean="0"/>
              <a:t>Mathews v. Sun Oil Co.</a:t>
            </a:r>
            <a:r>
              <a:rPr lang="en-US" dirty="0" smtClean="0"/>
              <a:t> A  “Pugh clause”, I prefer “lease termination clause”, allows a lease to partially terminate, vertically and/or horizontally, outside of producing acres and formations. </a:t>
            </a:r>
            <a:r>
              <a:rPr lang="en-US" i="1" dirty="0" smtClean="0"/>
              <a:t>Shown v. Getty Oil Company</a:t>
            </a:r>
            <a:endParaRPr lang="en-US" dirty="0" smtClean="0"/>
          </a:p>
          <a:p>
            <a:endParaRPr lang="en-US" dirty="0"/>
          </a:p>
        </p:txBody>
      </p:sp>
      <p:sp>
        <p:nvSpPr>
          <p:cNvPr id="5" name="Slide Number Placeholder 4"/>
          <p:cNvSpPr>
            <a:spLocks noGrp="1"/>
          </p:cNvSpPr>
          <p:nvPr>
            <p:ph type="sldNum" sz="quarter" idx="12"/>
          </p:nvPr>
        </p:nvSpPr>
        <p:spPr/>
        <p:txBody>
          <a:bodyPr/>
          <a:lstStyle/>
          <a:p>
            <a:fld id="{8A504972-9C0E-43FE-A99C-691020A9ED54}" type="slidenum">
              <a:rPr lang="en-US" smtClean="0"/>
              <a:t>47</a:t>
            </a:fld>
            <a:endParaRPr lang="en-US"/>
          </a:p>
        </p:txBody>
      </p:sp>
    </p:spTree>
    <p:extLst>
      <p:ext uri="{BB962C8B-B14F-4D97-AF65-F5344CB8AC3E}">
        <p14:creationId xmlns:p14="http://schemas.microsoft.com/office/powerpoint/2010/main" val="3528115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CONTRACT</a:t>
            </a:r>
            <a:endParaRPr lang="en-US" dirty="0"/>
          </a:p>
        </p:txBody>
      </p:sp>
      <p:sp>
        <p:nvSpPr>
          <p:cNvPr id="3" name="Content Placeholder 2"/>
          <p:cNvSpPr>
            <a:spLocks noGrp="1"/>
          </p:cNvSpPr>
          <p:nvPr>
            <p:ph idx="1"/>
          </p:nvPr>
        </p:nvSpPr>
        <p:spPr/>
        <p:txBody>
          <a:bodyPr>
            <a:normAutofit fontScale="77500" lnSpcReduction="20000"/>
          </a:bodyPr>
          <a:lstStyle/>
          <a:p>
            <a:pPr marL="514350" indent="-514350">
              <a:buAutoNum type="alphaUcPeriod" startAt="6"/>
            </a:pPr>
            <a:r>
              <a:rPr lang="en-US" dirty="0" smtClean="0"/>
              <a:t>Retained Acreage Clause.</a:t>
            </a:r>
          </a:p>
          <a:p>
            <a:pPr marL="514350" indent="-514350">
              <a:buNone/>
            </a:pPr>
            <a:r>
              <a:rPr lang="en-US" dirty="0" smtClean="0"/>
              <a:t>	</a:t>
            </a:r>
            <a:br>
              <a:rPr lang="en-US" dirty="0" smtClean="0"/>
            </a:br>
            <a:r>
              <a:rPr lang="en-US" dirty="0" smtClean="0"/>
              <a:t>These clauses are sometimes referred to as retained acreage clauses, Pugh clauses, lease termination clauses, continuous development provisions, or release clauses.  The result is that leases partially terminate vertically except for the acreage around a producing well, usually described as the acreage within a proration unit, or the number of acres required to obtain a maximum allowable. </a:t>
            </a:r>
            <a:br>
              <a:rPr lang="en-US" dirty="0" smtClean="0"/>
            </a:br>
            <a:r>
              <a:rPr lang="en-US" dirty="0" smtClean="0"/>
              <a:t/>
            </a:r>
            <a:br>
              <a:rPr lang="en-US" dirty="0" smtClean="0"/>
            </a:br>
            <a:r>
              <a:rPr lang="en-US" dirty="0" smtClean="0"/>
              <a:t>There are no proration units where there are no special field rules or where the allocation formula does not include acreage as a factor. Therefore, in those instances, a retained acreage clause that is based upon retention of the acres within a proration unit would be considered ambiguous.</a:t>
            </a:r>
          </a:p>
          <a:p>
            <a:pPr marL="514350" indent="-514350">
              <a:buNone/>
            </a:pPr>
            <a:endParaRPr lang="en-US" sz="2800" dirty="0" smtClean="0"/>
          </a:p>
          <a:p>
            <a:pPr marL="514350" indent="-514350">
              <a:buNone/>
            </a:pPr>
            <a:endParaRPr lang="en-US" dirty="0" smtClean="0"/>
          </a:p>
          <a:p>
            <a:pPr marL="514350" indent="-514350">
              <a:buNone/>
            </a:pPr>
            <a:endParaRPr lang="en-US" dirty="0" smtClean="0"/>
          </a:p>
          <a:p>
            <a:pPr marL="514350" indent="-514350">
              <a:buNone/>
            </a:pPr>
            <a:endParaRPr lang="en-US" dirty="0" smtClean="0"/>
          </a:p>
          <a:p>
            <a:pPr marL="514350" indent="-514350">
              <a:buNone/>
            </a:pPr>
            <a:endParaRPr lang="en-US" dirty="0" smtClean="0"/>
          </a:p>
          <a:p>
            <a:pPr marL="514350" indent="-514350">
              <a:buNone/>
            </a:pPr>
            <a:endParaRPr lang="en-US" dirty="0" smtClean="0"/>
          </a:p>
          <a:p>
            <a:endParaRPr lang="en-US" dirty="0"/>
          </a:p>
        </p:txBody>
      </p:sp>
      <p:sp>
        <p:nvSpPr>
          <p:cNvPr id="5" name="Slide Number Placeholder 4"/>
          <p:cNvSpPr>
            <a:spLocks noGrp="1"/>
          </p:cNvSpPr>
          <p:nvPr>
            <p:ph type="sldNum" sz="quarter" idx="12"/>
          </p:nvPr>
        </p:nvSpPr>
        <p:spPr/>
        <p:txBody>
          <a:bodyPr/>
          <a:lstStyle/>
          <a:p>
            <a:fld id="{8A504972-9C0E-43FE-A99C-691020A9ED54}" type="slidenum">
              <a:rPr lang="en-US" smtClean="0"/>
              <a:t>48</a:t>
            </a:fld>
            <a:endParaRPr lang="en-US"/>
          </a:p>
        </p:txBody>
      </p:sp>
    </p:spTree>
    <p:extLst>
      <p:ext uri="{BB962C8B-B14F-4D97-AF65-F5344CB8AC3E}">
        <p14:creationId xmlns:p14="http://schemas.microsoft.com/office/powerpoint/2010/main" val="33785092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CONTRACT</a:t>
            </a:r>
            <a:endParaRPr lang="en-US" dirty="0"/>
          </a:p>
        </p:txBody>
      </p:sp>
      <p:sp>
        <p:nvSpPr>
          <p:cNvPr id="3" name="Content Placeholder 2"/>
          <p:cNvSpPr>
            <a:spLocks noGrp="1"/>
          </p:cNvSpPr>
          <p:nvPr>
            <p:ph idx="1"/>
          </p:nvPr>
        </p:nvSpPr>
        <p:spPr/>
        <p:txBody>
          <a:bodyPr>
            <a:normAutofit/>
          </a:bodyPr>
          <a:lstStyle/>
          <a:p>
            <a:pPr marL="514350" indent="-514350">
              <a:buAutoNum type="alphaUcPeriod" startAt="6"/>
            </a:pPr>
            <a:r>
              <a:rPr lang="en-US" dirty="0" smtClean="0"/>
              <a:t>Retained Acreage Clause.</a:t>
            </a:r>
          </a:p>
          <a:p>
            <a:pPr marL="514350" indent="-514350">
              <a:buNone/>
            </a:pPr>
            <a:r>
              <a:rPr lang="en-US" dirty="0" smtClean="0"/>
              <a:t>	</a:t>
            </a:r>
            <a:br>
              <a:rPr lang="en-US" dirty="0" smtClean="0"/>
            </a:br>
            <a:r>
              <a:rPr lang="en-US" dirty="0" smtClean="0"/>
              <a:t>Do not confuse the acres a lessee can pool, which is determined by the authority granted in the pooling clause of the lease, with the acres the lessee can retain after the completion of the continuous drilling program, which is determined by the retained acreage clause.</a:t>
            </a:r>
          </a:p>
          <a:p>
            <a:pPr marL="514350" indent="-514350">
              <a:buNone/>
            </a:pPr>
            <a:endParaRPr lang="en-US" dirty="0" smtClean="0"/>
          </a:p>
          <a:p>
            <a:pPr marL="514350" indent="-514350">
              <a:buNone/>
            </a:pPr>
            <a:endParaRPr lang="en-US" dirty="0" smtClean="0"/>
          </a:p>
          <a:p>
            <a:pPr marL="514350" indent="-514350">
              <a:buNone/>
            </a:pPr>
            <a:endParaRPr lang="en-US" dirty="0" smtClean="0"/>
          </a:p>
          <a:p>
            <a:pPr marL="514350" indent="-514350">
              <a:buNone/>
            </a:pPr>
            <a:endParaRPr lang="en-US" dirty="0" smtClean="0"/>
          </a:p>
          <a:p>
            <a:pPr marL="514350" indent="-514350">
              <a:buNone/>
            </a:pPr>
            <a:endParaRPr lang="en-US" dirty="0" smtClean="0"/>
          </a:p>
          <a:p>
            <a:endParaRPr lang="en-US" dirty="0"/>
          </a:p>
        </p:txBody>
      </p:sp>
      <p:sp>
        <p:nvSpPr>
          <p:cNvPr id="5" name="Slide Number Placeholder 4"/>
          <p:cNvSpPr>
            <a:spLocks noGrp="1"/>
          </p:cNvSpPr>
          <p:nvPr>
            <p:ph type="sldNum" sz="quarter" idx="12"/>
          </p:nvPr>
        </p:nvSpPr>
        <p:spPr/>
        <p:txBody>
          <a:bodyPr/>
          <a:lstStyle/>
          <a:p>
            <a:fld id="{8A504972-9C0E-43FE-A99C-691020A9ED54}" type="slidenum">
              <a:rPr lang="en-US" smtClean="0"/>
              <a:t>49</a:t>
            </a:fld>
            <a:endParaRPr lang="en-US"/>
          </a:p>
        </p:txBody>
      </p:sp>
    </p:spTree>
    <p:extLst>
      <p:ext uri="{BB962C8B-B14F-4D97-AF65-F5344CB8AC3E}">
        <p14:creationId xmlns:p14="http://schemas.microsoft.com/office/powerpoint/2010/main" val="42023575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066800"/>
          </a:xfrm>
        </p:spPr>
        <p:txBody>
          <a:bodyPr/>
          <a:lstStyle/>
          <a:p>
            <a:r>
              <a:rPr lang="en-US" b="1" dirty="0" smtClean="0"/>
              <a:t>1860’s Bank of Oil Creek</a:t>
            </a:r>
            <a:endParaRPr lang="en-US" dirty="0"/>
          </a:p>
        </p:txBody>
      </p:sp>
      <p:pic>
        <p:nvPicPr>
          <p:cNvPr id="4" name="Content Placeholder 3"/>
          <p:cNvPicPr>
            <a:picLocks noGrp="1" noChangeAspect="1" noChangeArrowheads="1"/>
          </p:cNvPicPr>
          <p:nvPr>
            <p:ph idx="1"/>
          </p:nvPr>
        </p:nvPicPr>
        <p:blipFill>
          <a:blip r:embed="rId2" cstate="print"/>
          <a:stretch>
            <a:fillRect/>
          </a:stretch>
        </p:blipFill>
        <p:spPr bwMode="auto">
          <a:xfrm>
            <a:off x="1905000" y="1981200"/>
            <a:ext cx="5271969" cy="432435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8A504972-9C0E-43FE-A99C-691020A9ED54}" type="slidenum">
              <a:rPr lang="en-US" smtClean="0"/>
              <a:t>5</a:t>
            </a:fld>
            <a:endParaRPr lang="en-US"/>
          </a:p>
        </p:txBody>
      </p:sp>
    </p:spTree>
    <p:extLst>
      <p:ext uri="{BB962C8B-B14F-4D97-AF65-F5344CB8AC3E}">
        <p14:creationId xmlns:p14="http://schemas.microsoft.com/office/powerpoint/2010/main" val="12979011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CONTRACT</a:t>
            </a:r>
            <a:endParaRPr lang="en-US" dirty="0"/>
          </a:p>
        </p:txBody>
      </p:sp>
      <p:sp>
        <p:nvSpPr>
          <p:cNvPr id="3" name="Content Placeholder 2"/>
          <p:cNvSpPr>
            <a:spLocks noGrp="1"/>
          </p:cNvSpPr>
          <p:nvPr>
            <p:ph idx="1"/>
          </p:nvPr>
        </p:nvSpPr>
        <p:spPr/>
        <p:txBody>
          <a:bodyPr>
            <a:normAutofit fontScale="85000" lnSpcReduction="20000"/>
          </a:bodyPr>
          <a:lstStyle/>
          <a:p>
            <a:pPr marL="514350" indent="-514350">
              <a:buAutoNum type="alphaUcPeriod" startAt="8"/>
            </a:pPr>
            <a:r>
              <a:rPr lang="en-US" dirty="0" smtClean="0"/>
              <a:t>Benefits of Successful Pooling</a:t>
            </a:r>
            <a:br>
              <a:rPr lang="en-US" dirty="0" smtClean="0"/>
            </a:br>
            <a:endParaRPr lang="en-US" dirty="0" smtClean="0"/>
          </a:p>
          <a:p>
            <a:pPr marL="858838" indent="-346075">
              <a:buFont typeface="+mj-lt"/>
              <a:buAutoNum type="arabicPeriod"/>
            </a:pPr>
            <a:r>
              <a:rPr lang="en-US" dirty="0" smtClean="0"/>
              <a:t>Each lessor relinquishes his right to have his tract developed and to receive all royalties from his tract.</a:t>
            </a:r>
          </a:p>
          <a:p>
            <a:pPr marL="858838" indent="-346075">
              <a:buFont typeface="+mj-lt"/>
              <a:buAutoNum type="arabicPeriod"/>
            </a:pPr>
            <a:r>
              <a:rPr lang="en-US" dirty="0" smtClean="0"/>
              <a:t>Commencement of drilling and other operations on one tract benefit all tracts, and excuse the payment of delay rentals.	</a:t>
            </a:r>
          </a:p>
          <a:p>
            <a:pPr marL="858838" indent="-346075">
              <a:buFont typeface="+mj-lt"/>
              <a:buAutoNum type="arabicPeriod"/>
            </a:pPr>
            <a:r>
              <a:rPr lang="en-US" dirty="0" smtClean="0"/>
              <a:t>Production on any tract extends the primary term of all leases pooled.</a:t>
            </a:r>
          </a:p>
          <a:p>
            <a:pPr marL="858838" indent="-346075">
              <a:buFont typeface="+mj-lt"/>
              <a:buAutoNum type="arabicPeriod"/>
            </a:pPr>
            <a:r>
              <a:rPr lang="en-US" dirty="0" smtClean="0"/>
              <a:t>Wells may be located within the pooled unit without respect to the individual property or lease lines and the lessee is relieved of its obligation to drill offset wells within the pooled acreage.</a:t>
            </a:r>
          </a:p>
          <a:p>
            <a:pPr marL="514350" indent="-514350">
              <a:buNone/>
            </a:pPr>
            <a:endParaRPr lang="en-US" dirty="0" smtClean="0"/>
          </a:p>
          <a:p>
            <a:endParaRPr lang="en-US" dirty="0"/>
          </a:p>
        </p:txBody>
      </p:sp>
      <p:sp>
        <p:nvSpPr>
          <p:cNvPr id="5" name="Slide Number Placeholder 4"/>
          <p:cNvSpPr>
            <a:spLocks noGrp="1"/>
          </p:cNvSpPr>
          <p:nvPr>
            <p:ph type="sldNum" sz="quarter" idx="12"/>
          </p:nvPr>
        </p:nvSpPr>
        <p:spPr/>
        <p:txBody>
          <a:bodyPr/>
          <a:lstStyle/>
          <a:p>
            <a:fld id="{8A504972-9C0E-43FE-A99C-691020A9ED54}" type="slidenum">
              <a:rPr lang="en-US" smtClean="0"/>
              <a:t>50</a:t>
            </a:fld>
            <a:endParaRPr lang="en-US"/>
          </a:p>
        </p:txBody>
      </p:sp>
    </p:spTree>
    <p:extLst>
      <p:ext uri="{BB962C8B-B14F-4D97-AF65-F5344CB8AC3E}">
        <p14:creationId xmlns:p14="http://schemas.microsoft.com/office/powerpoint/2010/main" val="18524489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CATASTROPHES</a:t>
            </a:r>
            <a:endParaRPr lang="en-US" dirty="0"/>
          </a:p>
        </p:txBody>
      </p:sp>
      <p:sp>
        <p:nvSpPr>
          <p:cNvPr id="3" name="Content Placeholder 2"/>
          <p:cNvSpPr>
            <a:spLocks noGrp="1"/>
          </p:cNvSpPr>
          <p:nvPr>
            <p:ph idx="1"/>
          </p:nvPr>
        </p:nvSpPr>
        <p:spPr/>
        <p:txBody>
          <a:bodyPr>
            <a:normAutofit fontScale="92500" lnSpcReduction="20000"/>
          </a:bodyPr>
          <a:lstStyle/>
          <a:p>
            <a:pPr marL="514350" indent="-514350">
              <a:buAutoNum type="alphaUcPeriod"/>
            </a:pPr>
            <a:r>
              <a:rPr lang="en-US" sz="3600" dirty="0" smtClean="0"/>
              <a:t>Timely recording perpetuates the non-</a:t>
            </a:r>
            <a:r>
              <a:rPr lang="en-US" sz="3600" dirty="0" err="1" smtClean="0"/>
              <a:t>drillsite</a:t>
            </a:r>
            <a:r>
              <a:rPr lang="en-US" sz="3600" dirty="0" smtClean="0"/>
              <a:t> tracts.</a:t>
            </a:r>
          </a:p>
          <a:p>
            <a:pPr marL="514350" indent="-514350">
              <a:buNone/>
            </a:pPr>
            <a:endParaRPr lang="en-US" dirty="0" smtClean="0"/>
          </a:p>
          <a:p>
            <a:pPr marL="514350" indent="-514350">
              <a:buNone/>
            </a:pPr>
            <a:r>
              <a:rPr lang="en-US" dirty="0" smtClean="0"/>
              <a:t>	In the usual event where the pooling clause does not provide the time when the pooling becomes effective, pooling is effective when the pooling instrument is recorded. </a:t>
            </a:r>
            <a:r>
              <a:rPr lang="en-US" i="1" dirty="0" smtClean="0"/>
              <a:t>Sauder v. Frey</a:t>
            </a:r>
            <a:r>
              <a:rPr lang="en-US" dirty="0" smtClean="0"/>
              <a:t>. If the pooling clause does not require that it be recorded, it is effective upon execution. </a:t>
            </a:r>
            <a:r>
              <a:rPr lang="en-US" i="1" dirty="0" smtClean="0"/>
              <a:t>Tiller v. Fields</a:t>
            </a:r>
            <a:r>
              <a:rPr lang="en-US" dirty="0" smtClean="0"/>
              <a:t>. </a:t>
            </a:r>
            <a:r>
              <a:rPr lang="en-US" u="sng" dirty="0" smtClean="0"/>
              <a:t>I recommend</a:t>
            </a:r>
            <a:r>
              <a:rPr lang="en-US" dirty="0" smtClean="0"/>
              <a:t> that the pooling clause state that it is effective upon the date provided in the pooling instrument.</a:t>
            </a:r>
          </a:p>
          <a:p>
            <a:endParaRPr lang="en-US" dirty="0"/>
          </a:p>
        </p:txBody>
      </p:sp>
      <p:sp>
        <p:nvSpPr>
          <p:cNvPr id="5" name="Slide Number Placeholder 4"/>
          <p:cNvSpPr>
            <a:spLocks noGrp="1"/>
          </p:cNvSpPr>
          <p:nvPr>
            <p:ph type="sldNum" sz="quarter" idx="12"/>
          </p:nvPr>
        </p:nvSpPr>
        <p:spPr/>
        <p:txBody>
          <a:bodyPr/>
          <a:lstStyle/>
          <a:p>
            <a:fld id="{8A504972-9C0E-43FE-A99C-691020A9ED54}" type="slidenum">
              <a:rPr lang="en-US" smtClean="0"/>
              <a:t>51</a:t>
            </a:fld>
            <a:endParaRPr lang="en-US"/>
          </a:p>
        </p:txBody>
      </p:sp>
    </p:spTree>
    <p:extLst>
      <p:ext uri="{BB962C8B-B14F-4D97-AF65-F5344CB8AC3E}">
        <p14:creationId xmlns:p14="http://schemas.microsoft.com/office/powerpoint/2010/main" val="49431680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CATASTROPHES</a:t>
            </a:r>
            <a:endParaRPr lang="en-US" dirty="0"/>
          </a:p>
        </p:txBody>
      </p:sp>
      <p:sp>
        <p:nvSpPr>
          <p:cNvPr id="3" name="Content Placeholder 2"/>
          <p:cNvSpPr>
            <a:spLocks noGrp="1"/>
          </p:cNvSpPr>
          <p:nvPr>
            <p:ph idx="1"/>
          </p:nvPr>
        </p:nvSpPr>
        <p:spPr/>
        <p:txBody>
          <a:bodyPr>
            <a:normAutofit/>
          </a:bodyPr>
          <a:lstStyle/>
          <a:p>
            <a:pPr marL="514350" indent="-514350">
              <a:buAutoNum type="alphaUcPeriod" startAt="2"/>
            </a:pPr>
            <a:r>
              <a:rPr lang="en-US" dirty="0" smtClean="0"/>
              <a:t>Designation of Unit must be executed by the person authorized.</a:t>
            </a:r>
          </a:p>
          <a:p>
            <a:pPr marL="514350" indent="-514350">
              <a:buAutoNum type="alphaUcPeriod" startAt="2"/>
            </a:pPr>
            <a:endParaRPr lang="en-US" dirty="0" smtClean="0"/>
          </a:p>
          <a:p>
            <a:pPr marL="514350" indent="-514350">
              <a:buNone/>
            </a:pPr>
            <a:r>
              <a:rPr lang="en-US" dirty="0" smtClean="0"/>
              <a:t>	The only person expressly authorized is the lessee. If someone other than the lessee executes the pooling instruments, the pooling instrument should reflect that the third party is acting as the agent for a lessee. </a:t>
            </a:r>
            <a:r>
              <a:rPr lang="en-US" i="1" dirty="0" err="1" smtClean="0"/>
              <a:t>Pampell</a:t>
            </a:r>
            <a:r>
              <a:rPr lang="en-US" i="1" dirty="0" smtClean="0"/>
              <a:t> Interest, Inc. v. </a:t>
            </a:r>
            <a:r>
              <a:rPr lang="en-US" i="1" dirty="0" err="1" smtClean="0"/>
              <a:t>Woole</a:t>
            </a:r>
            <a:r>
              <a:rPr lang="en-US" dirty="0" smtClean="0"/>
              <a:t>. </a:t>
            </a:r>
          </a:p>
          <a:p>
            <a:endParaRPr lang="en-US" dirty="0"/>
          </a:p>
        </p:txBody>
      </p:sp>
      <p:sp>
        <p:nvSpPr>
          <p:cNvPr id="5" name="Slide Number Placeholder 4"/>
          <p:cNvSpPr>
            <a:spLocks noGrp="1"/>
          </p:cNvSpPr>
          <p:nvPr>
            <p:ph type="sldNum" sz="quarter" idx="12"/>
          </p:nvPr>
        </p:nvSpPr>
        <p:spPr/>
        <p:txBody>
          <a:bodyPr/>
          <a:lstStyle/>
          <a:p>
            <a:fld id="{8A504972-9C0E-43FE-A99C-691020A9ED54}" type="slidenum">
              <a:rPr lang="en-US" smtClean="0"/>
              <a:t>52</a:t>
            </a:fld>
            <a:endParaRPr lang="en-US"/>
          </a:p>
        </p:txBody>
      </p:sp>
    </p:spTree>
    <p:extLst>
      <p:ext uri="{BB962C8B-B14F-4D97-AF65-F5344CB8AC3E}">
        <p14:creationId xmlns:p14="http://schemas.microsoft.com/office/powerpoint/2010/main" val="406251297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CATASTROPHES</a:t>
            </a:r>
            <a:endParaRPr lang="en-US" dirty="0"/>
          </a:p>
        </p:txBody>
      </p:sp>
      <p:sp>
        <p:nvSpPr>
          <p:cNvPr id="3" name="Content Placeholder 2"/>
          <p:cNvSpPr>
            <a:spLocks noGrp="1"/>
          </p:cNvSpPr>
          <p:nvPr>
            <p:ph idx="1"/>
          </p:nvPr>
        </p:nvSpPr>
        <p:spPr/>
        <p:txBody>
          <a:bodyPr>
            <a:normAutofit fontScale="92500" lnSpcReduction="10000"/>
          </a:bodyPr>
          <a:lstStyle/>
          <a:p>
            <a:pPr marL="514350" indent="-514350">
              <a:buAutoNum type="alphaUcPeriod" startAt="3"/>
            </a:pPr>
            <a:r>
              <a:rPr lang="en-US" sz="3600" dirty="0" smtClean="0"/>
              <a:t>Government Regulations may “prescribe” and/or “permit”.</a:t>
            </a:r>
          </a:p>
          <a:p>
            <a:pPr marL="514350" indent="-514350">
              <a:buNone/>
            </a:pPr>
            <a:endParaRPr lang="en-US" dirty="0" smtClean="0"/>
          </a:p>
          <a:p>
            <a:pPr marL="514350" indent="-514350">
              <a:buNone/>
            </a:pPr>
            <a:r>
              <a:rPr lang="en-US" dirty="0" smtClean="0"/>
              <a:t>	Field Rules sometimes provide that they “prescribe” (require) so many acres be attributed to a well, while the lessee is “permitted” (allowed) to attribute additional acreage to a well. Be aware that many pooling clauses allow the lessee to pool as “prescribed” by the RRC, but not as “permitted” by the RRC. </a:t>
            </a:r>
            <a:br>
              <a:rPr lang="en-US" dirty="0" smtClean="0"/>
            </a:br>
            <a:r>
              <a:rPr lang="en-US" i="1" dirty="0" smtClean="0"/>
              <a:t>Jones v. </a:t>
            </a:r>
            <a:r>
              <a:rPr lang="en-US" i="1" dirty="0" err="1" smtClean="0"/>
              <a:t>Killingsworth</a:t>
            </a:r>
            <a:endParaRPr lang="en-US" dirty="0" smtClean="0"/>
          </a:p>
          <a:p>
            <a:endParaRPr lang="en-US" dirty="0"/>
          </a:p>
        </p:txBody>
      </p:sp>
      <p:sp>
        <p:nvSpPr>
          <p:cNvPr id="5" name="Slide Number Placeholder 4"/>
          <p:cNvSpPr>
            <a:spLocks noGrp="1"/>
          </p:cNvSpPr>
          <p:nvPr>
            <p:ph type="sldNum" sz="quarter" idx="12"/>
          </p:nvPr>
        </p:nvSpPr>
        <p:spPr/>
        <p:txBody>
          <a:bodyPr/>
          <a:lstStyle/>
          <a:p>
            <a:fld id="{8A504972-9C0E-43FE-A99C-691020A9ED54}" type="slidenum">
              <a:rPr lang="en-US" smtClean="0"/>
              <a:t>53</a:t>
            </a:fld>
            <a:endParaRPr lang="en-US"/>
          </a:p>
        </p:txBody>
      </p:sp>
    </p:spTree>
    <p:extLst>
      <p:ext uri="{BB962C8B-B14F-4D97-AF65-F5344CB8AC3E}">
        <p14:creationId xmlns:p14="http://schemas.microsoft.com/office/powerpoint/2010/main" val="371574294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CATASTROPHES</a:t>
            </a:r>
            <a:endParaRPr lang="en-US" dirty="0"/>
          </a:p>
        </p:txBody>
      </p:sp>
      <p:sp>
        <p:nvSpPr>
          <p:cNvPr id="3" name="Content Placeholder 2"/>
          <p:cNvSpPr>
            <a:spLocks noGrp="1"/>
          </p:cNvSpPr>
          <p:nvPr>
            <p:ph idx="1"/>
          </p:nvPr>
        </p:nvSpPr>
        <p:spPr/>
        <p:txBody>
          <a:bodyPr>
            <a:normAutofit/>
          </a:bodyPr>
          <a:lstStyle/>
          <a:p>
            <a:pPr marL="514350" indent="-514350">
              <a:buAutoNum type="alphaUcPeriod" startAt="4"/>
            </a:pPr>
            <a:r>
              <a:rPr lang="en-US" dirty="0" smtClean="0"/>
              <a:t>Some “good faith/bad faith” issues.</a:t>
            </a:r>
          </a:p>
          <a:p>
            <a:pPr marL="514350" indent="-514350">
              <a:buNone/>
            </a:pPr>
            <a:endParaRPr lang="en-US" dirty="0" smtClean="0"/>
          </a:p>
          <a:p>
            <a:pPr marL="914400" indent="-401638">
              <a:buAutoNum type="arabicPeriod"/>
              <a:tabLst>
                <a:tab pos="914400" algn="l"/>
              </a:tabLst>
            </a:pPr>
            <a:r>
              <a:rPr lang="en-US" dirty="0" smtClean="0"/>
              <a:t>Cannot include condemned land. </a:t>
            </a:r>
            <a:r>
              <a:rPr lang="en-US" i="1" dirty="0" smtClean="0"/>
              <a:t>Amoco Production Co. v. Underwood</a:t>
            </a:r>
            <a:r>
              <a:rPr lang="en-US" dirty="0" smtClean="0"/>
              <a:t>.</a:t>
            </a:r>
          </a:p>
          <a:p>
            <a:pPr marL="914400" indent="-401638">
              <a:buAutoNum type="arabicPeriod"/>
              <a:tabLst>
                <a:tab pos="914400" algn="l"/>
              </a:tabLst>
            </a:pPr>
            <a:r>
              <a:rPr lang="en-US" dirty="0" smtClean="0"/>
              <a:t>Cannot gerrymander. </a:t>
            </a:r>
            <a:r>
              <a:rPr lang="en-US" i="1" dirty="0" smtClean="0"/>
              <a:t>Circle Dot Ranch, Inc. v.  </a:t>
            </a:r>
            <a:r>
              <a:rPr lang="en-US" i="1" dirty="0" err="1" smtClean="0"/>
              <a:t>Sidwell</a:t>
            </a:r>
            <a:r>
              <a:rPr lang="en-US" i="1" dirty="0" smtClean="0"/>
              <a:t> Oil &amp; Gas, Inc.</a:t>
            </a:r>
            <a:r>
              <a:rPr lang="en-US" dirty="0" smtClean="0"/>
              <a:t>,</a:t>
            </a:r>
          </a:p>
          <a:p>
            <a:pPr marL="914400" indent="-401638">
              <a:buAutoNum type="arabicPeriod"/>
              <a:tabLst>
                <a:tab pos="914400" algn="l"/>
              </a:tabLst>
            </a:pPr>
            <a:r>
              <a:rPr lang="en-US" dirty="0" smtClean="0"/>
              <a:t>Cannot ignore geology. </a:t>
            </a:r>
            <a:r>
              <a:rPr lang="en-US" i="1" dirty="0" smtClean="0"/>
              <a:t>Elliott v. Davis</a:t>
            </a:r>
            <a:r>
              <a:rPr lang="en-US" dirty="0" smtClean="0"/>
              <a:t>.</a:t>
            </a:r>
          </a:p>
          <a:p>
            <a:endParaRPr lang="en-US" dirty="0"/>
          </a:p>
        </p:txBody>
      </p:sp>
      <p:sp>
        <p:nvSpPr>
          <p:cNvPr id="5" name="Slide Number Placeholder 4"/>
          <p:cNvSpPr>
            <a:spLocks noGrp="1"/>
          </p:cNvSpPr>
          <p:nvPr>
            <p:ph type="sldNum" sz="quarter" idx="12"/>
          </p:nvPr>
        </p:nvSpPr>
        <p:spPr/>
        <p:txBody>
          <a:bodyPr/>
          <a:lstStyle/>
          <a:p>
            <a:fld id="{8A504972-9C0E-43FE-A99C-691020A9ED54}" type="slidenum">
              <a:rPr lang="en-US" smtClean="0"/>
              <a:t>54</a:t>
            </a:fld>
            <a:endParaRPr lang="en-US"/>
          </a:p>
        </p:txBody>
      </p:sp>
    </p:spTree>
    <p:extLst>
      <p:ext uri="{BB962C8B-B14F-4D97-AF65-F5344CB8AC3E}">
        <p14:creationId xmlns:p14="http://schemas.microsoft.com/office/powerpoint/2010/main" val="339597225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CATASTROPHES</a:t>
            </a:r>
            <a:endParaRPr lang="en-US" dirty="0"/>
          </a:p>
        </p:txBody>
      </p:sp>
      <p:sp>
        <p:nvSpPr>
          <p:cNvPr id="3" name="Content Placeholder 2"/>
          <p:cNvSpPr>
            <a:spLocks noGrp="1"/>
          </p:cNvSpPr>
          <p:nvPr>
            <p:ph idx="1"/>
          </p:nvPr>
        </p:nvSpPr>
        <p:spPr/>
        <p:txBody>
          <a:bodyPr>
            <a:normAutofit fontScale="92500"/>
          </a:bodyPr>
          <a:lstStyle/>
          <a:p>
            <a:pPr marL="512763" indent="-512763">
              <a:buFont typeface="+mj-lt"/>
              <a:buAutoNum type="alphaUcPeriod" startAt="5"/>
            </a:pPr>
            <a:r>
              <a:rPr lang="en-US" dirty="0" smtClean="0"/>
              <a:t>Duty of mineral owner/lessee to unleased mineral owner. </a:t>
            </a:r>
          </a:p>
          <a:p>
            <a:pPr>
              <a:buNone/>
            </a:pPr>
            <a:endParaRPr lang="en-US" dirty="0" smtClean="0"/>
          </a:p>
          <a:p>
            <a:pPr marL="801688" indent="-344488">
              <a:buFont typeface="+mj-lt"/>
              <a:buAutoNum type="arabicPeriod"/>
            </a:pPr>
            <a:r>
              <a:rPr lang="en-US" dirty="0" err="1" smtClean="0"/>
              <a:t>Drillsite</a:t>
            </a:r>
            <a:r>
              <a:rPr lang="en-US" dirty="0" smtClean="0"/>
              <a:t> tract – carry unleased mineral owner in </a:t>
            </a:r>
            <a:r>
              <a:rPr lang="en-US" dirty="0" err="1" smtClean="0"/>
              <a:t>drillsite</a:t>
            </a:r>
            <a:r>
              <a:rPr lang="en-US" dirty="0" smtClean="0"/>
              <a:t> until payout. </a:t>
            </a:r>
            <a:r>
              <a:rPr lang="en-US" i="1" dirty="0" smtClean="0"/>
              <a:t>Superior Oil Co. v. Roberts</a:t>
            </a:r>
            <a:r>
              <a:rPr lang="en-US" dirty="0" smtClean="0"/>
              <a:t>.</a:t>
            </a:r>
          </a:p>
          <a:p>
            <a:pPr marL="801688" indent="-344488">
              <a:buFont typeface="+mj-lt"/>
              <a:buAutoNum type="arabicPeriod"/>
            </a:pPr>
            <a:r>
              <a:rPr lang="en-US" dirty="0" smtClean="0"/>
              <a:t>Non-</a:t>
            </a:r>
            <a:r>
              <a:rPr lang="en-US" dirty="0" err="1" smtClean="0"/>
              <a:t>drillsite</a:t>
            </a:r>
            <a:r>
              <a:rPr lang="en-US" dirty="0" smtClean="0"/>
              <a:t> tract – can be ignored after well completed. </a:t>
            </a:r>
            <a:r>
              <a:rPr lang="en-US" i="1" dirty="0" smtClean="0"/>
              <a:t>Fletcher v. Ricks Exploration</a:t>
            </a:r>
            <a:r>
              <a:rPr lang="en-US" dirty="0" smtClean="0"/>
              <a:t>.</a:t>
            </a:r>
          </a:p>
          <a:p>
            <a:pPr marL="801688" indent="-344488">
              <a:buFont typeface="+mj-lt"/>
              <a:buAutoNum type="arabicPeriod"/>
            </a:pPr>
            <a:r>
              <a:rPr lang="en-US" dirty="0" smtClean="0"/>
              <a:t>No duty to offer unleased mineral owner right to participate in a pooled unit. </a:t>
            </a:r>
            <a:r>
              <a:rPr lang="en-US" i="1" dirty="0" err="1" smtClean="0"/>
              <a:t>Donnan</a:t>
            </a:r>
            <a:r>
              <a:rPr lang="en-US" i="1" dirty="0" smtClean="0"/>
              <a:t> v. Atlantic Richfield</a:t>
            </a:r>
            <a:r>
              <a:rPr lang="en-US" dirty="0" smtClean="0"/>
              <a:t>.</a:t>
            </a:r>
          </a:p>
          <a:p>
            <a:pPr marL="801688" indent="-344488">
              <a:buFont typeface="+mj-lt"/>
              <a:buAutoNum type="arabicPeriod"/>
            </a:pPr>
            <a:endParaRPr lang="en-US" dirty="0" smtClean="0"/>
          </a:p>
          <a:p>
            <a:pPr>
              <a:buNone/>
            </a:pPr>
            <a:endParaRPr lang="en-US" sz="2800" dirty="0" smtClean="0"/>
          </a:p>
          <a:p>
            <a:pPr>
              <a:buNone/>
            </a:pPr>
            <a:endParaRPr lang="en-US" dirty="0" smtClean="0"/>
          </a:p>
          <a:p>
            <a:endParaRPr lang="en-US" dirty="0"/>
          </a:p>
        </p:txBody>
      </p:sp>
      <p:sp>
        <p:nvSpPr>
          <p:cNvPr id="5" name="Slide Number Placeholder 4"/>
          <p:cNvSpPr>
            <a:spLocks noGrp="1"/>
          </p:cNvSpPr>
          <p:nvPr>
            <p:ph type="sldNum" sz="quarter" idx="12"/>
          </p:nvPr>
        </p:nvSpPr>
        <p:spPr/>
        <p:txBody>
          <a:bodyPr/>
          <a:lstStyle/>
          <a:p>
            <a:fld id="{8A504972-9C0E-43FE-A99C-691020A9ED54}" type="slidenum">
              <a:rPr lang="en-US" smtClean="0"/>
              <a:t>55</a:t>
            </a:fld>
            <a:endParaRPr lang="en-US"/>
          </a:p>
        </p:txBody>
      </p:sp>
    </p:spTree>
    <p:extLst>
      <p:ext uri="{BB962C8B-B14F-4D97-AF65-F5344CB8AC3E}">
        <p14:creationId xmlns:p14="http://schemas.microsoft.com/office/powerpoint/2010/main" val="120102390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CATASTROPHES</a:t>
            </a:r>
            <a:endParaRPr lang="en-US" dirty="0"/>
          </a:p>
        </p:txBody>
      </p:sp>
      <p:sp>
        <p:nvSpPr>
          <p:cNvPr id="3" name="Content Placeholder 2"/>
          <p:cNvSpPr>
            <a:spLocks noGrp="1"/>
          </p:cNvSpPr>
          <p:nvPr>
            <p:ph idx="1"/>
          </p:nvPr>
        </p:nvSpPr>
        <p:spPr/>
        <p:txBody>
          <a:bodyPr/>
          <a:lstStyle/>
          <a:p>
            <a:pPr marL="514350" indent="-514350">
              <a:buAutoNum type="alphaUcPeriod" startAt="6"/>
            </a:pPr>
            <a:r>
              <a:rPr lang="en-US" dirty="0" smtClean="0"/>
              <a:t>Duty to </a:t>
            </a:r>
            <a:r>
              <a:rPr lang="en-US" dirty="0" err="1" smtClean="0"/>
              <a:t>drillsite</a:t>
            </a:r>
            <a:r>
              <a:rPr lang="en-US" dirty="0" smtClean="0"/>
              <a:t> NRPO </a:t>
            </a:r>
          </a:p>
          <a:p>
            <a:pPr marL="514350" indent="-514350">
              <a:buNone/>
            </a:pPr>
            <a:endParaRPr lang="en-US" dirty="0" smtClean="0"/>
          </a:p>
          <a:p>
            <a:pPr marL="514350" indent="-514350">
              <a:buNone/>
            </a:pPr>
            <a:r>
              <a:rPr lang="en-US" dirty="0" smtClean="0"/>
              <a:t>	Cannot be pooled without owners consent. </a:t>
            </a:r>
            <a:r>
              <a:rPr lang="en-US" i="1" dirty="0" smtClean="0"/>
              <a:t>Brown v. Smith</a:t>
            </a:r>
            <a:r>
              <a:rPr lang="en-US" dirty="0" smtClean="0"/>
              <a:t>. Can ratify lease or pooling agreement, or not ratify anything, based upon its own self interest. </a:t>
            </a:r>
            <a:r>
              <a:rPr lang="en-US" i="1" dirty="0" smtClean="0"/>
              <a:t>MCZ, Inc. v. </a:t>
            </a:r>
            <a:r>
              <a:rPr lang="en-US" i="1" dirty="0" err="1" smtClean="0"/>
              <a:t>Triolo</a:t>
            </a:r>
            <a:r>
              <a:rPr lang="en-US" dirty="0" smtClean="0"/>
              <a:t>.</a:t>
            </a:r>
          </a:p>
          <a:p>
            <a:endParaRPr lang="en-US" dirty="0"/>
          </a:p>
        </p:txBody>
      </p:sp>
      <p:sp>
        <p:nvSpPr>
          <p:cNvPr id="5" name="Slide Number Placeholder 4"/>
          <p:cNvSpPr>
            <a:spLocks noGrp="1"/>
          </p:cNvSpPr>
          <p:nvPr>
            <p:ph type="sldNum" sz="quarter" idx="12"/>
          </p:nvPr>
        </p:nvSpPr>
        <p:spPr/>
        <p:txBody>
          <a:bodyPr/>
          <a:lstStyle/>
          <a:p>
            <a:fld id="{8A504972-9C0E-43FE-A99C-691020A9ED54}" type="slidenum">
              <a:rPr lang="en-US" smtClean="0"/>
              <a:t>56</a:t>
            </a:fld>
            <a:endParaRPr lang="en-US"/>
          </a:p>
        </p:txBody>
      </p:sp>
    </p:spTree>
    <p:extLst>
      <p:ext uri="{BB962C8B-B14F-4D97-AF65-F5344CB8AC3E}">
        <p14:creationId xmlns:p14="http://schemas.microsoft.com/office/powerpoint/2010/main" val="302964980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CATASTROPHES</a:t>
            </a:r>
            <a:endParaRPr lang="en-US" dirty="0"/>
          </a:p>
        </p:txBody>
      </p:sp>
      <p:sp>
        <p:nvSpPr>
          <p:cNvPr id="3" name="Content Placeholder 2"/>
          <p:cNvSpPr>
            <a:spLocks noGrp="1"/>
          </p:cNvSpPr>
          <p:nvPr>
            <p:ph idx="1"/>
          </p:nvPr>
        </p:nvSpPr>
        <p:spPr/>
        <p:txBody>
          <a:bodyPr/>
          <a:lstStyle/>
          <a:p>
            <a:pPr marL="514350" indent="-514350">
              <a:buAutoNum type="alphaUcPeriod" startAt="7"/>
            </a:pPr>
            <a:r>
              <a:rPr lang="en-US" dirty="0" smtClean="0"/>
              <a:t>Duty to Non-</a:t>
            </a:r>
            <a:r>
              <a:rPr lang="en-US" dirty="0" err="1" smtClean="0"/>
              <a:t>Drillsite</a:t>
            </a:r>
            <a:r>
              <a:rPr lang="en-US" dirty="0" smtClean="0"/>
              <a:t> NPRO.</a:t>
            </a:r>
          </a:p>
          <a:p>
            <a:pPr marL="514350" indent="-514350">
              <a:buNone/>
            </a:pPr>
            <a:endParaRPr lang="en-US" dirty="0" smtClean="0"/>
          </a:p>
          <a:p>
            <a:pPr marL="514350" indent="-514350">
              <a:buNone/>
            </a:pPr>
            <a:r>
              <a:rPr lang="en-US" dirty="0" smtClean="0"/>
              <a:t>	Allowed to ratify at any time. May or may not receive proceeds from first production.</a:t>
            </a:r>
            <a:r>
              <a:rPr lang="en-US" i="1" dirty="0" smtClean="0"/>
              <a:t> </a:t>
            </a:r>
            <a:r>
              <a:rPr lang="en-US" i="1" dirty="0" err="1" smtClean="0"/>
              <a:t>DeBenavides</a:t>
            </a:r>
            <a:r>
              <a:rPr lang="en-US" i="1" dirty="0" smtClean="0"/>
              <a:t> v. Warren</a:t>
            </a:r>
            <a:r>
              <a:rPr lang="en-US" dirty="0" smtClean="0"/>
              <a:t>. </a:t>
            </a:r>
          </a:p>
          <a:p>
            <a:pPr marL="514350" indent="-514350">
              <a:buNone/>
            </a:pPr>
            <a:endParaRPr lang="en-US" dirty="0" smtClean="0"/>
          </a:p>
          <a:p>
            <a:pPr marL="514350" indent="-514350">
              <a:buNone/>
            </a:pPr>
            <a:r>
              <a:rPr lang="en-US" dirty="0" smtClean="0"/>
              <a:t>	NPRO nearly always wins. </a:t>
            </a:r>
          </a:p>
          <a:p>
            <a:endParaRPr lang="en-US" dirty="0"/>
          </a:p>
        </p:txBody>
      </p:sp>
      <p:sp>
        <p:nvSpPr>
          <p:cNvPr id="5" name="Slide Number Placeholder 4"/>
          <p:cNvSpPr>
            <a:spLocks noGrp="1"/>
          </p:cNvSpPr>
          <p:nvPr>
            <p:ph type="sldNum" sz="quarter" idx="12"/>
          </p:nvPr>
        </p:nvSpPr>
        <p:spPr/>
        <p:txBody>
          <a:bodyPr/>
          <a:lstStyle/>
          <a:p>
            <a:fld id="{8A504972-9C0E-43FE-A99C-691020A9ED54}" type="slidenum">
              <a:rPr lang="en-US" smtClean="0"/>
              <a:t>57</a:t>
            </a:fld>
            <a:endParaRPr lang="en-US"/>
          </a:p>
        </p:txBody>
      </p:sp>
    </p:spTree>
    <p:extLst>
      <p:ext uri="{BB962C8B-B14F-4D97-AF65-F5344CB8AC3E}">
        <p14:creationId xmlns:p14="http://schemas.microsoft.com/office/powerpoint/2010/main" val="429373128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068" y="1828800"/>
            <a:ext cx="8229600" cy="4525963"/>
          </a:xfrm>
        </p:spPr>
        <p:txBody>
          <a:bodyPr>
            <a:normAutofit fontScale="70000" lnSpcReduction="20000"/>
          </a:bodyPr>
          <a:lstStyle/>
          <a:p>
            <a:pPr>
              <a:buNone/>
            </a:pPr>
            <a:r>
              <a:rPr lang="en-US" dirty="0" smtClean="0"/>
              <a:t>Lease – 3/16 R</a:t>
            </a:r>
          </a:p>
          <a:p>
            <a:pPr>
              <a:buNone/>
            </a:pPr>
            <a:endParaRPr lang="en-US" dirty="0" smtClean="0"/>
          </a:p>
          <a:p>
            <a:pPr>
              <a:buNone/>
            </a:pPr>
            <a:r>
              <a:rPr lang="en-US" dirty="0" smtClean="0"/>
              <a:t>NPRI of 1/16 of O&amp;G</a:t>
            </a:r>
          </a:p>
          <a:p>
            <a:pPr>
              <a:buNone/>
            </a:pPr>
            <a:r>
              <a:rPr lang="en-US" dirty="0" smtClean="0"/>
              <a:t>in </a:t>
            </a:r>
            <a:r>
              <a:rPr lang="en-US" dirty="0" err="1" smtClean="0"/>
              <a:t>drillsite</a:t>
            </a:r>
            <a:r>
              <a:rPr lang="en-US" dirty="0" smtClean="0"/>
              <a:t>                                    </a:t>
            </a:r>
          </a:p>
          <a:p>
            <a:pPr>
              <a:buNone/>
            </a:pPr>
            <a:r>
              <a:rPr lang="en-US" dirty="0" smtClean="0"/>
              <a:t>				         </a:t>
            </a:r>
          </a:p>
          <a:p>
            <a:pPr>
              <a:buNone/>
            </a:pPr>
            <a:r>
              <a:rPr lang="en-US" u="sng" dirty="0" smtClean="0"/>
              <a:t>No Ratification</a:t>
            </a:r>
          </a:p>
          <a:p>
            <a:pPr>
              <a:buNone/>
            </a:pPr>
            <a:r>
              <a:rPr lang="en-US" dirty="0" smtClean="0"/>
              <a:t>MO – 3/16 x ¼ (TF) = 3/64</a:t>
            </a:r>
          </a:p>
          <a:p>
            <a:pPr>
              <a:buNone/>
            </a:pPr>
            <a:r>
              <a:rPr lang="en-US" dirty="0" smtClean="0"/>
              <a:t>NPRI – 1/16 x 8/8 =    4/64</a:t>
            </a:r>
          </a:p>
          <a:p>
            <a:pPr>
              <a:buNone/>
            </a:pPr>
            <a:r>
              <a:rPr lang="en-US" dirty="0" smtClean="0"/>
              <a:t>R paid to MO =              0</a:t>
            </a:r>
          </a:p>
          <a:p>
            <a:pPr>
              <a:buNone/>
            </a:pPr>
            <a:endParaRPr lang="en-US" dirty="0" smtClean="0"/>
          </a:p>
          <a:p>
            <a:pPr>
              <a:buNone/>
            </a:pPr>
            <a:r>
              <a:rPr lang="en-US" u="sng" dirty="0" smtClean="0"/>
              <a:t>Ratification</a:t>
            </a:r>
            <a:endParaRPr lang="en-US" dirty="0" smtClean="0"/>
          </a:p>
          <a:p>
            <a:pPr>
              <a:buNone/>
            </a:pPr>
            <a:r>
              <a:rPr lang="en-US" dirty="0" smtClean="0"/>
              <a:t>MO – 3/16 of ¼ (TF) =   3/64</a:t>
            </a:r>
          </a:p>
          <a:p>
            <a:pPr>
              <a:buNone/>
            </a:pPr>
            <a:r>
              <a:rPr lang="en-US" dirty="0" smtClean="0"/>
              <a:t>NPRI – 1/16 of ¼ (TF) = 1/64</a:t>
            </a:r>
          </a:p>
          <a:p>
            <a:pPr>
              <a:buNone/>
            </a:pPr>
            <a:r>
              <a:rPr lang="en-US" dirty="0" smtClean="0"/>
              <a:t>R paid to MO                   2/64</a:t>
            </a:r>
            <a:br>
              <a:rPr lang="en-US" dirty="0" smtClean="0"/>
            </a:br>
            <a:endParaRPr lang="en-US" dirty="0" smtClean="0"/>
          </a:p>
          <a:p>
            <a:endParaRPr lang="en-US" dirty="0"/>
          </a:p>
        </p:txBody>
      </p:sp>
      <p:sp>
        <p:nvSpPr>
          <p:cNvPr id="31" name="Slide Number Placeholder 30"/>
          <p:cNvSpPr>
            <a:spLocks noGrp="1"/>
          </p:cNvSpPr>
          <p:nvPr>
            <p:ph type="sldNum" sz="quarter" idx="12"/>
          </p:nvPr>
        </p:nvSpPr>
        <p:spPr/>
        <p:txBody>
          <a:bodyPr/>
          <a:lstStyle/>
          <a:p>
            <a:fld id="{8A504972-9C0E-43FE-A99C-691020A9ED54}" type="slidenum">
              <a:rPr lang="en-US" smtClean="0"/>
              <a:t>58</a:t>
            </a:fld>
            <a:endParaRPr lang="en-US"/>
          </a:p>
        </p:txBody>
      </p:sp>
      <p:sp>
        <p:nvSpPr>
          <p:cNvPr id="25" name="Rectangle 24"/>
          <p:cNvSpPr/>
          <p:nvPr/>
        </p:nvSpPr>
        <p:spPr>
          <a:xfrm>
            <a:off x="3848100" y="3009900"/>
            <a:ext cx="14478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dirty="0" smtClean="0">
                <a:solidFill>
                  <a:schemeClr val="tx1"/>
                </a:solidFill>
              </a:rPr>
              <a:t>               •</a:t>
            </a:r>
            <a:endParaRPr lang="en-US" dirty="0">
              <a:solidFill>
                <a:schemeClr val="tx1"/>
              </a:solidFill>
            </a:endParaRPr>
          </a:p>
        </p:txBody>
      </p:sp>
      <p:sp>
        <p:nvSpPr>
          <p:cNvPr id="27" name="Rectangle 26"/>
          <p:cNvSpPr/>
          <p:nvPr/>
        </p:nvSpPr>
        <p:spPr>
          <a:xfrm>
            <a:off x="5300589" y="3009900"/>
            <a:ext cx="13716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Rectangle 27"/>
          <p:cNvSpPr/>
          <p:nvPr/>
        </p:nvSpPr>
        <p:spPr>
          <a:xfrm>
            <a:off x="3848100" y="2094914"/>
            <a:ext cx="1447800"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 name="Rectangle 28"/>
          <p:cNvSpPr/>
          <p:nvPr/>
        </p:nvSpPr>
        <p:spPr>
          <a:xfrm>
            <a:off x="5295900" y="2084949"/>
            <a:ext cx="1371600"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 name="TextBox 31"/>
          <p:cNvSpPr txBox="1"/>
          <p:nvPr/>
        </p:nvSpPr>
        <p:spPr>
          <a:xfrm>
            <a:off x="395068" y="504092"/>
            <a:ext cx="8153400" cy="892552"/>
          </a:xfrm>
          <a:prstGeom prst="rect">
            <a:avLst/>
          </a:prstGeom>
          <a:noFill/>
        </p:spPr>
        <p:txBody>
          <a:bodyPr wrap="square" rtlCol="0">
            <a:spAutoFit/>
          </a:bodyPr>
          <a:lstStyle/>
          <a:p>
            <a:pPr algn="ctr"/>
            <a:r>
              <a:rPr lang="en-US" sz="2600" dirty="0" smtClean="0"/>
              <a:t>CALCULATING ROYALTY WHERE NPRI IN DRILLSITE</a:t>
            </a:r>
            <a:endParaRPr lang="en-US" sz="2600" dirty="0"/>
          </a:p>
        </p:txBody>
      </p:sp>
    </p:spTree>
    <p:extLst>
      <p:ext uri="{BB962C8B-B14F-4D97-AF65-F5344CB8AC3E}">
        <p14:creationId xmlns:p14="http://schemas.microsoft.com/office/powerpoint/2010/main" val="220217010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a:xfrm>
            <a:off x="2514600" y="68262"/>
            <a:ext cx="69342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bg1"/>
                </a:solidFill>
                <a:latin typeface="+mj-lt"/>
                <a:ea typeface="+mj-ea"/>
                <a:cs typeface="+mj-cs"/>
              </a:defRPr>
            </a:lvl1pPr>
          </a:lstStyle>
          <a:p>
            <a:endParaRPr lang="en-US" dirty="0"/>
          </a:p>
        </p:txBody>
      </p:sp>
      <p:sp>
        <p:nvSpPr>
          <p:cNvPr id="3" name="Content Placeholder 2"/>
          <p:cNvSpPr>
            <a:spLocks noGrp="1"/>
          </p:cNvSpPr>
          <p:nvPr/>
        </p:nvSpPr>
        <p:spPr>
          <a:xfrm>
            <a:off x="152400" y="1363662"/>
            <a:ext cx="7315200" cy="5334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n-US" sz="1200" dirty="0" smtClean="0"/>
              <a:t>		</a:t>
            </a:r>
            <a:r>
              <a:rPr lang="en-US" sz="1600" dirty="0" smtClean="0"/>
              <a:t/>
            </a:r>
            <a:br>
              <a:rPr lang="en-US" sz="1600" dirty="0" smtClean="0"/>
            </a:br>
            <a:r>
              <a:rPr lang="en-US" sz="1600" dirty="0" smtClean="0"/>
              <a:t>	</a:t>
            </a:r>
            <a:r>
              <a:rPr lang="en-US" sz="1800" dirty="0" smtClean="0"/>
              <a:t>Lease – 3/16 R</a:t>
            </a:r>
          </a:p>
          <a:p>
            <a:pPr>
              <a:buNone/>
            </a:pPr>
            <a:endParaRPr lang="en-US" sz="1800" dirty="0" smtClean="0"/>
          </a:p>
          <a:p>
            <a:pPr>
              <a:buNone/>
            </a:pPr>
            <a:r>
              <a:rPr lang="en-US" sz="1800" dirty="0" smtClean="0"/>
              <a:t>		NRPI of 1/16 of the R                                                                            </a:t>
            </a:r>
          </a:p>
          <a:p>
            <a:pPr>
              <a:buNone/>
            </a:pPr>
            <a:r>
              <a:rPr lang="en-US" sz="1800" dirty="0" smtClean="0"/>
              <a:t>		in </a:t>
            </a:r>
            <a:r>
              <a:rPr lang="en-US" sz="1800" dirty="0" err="1" smtClean="0"/>
              <a:t>drillsite</a:t>
            </a:r>
            <a:r>
              <a:rPr lang="en-US" sz="1800" dirty="0" smtClean="0"/>
              <a:t>                                            </a:t>
            </a:r>
          </a:p>
          <a:p>
            <a:pPr>
              <a:buNone/>
            </a:pPr>
            <a:r>
              <a:rPr lang="en-US" sz="1800" dirty="0" smtClean="0"/>
              <a:t>                                                                        </a:t>
            </a:r>
          </a:p>
          <a:p>
            <a:pPr>
              <a:buNone/>
            </a:pPr>
            <a:r>
              <a:rPr lang="en-US" sz="1800" dirty="0" smtClean="0"/>
              <a:t>		</a:t>
            </a:r>
            <a:r>
              <a:rPr lang="en-US" sz="1800" u="sng" dirty="0" smtClean="0"/>
              <a:t>No Ratification</a:t>
            </a:r>
          </a:p>
          <a:p>
            <a:pPr>
              <a:buNone/>
            </a:pPr>
            <a:r>
              <a:rPr lang="en-US" sz="1800" dirty="0" smtClean="0"/>
              <a:t>		MO – 3/16 x ¼ (TF) = 	              3/64</a:t>
            </a:r>
          </a:p>
          <a:p>
            <a:pPr>
              <a:buNone/>
            </a:pPr>
            <a:r>
              <a:rPr lang="en-US" sz="1800" dirty="0" smtClean="0"/>
              <a:t>		NPRI – 1/16 x 3/16 =    	              3/256</a:t>
            </a:r>
          </a:p>
          <a:p>
            <a:pPr>
              <a:buNone/>
            </a:pPr>
            <a:r>
              <a:rPr lang="en-US" sz="1800" dirty="0" smtClean="0"/>
              <a:t>		R paid to MO – 3/64 (-)	             </a:t>
            </a:r>
            <a:r>
              <a:rPr lang="en-US" sz="1800" u="sng" dirty="0" smtClean="0"/>
              <a:t>9/256</a:t>
            </a:r>
            <a:r>
              <a:rPr lang="en-US" sz="1800" dirty="0" smtClean="0"/>
              <a:t>  </a:t>
            </a:r>
          </a:p>
          <a:p>
            <a:pPr>
              <a:buNone/>
            </a:pPr>
            <a:r>
              <a:rPr lang="en-US" sz="1800" dirty="0" smtClean="0"/>
              <a:t>				                          12/256 (3/64)</a:t>
            </a:r>
          </a:p>
          <a:p>
            <a:pPr>
              <a:buNone/>
            </a:pPr>
            <a:r>
              <a:rPr lang="en-US" sz="1800" dirty="0" smtClean="0"/>
              <a:t>		</a:t>
            </a:r>
            <a:r>
              <a:rPr lang="en-US" sz="1800" u="sng" dirty="0" smtClean="0"/>
              <a:t>Ratification</a:t>
            </a:r>
            <a:endParaRPr lang="en-US" sz="1800" dirty="0" smtClean="0"/>
          </a:p>
          <a:p>
            <a:pPr>
              <a:buNone/>
            </a:pPr>
            <a:r>
              <a:rPr lang="en-US" sz="1800" dirty="0" smtClean="0"/>
              <a:t>		MO – 3/16 of ¼ (TF) =                       3/64</a:t>
            </a:r>
          </a:p>
          <a:p>
            <a:pPr>
              <a:buNone/>
            </a:pPr>
            <a:r>
              <a:rPr lang="en-US" sz="1800" dirty="0" smtClean="0"/>
              <a:t>		NPRI – 1/16 of 3/64 =                       3/1024</a:t>
            </a:r>
          </a:p>
          <a:p>
            <a:pPr>
              <a:buNone/>
            </a:pPr>
            <a:r>
              <a:rPr lang="en-US" sz="1800" dirty="0" smtClean="0"/>
              <a:t>		R paid to MO – 15/16 of 3/64 =  </a:t>
            </a:r>
            <a:r>
              <a:rPr lang="en-US" sz="1800" dirty="0"/>
              <a:t> </a:t>
            </a:r>
            <a:r>
              <a:rPr lang="en-US" sz="1800" dirty="0" smtClean="0"/>
              <a:t>  </a:t>
            </a:r>
            <a:r>
              <a:rPr lang="en-US" sz="1800" u="sng" dirty="0" smtClean="0"/>
              <a:t>45/1024</a:t>
            </a:r>
          </a:p>
          <a:p>
            <a:pPr>
              <a:buNone/>
            </a:pPr>
            <a:r>
              <a:rPr lang="en-US" sz="1800" dirty="0" smtClean="0"/>
              <a:t>				                            48/1024 (3/64)</a:t>
            </a:r>
          </a:p>
          <a:p>
            <a:pPr>
              <a:buNone/>
            </a:pPr>
            <a:endParaRPr lang="en-US" sz="1200" dirty="0"/>
          </a:p>
        </p:txBody>
      </p:sp>
      <p:sp>
        <p:nvSpPr>
          <p:cNvPr id="4" name="Slide Number Placeholder 7"/>
          <p:cNvSpPr>
            <a:spLocks noGrp="1"/>
          </p:cNvSpPr>
          <p:nvPr/>
        </p:nvSpPr>
        <p:spPr>
          <a:xfrm>
            <a:off x="6858000" y="6424612"/>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D9B9E3-2BD8-45BF-B809-7D7F0287714E}" type="slidenum">
              <a:rPr lang="en-US" smtClean="0"/>
              <a:pPr/>
              <a:t>59</a:t>
            </a:fld>
            <a:endParaRPr lang="en-US" dirty="0"/>
          </a:p>
        </p:txBody>
      </p:sp>
      <p:grpSp>
        <p:nvGrpSpPr>
          <p:cNvPr id="5" name="Group 4"/>
          <p:cNvGrpSpPr/>
          <p:nvPr/>
        </p:nvGrpSpPr>
        <p:grpSpPr>
          <a:xfrm>
            <a:off x="5486400" y="1897062"/>
            <a:ext cx="2971800" cy="1676400"/>
            <a:chOff x="3886200" y="1905000"/>
            <a:chExt cx="2362200" cy="1371600"/>
          </a:xfrm>
        </p:grpSpPr>
        <p:sp>
          <p:nvSpPr>
            <p:cNvPr id="6" name="Rectangle 5"/>
            <p:cNvSpPr/>
            <p:nvPr/>
          </p:nvSpPr>
          <p:spPr>
            <a:xfrm>
              <a:off x="3886200" y="1905000"/>
              <a:ext cx="1219200" cy="685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Rectangle 6"/>
            <p:cNvSpPr/>
            <p:nvPr/>
          </p:nvSpPr>
          <p:spPr>
            <a:xfrm>
              <a:off x="5105400" y="1905000"/>
              <a:ext cx="1143000" cy="685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Rectangle 7"/>
            <p:cNvSpPr/>
            <p:nvPr/>
          </p:nvSpPr>
          <p:spPr>
            <a:xfrm>
              <a:off x="3886200" y="2590800"/>
              <a:ext cx="1219200" cy="685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solidFill>
                    <a:schemeClr val="tx1"/>
                  </a:solidFill>
                </a:rPr>
                <a:t>•</a:t>
              </a:r>
              <a:endParaRPr lang="en-US" dirty="0"/>
            </a:p>
          </p:txBody>
        </p:sp>
        <p:sp>
          <p:nvSpPr>
            <p:cNvPr id="9" name="Rectangle 8"/>
            <p:cNvSpPr/>
            <p:nvPr/>
          </p:nvSpPr>
          <p:spPr>
            <a:xfrm>
              <a:off x="5105400" y="2590800"/>
              <a:ext cx="1143000" cy="685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0" name="TextBox 9"/>
          <p:cNvSpPr txBox="1"/>
          <p:nvPr/>
        </p:nvSpPr>
        <p:spPr>
          <a:xfrm>
            <a:off x="382172" y="751958"/>
            <a:ext cx="8077200" cy="954107"/>
          </a:xfrm>
          <a:prstGeom prst="rect">
            <a:avLst/>
          </a:prstGeom>
          <a:noFill/>
        </p:spPr>
        <p:txBody>
          <a:bodyPr wrap="square" rtlCol="0">
            <a:spAutoFit/>
          </a:bodyPr>
          <a:lstStyle/>
          <a:p>
            <a:pPr algn="ctr"/>
            <a:r>
              <a:rPr lang="en-US" sz="2800" dirty="0" smtClean="0"/>
              <a:t>CALCULATING ROYALTY WHERE NPRI IN DRILLSITE</a:t>
            </a:r>
            <a:endParaRPr lang="en-US" sz="2800" dirty="0"/>
          </a:p>
        </p:txBody>
      </p:sp>
      <p:sp>
        <p:nvSpPr>
          <p:cNvPr id="12" name="Slide Number Placeholder 11"/>
          <p:cNvSpPr>
            <a:spLocks noGrp="1"/>
          </p:cNvSpPr>
          <p:nvPr>
            <p:ph type="sldNum" sz="quarter" idx="12"/>
          </p:nvPr>
        </p:nvSpPr>
        <p:spPr>
          <a:xfrm>
            <a:off x="8078372" y="0"/>
            <a:ext cx="762000" cy="365760"/>
          </a:xfrm>
        </p:spPr>
        <p:txBody>
          <a:bodyPr/>
          <a:lstStyle/>
          <a:p>
            <a:fld id="{8A504972-9C0E-43FE-A99C-691020A9ED54}" type="slidenum">
              <a:rPr lang="en-US" smtClean="0"/>
              <a:t>59</a:t>
            </a:fld>
            <a:endParaRPr lang="en-US"/>
          </a:p>
        </p:txBody>
      </p:sp>
    </p:spTree>
    <p:extLst>
      <p:ext uri="{BB962C8B-B14F-4D97-AF65-F5344CB8AC3E}">
        <p14:creationId xmlns:p14="http://schemas.microsoft.com/office/powerpoint/2010/main" val="30998561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066800"/>
          </a:xfrm>
        </p:spPr>
        <p:txBody>
          <a:bodyPr>
            <a:normAutofit/>
          </a:bodyPr>
          <a:lstStyle/>
          <a:p>
            <a:r>
              <a:rPr lang="en-US" b="1" dirty="0" smtClean="0"/>
              <a:t>Huntington Beach, CA (1890’s?)</a:t>
            </a:r>
            <a:endParaRPr lang="en-US" dirty="0"/>
          </a:p>
        </p:txBody>
      </p:sp>
      <p:pic>
        <p:nvPicPr>
          <p:cNvPr id="4" name="Content Placeholder 4" descr="Huntington Beach California.jpg"/>
          <p:cNvPicPr>
            <a:picLocks noGrp="1" noChangeAspect="1"/>
          </p:cNvPicPr>
          <p:nvPr>
            <p:ph idx="1"/>
          </p:nvPr>
        </p:nvPicPr>
        <p:blipFill>
          <a:blip r:embed="rId2" cstate="print"/>
          <a:stretch>
            <a:fillRect/>
          </a:stretch>
        </p:blipFill>
        <p:spPr bwMode="auto">
          <a:xfrm>
            <a:off x="1752600" y="2057400"/>
            <a:ext cx="5675709" cy="432435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8A504972-9C0E-43FE-A99C-691020A9ED54}" type="slidenum">
              <a:rPr lang="en-US" smtClean="0"/>
              <a:t>6</a:t>
            </a:fld>
            <a:endParaRPr lang="en-US"/>
          </a:p>
        </p:txBody>
      </p:sp>
    </p:spTree>
    <p:extLst>
      <p:ext uri="{BB962C8B-B14F-4D97-AF65-F5344CB8AC3E}">
        <p14:creationId xmlns:p14="http://schemas.microsoft.com/office/powerpoint/2010/main" val="126993057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Horizontal Drilling</a:t>
            </a:r>
            <a:endParaRPr lang="en-US" dirty="0"/>
          </a:p>
        </p:txBody>
      </p:sp>
      <p:sp>
        <p:nvSpPr>
          <p:cNvPr id="5" name="Content Placeholder 4"/>
          <p:cNvSpPr>
            <a:spLocks noGrp="1"/>
          </p:cNvSpPr>
          <p:nvPr>
            <p:ph idx="1"/>
          </p:nvPr>
        </p:nvSpPr>
        <p:spPr/>
        <p:txBody>
          <a:bodyPr/>
          <a:lstStyle/>
          <a:p>
            <a:pPr marL="45720" indent="0" algn="ctr">
              <a:buNone/>
              <a:defRPr/>
            </a:pPr>
            <a:endParaRPr lang="en-US" dirty="0"/>
          </a:p>
          <a:p>
            <a:pPr algn="ctr">
              <a:defRPr/>
            </a:pPr>
            <a:r>
              <a:rPr lang="en-US" dirty="0"/>
              <a:t>Railroad Commission Rules</a:t>
            </a:r>
          </a:p>
          <a:p>
            <a:pPr marL="45720" indent="0" algn="ctr">
              <a:buNone/>
              <a:defRPr/>
            </a:pPr>
            <a:endParaRPr lang="en-US" dirty="0"/>
          </a:p>
          <a:p>
            <a:pPr marL="45720" indent="0" algn="ctr">
              <a:buNone/>
              <a:defRPr/>
            </a:pPr>
            <a:r>
              <a:rPr lang="en-US" dirty="0"/>
              <a:t>Statewide Rules</a:t>
            </a:r>
          </a:p>
          <a:p>
            <a:pPr marL="45720" indent="0" algn="ctr">
              <a:buNone/>
              <a:defRPr/>
            </a:pPr>
            <a:r>
              <a:rPr lang="en-US" dirty="0"/>
              <a:t>Or</a:t>
            </a:r>
          </a:p>
          <a:p>
            <a:pPr marL="45720" indent="0" algn="ctr">
              <a:buNone/>
              <a:defRPr/>
            </a:pPr>
            <a:r>
              <a:rPr lang="en-US" dirty="0"/>
              <a:t>Special Field Rules</a:t>
            </a:r>
          </a:p>
          <a:p>
            <a:endParaRPr lang="en-US" dirty="0"/>
          </a:p>
        </p:txBody>
      </p:sp>
      <p:sp>
        <p:nvSpPr>
          <p:cNvPr id="7" name="Slide Number Placeholder 6"/>
          <p:cNvSpPr>
            <a:spLocks noGrp="1"/>
          </p:cNvSpPr>
          <p:nvPr>
            <p:ph type="sldNum" sz="quarter" idx="12"/>
          </p:nvPr>
        </p:nvSpPr>
        <p:spPr/>
        <p:txBody>
          <a:bodyPr/>
          <a:lstStyle/>
          <a:p>
            <a:fld id="{8A504972-9C0E-43FE-A99C-691020A9ED54}" type="slidenum">
              <a:rPr lang="en-US" smtClean="0"/>
              <a:t>60</a:t>
            </a:fld>
            <a:endParaRPr lang="en-US"/>
          </a:p>
        </p:txBody>
      </p:sp>
    </p:spTree>
    <p:extLst>
      <p:ext uri="{BB962C8B-B14F-4D97-AF65-F5344CB8AC3E}">
        <p14:creationId xmlns:p14="http://schemas.microsoft.com/office/powerpoint/2010/main" val="34509996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371600"/>
            <a:ext cx="8229600" cy="4325112"/>
          </a:xfrm>
        </p:spPr>
        <p:txBody>
          <a:bodyPr>
            <a:normAutofit lnSpcReduction="10000"/>
          </a:bodyPr>
          <a:lstStyle/>
          <a:p>
            <a:pPr marL="45720" indent="0" algn="ctr">
              <a:buNone/>
              <a:defRPr/>
            </a:pPr>
            <a:endParaRPr lang="en-US" dirty="0"/>
          </a:p>
          <a:p>
            <a:pPr marL="45720" indent="0">
              <a:buNone/>
            </a:pPr>
            <a:r>
              <a:rPr lang="en-US" sz="3600" dirty="0" smtClean="0"/>
              <a:t>WELL SPACING (Rule 37)</a:t>
            </a:r>
          </a:p>
          <a:p>
            <a:r>
              <a:rPr lang="en-US" dirty="0" smtClean="0"/>
              <a:t>Lease Line Spacing</a:t>
            </a:r>
          </a:p>
          <a:p>
            <a:r>
              <a:rPr lang="en-US" dirty="0" smtClean="0"/>
              <a:t>Between Well Spacing</a:t>
            </a:r>
          </a:p>
          <a:p>
            <a:endParaRPr lang="en-US" dirty="0" smtClean="0"/>
          </a:p>
          <a:p>
            <a:endParaRPr lang="en-US" dirty="0" smtClean="0"/>
          </a:p>
          <a:p>
            <a:pPr marL="45720" indent="0">
              <a:buNone/>
            </a:pPr>
            <a:r>
              <a:rPr lang="en-US" sz="3600" dirty="0" smtClean="0"/>
              <a:t>WELL DENSITY (Rule 38)</a:t>
            </a:r>
          </a:p>
          <a:p>
            <a:r>
              <a:rPr lang="en-US" dirty="0" smtClean="0"/>
              <a:t>Number of acres required to obtain a regular well permit</a:t>
            </a:r>
          </a:p>
        </p:txBody>
      </p:sp>
      <p:sp>
        <p:nvSpPr>
          <p:cNvPr id="5" name="Slide Number Placeholder 4"/>
          <p:cNvSpPr>
            <a:spLocks noGrp="1"/>
          </p:cNvSpPr>
          <p:nvPr>
            <p:ph type="sldNum" sz="quarter" idx="12"/>
          </p:nvPr>
        </p:nvSpPr>
        <p:spPr/>
        <p:txBody>
          <a:bodyPr/>
          <a:lstStyle/>
          <a:p>
            <a:fld id="{8A504972-9C0E-43FE-A99C-691020A9ED54}" type="slidenum">
              <a:rPr lang="en-US" smtClean="0"/>
              <a:t>61</a:t>
            </a:fld>
            <a:endParaRPr lang="en-US"/>
          </a:p>
        </p:txBody>
      </p:sp>
    </p:spTree>
    <p:extLst>
      <p:ext uri="{BB962C8B-B14F-4D97-AF65-F5344CB8AC3E}">
        <p14:creationId xmlns:p14="http://schemas.microsoft.com/office/powerpoint/2010/main" val="352422871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a:xfrm>
            <a:off x="266845" y="609600"/>
            <a:ext cx="7924800" cy="65563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lvl="0">
              <a:defRPr/>
            </a:pPr>
            <a:r>
              <a:rPr lang="en-US" dirty="0" smtClean="0">
                <a:solidFill>
                  <a:prstClr val="black"/>
                </a:solidFill>
              </a:rPr>
              <a:t>Lease </a:t>
            </a:r>
            <a:r>
              <a:rPr lang="en-US" dirty="0">
                <a:solidFill>
                  <a:prstClr val="black"/>
                </a:solidFill>
              </a:rPr>
              <a:t>line Spacing</a:t>
            </a:r>
          </a:p>
          <a:p>
            <a:pPr eaLnBrk="1" fontAlgn="auto" hangingPunct="1">
              <a:spcAft>
                <a:spcPts val="0"/>
              </a:spcAft>
              <a:defRPr/>
            </a:pPr>
            <a:endParaRPr lang="en-US" dirty="0"/>
          </a:p>
        </p:txBody>
      </p:sp>
      <p:sp>
        <p:nvSpPr>
          <p:cNvPr id="3" name="Content Placeholder 2"/>
          <p:cNvSpPr>
            <a:spLocks noGrp="1"/>
          </p:cNvSpPr>
          <p:nvPr/>
        </p:nvSpPr>
        <p:spPr>
          <a:xfrm>
            <a:off x="3733800" y="2057400"/>
            <a:ext cx="5181600" cy="3276600"/>
          </a:xfrm>
          <a:prstGeom prst="rect">
            <a:avLst/>
          </a:prstGeom>
        </p:spPr>
        <p:txBody>
          <a:bodyPr vert="horz" lIns="91440" tIns="45720" rIns="91440" bIns="45720" rtlCol="0">
            <a:norm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eaLnBrk="1" fontAlgn="auto" hangingPunct="1">
              <a:buFont typeface="Arial" pitchFamily="34" charset="0"/>
              <a:buChar char="•"/>
              <a:defRPr/>
            </a:pPr>
            <a:r>
              <a:rPr lang="en-US" sz="2400" dirty="0" smtClean="0"/>
              <a:t>467’ = Statewide Spacing Rule</a:t>
            </a:r>
          </a:p>
          <a:p>
            <a:pPr eaLnBrk="1" fontAlgn="auto" hangingPunct="1">
              <a:buFont typeface="Arial" pitchFamily="34" charset="0"/>
              <a:buChar char="•"/>
              <a:defRPr/>
            </a:pPr>
            <a:endParaRPr lang="en-US" sz="2400" dirty="0"/>
          </a:p>
          <a:p>
            <a:pPr eaLnBrk="1" fontAlgn="auto" hangingPunct="1">
              <a:buFont typeface="Arial" pitchFamily="34" charset="0"/>
              <a:buChar char="•"/>
              <a:defRPr/>
            </a:pPr>
            <a:r>
              <a:rPr lang="en-US" sz="2400" dirty="0" smtClean="0"/>
              <a:t>330’ = Typical Shale Rule</a:t>
            </a:r>
          </a:p>
          <a:p>
            <a:pPr marL="914400" lvl="2" indent="0" eaLnBrk="1" fontAlgn="auto" hangingPunct="1">
              <a:buFont typeface="Arial" charset="0"/>
              <a:buNone/>
              <a:defRPr/>
            </a:pPr>
            <a:r>
              <a:rPr lang="en-US" sz="2400" dirty="0"/>
              <a:t>	</a:t>
            </a:r>
            <a:r>
              <a:rPr lang="en-US" sz="2400" dirty="0" smtClean="0"/>
              <a:t>Barnett Shale</a:t>
            </a:r>
          </a:p>
          <a:p>
            <a:pPr marL="914400" lvl="2" indent="0" eaLnBrk="1" fontAlgn="auto" hangingPunct="1">
              <a:buFont typeface="Arial" charset="0"/>
              <a:buNone/>
              <a:defRPr/>
            </a:pPr>
            <a:r>
              <a:rPr lang="en-US" sz="2400" dirty="0"/>
              <a:t>	</a:t>
            </a:r>
            <a:r>
              <a:rPr lang="en-US" sz="2400" dirty="0" smtClean="0"/>
              <a:t>Eagle Ford</a:t>
            </a:r>
          </a:p>
          <a:p>
            <a:pPr marL="914400" lvl="2" indent="0" eaLnBrk="1" fontAlgn="auto" hangingPunct="1">
              <a:buFont typeface="Arial" charset="0"/>
              <a:buNone/>
              <a:defRPr/>
            </a:pPr>
            <a:r>
              <a:rPr lang="en-US" sz="2400" dirty="0"/>
              <a:t>	</a:t>
            </a:r>
            <a:r>
              <a:rPr lang="en-US" sz="2400" dirty="0" smtClean="0"/>
              <a:t>Haynesville</a:t>
            </a:r>
            <a:endParaRPr lang="en-US" sz="2400" dirty="0"/>
          </a:p>
        </p:txBody>
      </p:sp>
      <p:sp>
        <p:nvSpPr>
          <p:cNvPr id="4" name="Rectangle 3"/>
          <p:cNvSpPr/>
          <p:nvPr/>
        </p:nvSpPr>
        <p:spPr>
          <a:xfrm>
            <a:off x="228600" y="2133600"/>
            <a:ext cx="3429000" cy="4114800"/>
          </a:xfrm>
          <a:prstGeom prst="rect">
            <a:avLst/>
          </a:prstGeom>
        </p:spPr>
        <p:style>
          <a:lnRef idx="2">
            <a:schemeClr val="accent1"/>
          </a:lnRef>
          <a:fillRef idx="1">
            <a:schemeClr val="lt1"/>
          </a:fillRef>
          <a:effectRef idx="0">
            <a:schemeClr val="accent1"/>
          </a:effectRef>
          <a:fontRef idx="minor">
            <a:schemeClr val="dk1"/>
          </a:fontRef>
        </p:style>
        <p:txBody>
          <a:bodyPr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defRPr/>
            </a:pPr>
            <a:endParaRPr lang="en-US" sz="2400" dirty="0">
              <a:solidFill>
                <a:prstClr val="black"/>
              </a:solidFill>
            </a:endParaRPr>
          </a:p>
        </p:txBody>
      </p:sp>
      <p:sp>
        <p:nvSpPr>
          <p:cNvPr id="5" name="Flowchart: Connector 4"/>
          <p:cNvSpPr/>
          <p:nvPr/>
        </p:nvSpPr>
        <p:spPr>
          <a:xfrm>
            <a:off x="1160463" y="3051608"/>
            <a:ext cx="457200" cy="457200"/>
          </a:xfrm>
          <a:prstGeom prst="flowChartConnector">
            <a:avLst/>
          </a:prstGeom>
        </p:spPr>
        <p:style>
          <a:lnRef idx="1">
            <a:schemeClr val="accent1"/>
          </a:lnRef>
          <a:fillRef idx="2">
            <a:schemeClr val="accent1"/>
          </a:fillRef>
          <a:effectRef idx="1">
            <a:schemeClr val="accent1"/>
          </a:effectRef>
          <a:fontRef idx="minor">
            <a:schemeClr val="dk1"/>
          </a:fontRef>
        </p:style>
        <p:txBody>
          <a:bodyPr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defRPr/>
            </a:pPr>
            <a:endParaRPr lang="en-US" dirty="0">
              <a:solidFill>
                <a:prstClr val="black"/>
              </a:solidFill>
            </a:endParaRPr>
          </a:p>
        </p:txBody>
      </p:sp>
      <p:cxnSp>
        <p:nvCxnSpPr>
          <p:cNvPr id="6" name="Straight Arrow Connector 5"/>
          <p:cNvCxnSpPr/>
          <p:nvPr/>
        </p:nvCxnSpPr>
        <p:spPr>
          <a:xfrm>
            <a:off x="214745" y="3280208"/>
            <a:ext cx="9144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a:off x="928688" y="2586831"/>
            <a:ext cx="9144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8" name="TextBox 16"/>
          <p:cNvSpPr txBox="1">
            <a:spLocks noChangeArrowheads="1"/>
          </p:cNvSpPr>
          <p:nvPr/>
        </p:nvSpPr>
        <p:spPr bwMode="auto">
          <a:xfrm>
            <a:off x="1395990" y="2416968"/>
            <a:ext cx="9144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sz="1600" b="1" dirty="0" smtClean="0">
                <a:solidFill>
                  <a:srgbClr val="323232"/>
                </a:solidFill>
              </a:rPr>
              <a:t>467’</a:t>
            </a:r>
            <a:r>
              <a:rPr lang="en-US" sz="1600" b="1" dirty="0" smtClean="0">
                <a:solidFill>
                  <a:srgbClr val="E3DED1"/>
                </a:solidFill>
              </a:rPr>
              <a:t>’</a:t>
            </a:r>
            <a:endParaRPr lang="en-US" sz="1600" b="1" dirty="0">
              <a:solidFill>
                <a:srgbClr val="E3DED1"/>
              </a:solidFill>
            </a:endParaRPr>
          </a:p>
        </p:txBody>
      </p:sp>
      <p:sp>
        <p:nvSpPr>
          <p:cNvPr id="9" name="TextBox 17"/>
          <p:cNvSpPr txBox="1">
            <a:spLocks noChangeArrowheads="1"/>
          </p:cNvSpPr>
          <p:nvPr/>
        </p:nvSpPr>
        <p:spPr bwMode="auto">
          <a:xfrm>
            <a:off x="246063" y="3280208"/>
            <a:ext cx="914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sz="1600" b="1" dirty="0">
                <a:solidFill>
                  <a:srgbClr val="323232"/>
                </a:solidFill>
              </a:rPr>
              <a:t>467’</a:t>
            </a:r>
          </a:p>
        </p:txBody>
      </p:sp>
      <p:sp>
        <p:nvSpPr>
          <p:cNvPr id="13" name="Slide Number Placeholder 12"/>
          <p:cNvSpPr>
            <a:spLocks noGrp="1"/>
          </p:cNvSpPr>
          <p:nvPr>
            <p:ph type="sldNum" sz="quarter" idx="12"/>
          </p:nvPr>
        </p:nvSpPr>
        <p:spPr/>
        <p:txBody>
          <a:bodyPr/>
          <a:lstStyle/>
          <a:p>
            <a:fld id="{8A504972-9C0E-43FE-A99C-691020A9ED54}" type="slidenum">
              <a:rPr lang="en-US" smtClean="0"/>
              <a:t>62</a:t>
            </a:fld>
            <a:endParaRPr lang="en-US"/>
          </a:p>
        </p:txBody>
      </p:sp>
    </p:spTree>
    <p:extLst>
      <p:ext uri="{BB962C8B-B14F-4D97-AF65-F5344CB8AC3E}">
        <p14:creationId xmlns:p14="http://schemas.microsoft.com/office/powerpoint/2010/main" val="409347671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9908" y="2148066"/>
            <a:ext cx="3429000" cy="4114800"/>
          </a:xfrm>
          <a:prstGeom prst="rect">
            <a:avLst/>
          </a:prstGeom>
        </p:spPr>
        <p:style>
          <a:lnRef idx="2">
            <a:schemeClr val="accent1"/>
          </a:lnRef>
          <a:fillRef idx="1">
            <a:schemeClr val="lt1"/>
          </a:fillRef>
          <a:effectRef idx="0">
            <a:schemeClr val="accent1"/>
          </a:effectRef>
          <a:fontRef idx="minor">
            <a:schemeClr val="dk1"/>
          </a:fontRef>
        </p:style>
        <p:txBody>
          <a:bodyPr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defRPr/>
            </a:pPr>
            <a:r>
              <a:rPr lang="en-US" sz="1200" dirty="0"/>
              <a:t/>
            </a:r>
            <a:br>
              <a:rPr lang="en-US" sz="1200" dirty="0"/>
            </a:br>
            <a:r>
              <a:rPr lang="en-US" sz="1050" dirty="0"/>
              <a:t>(Per Rule 86)</a:t>
            </a:r>
            <a:endParaRPr lang="en-US" sz="1200" dirty="0">
              <a:solidFill>
                <a:srgbClr val="323232"/>
              </a:solidFill>
            </a:endParaRPr>
          </a:p>
        </p:txBody>
      </p:sp>
      <p:sp>
        <p:nvSpPr>
          <p:cNvPr id="4" name="Content Placeholder 2"/>
          <p:cNvSpPr>
            <a:spLocks noGrp="1"/>
          </p:cNvSpPr>
          <p:nvPr/>
        </p:nvSpPr>
        <p:spPr>
          <a:xfrm>
            <a:off x="4110172" y="5055215"/>
            <a:ext cx="4572000" cy="528637"/>
          </a:xfrm>
          <a:prstGeom prst="rect">
            <a:avLst/>
          </a:prstGeom>
        </p:spPr>
        <p:txBody>
          <a:bodyPr vert="horz" lIns="91440" tIns="45720" rIns="91440" bIns="45720" rtlCol="0">
            <a:norm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0" indent="0" eaLnBrk="1" fontAlgn="auto" hangingPunct="1">
              <a:buFont typeface="Arial" pitchFamily="34" charset="0"/>
              <a:buNone/>
              <a:defRPr/>
            </a:pPr>
            <a:r>
              <a:rPr lang="en-US" sz="2400" b="1" dirty="0" smtClean="0"/>
              <a:t>	Horizontal Well</a:t>
            </a:r>
            <a:endParaRPr lang="en-US" sz="2400" b="1" dirty="0"/>
          </a:p>
        </p:txBody>
      </p:sp>
      <p:sp>
        <p:nvSpPr>
          <p:cNvPr id="5" name="Flowchart: Connector 4"/>
          <p:cNvSpPr/>
          <p:nvPr/>
        </p:nvSpPr>
        <p:spPr>
          <a:xfrm>
            <a:off x="1285366" y="3004029"/>
            <a:ext cx="457200" cy="457200"/>
          </a:xfrm>
          <a:prstGeom prst="flowChartConnector">
            <a:avLst/>
          </a:prstGeom>
        </p:spPr>
        <p:style>
          <a:lnRef idx="1">
            <a:schemeClr val="accent1"/>
          </a:lnRef>
          <a:fillRef idx="2">
            <a:schemeClr val="accent1"/>
          </a:fillRef>
          <a:effectRef idx="1">
            <a:schemeClr val="accent1"/>
          </a:effectRef>
          <a:fontRef idx="minor">
            <a:schemeClr val="dk1"/>
          </a:fontRef>
        </p:style>
        <p:txBody>
          <a:bodyPr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defRPr/>
            </a:pPr>
            <a:endParaRPr lang="en-US" dirty="0">
              <a:solidFill>
                <a:prstClr val="black"/>
              </a:solidFill>
            </a:endParaRPr>
          </a:p>
        </p:txBody>
      </p:sp>
      <p:cxnSp>
        <p:nvCxnSpPr>
          <p:cNvPr id="6" name="Straight Arrow Connector 5"/>
          <p:cNvCxnSpPr/>
          <p:nvPr/>
        </p:nvCxnSpPr>
        <p:spPr>
          <a:xfrm>
            <a:off x="354219" y="3232629"/>
            <a:ext cx="9144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513966" y="2148066"/>
            <a:ext cx="0" cy="855963"/>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8" name="TextBox 16"/>
          <p:cNvSpPr txBox="1">
            <a:spLocks noChangeArrowheads="1"/>
          </p:cNvSpPr>
          <p:nvPr/>
        </p:nvSpPr>
        <p:spPr bwMode="auto">
          <a:xfrm>
            <a:off x="1541675" y="2406184"/>
            <a:ext cx="9144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sz="1600" b="1" dirty="0">
                <a:solidFill>
                  <a:srgbClr val="323232"/>
                </a:solidFill>
              </a:rPr>
              <a:t>467</a:t>
            </a:r>
            <a:r>
              <a:rPr lang="en-US" sz="1600" dirty="0">
                <a:solidFill>
                  <a:srgbClr val="323232"/>
                </a:solidFill>
              </a:rPr>
              <a:t>’</a:t>
            </a:r>
          </a:p>
        </p:txBody>
      </p:sp>
      <p:sp>
        <p:nvSpPr>
          <p:cNvPr id="9" name="TextBox 17"/>
          <p:cNvSpPr txBox="1">
            <a:spLocks noChangeArrowheads="1"/>
          </p:cNvSpPr>
          <p:nvPr/>
        </p:nvSpPr>
        <p:spPr bwMode="auto">
          <a:xfrm>
            <a:off x="440955" y="3281048"/>
            <a:ext cx="914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sz="1600" b="1" dirty="0">
                <a:solidFill>
                  <a:srgbClr val="323232"/>
                </a:solidFill>
              </a:rPr>
              <a:t>467’</a:t>
            </a:r>
          </a:p>
        </p:txBody>
      </p:sp>
      <p:sp>
        <p:nvSpPr>
          <p:cNvPr id="10" name="TextBox 5"/>
          <p:cNvSpPr txBox="1">
            <a:spLocks noChangeArrowheads="1"/>
          </p:cNvSpPr>
          <p:nvPr/>
        </p:nvSpPr>
        <p:spPr bwMode="auto">
          <a:xfrm>
            <a:off x="1355910" y="3008949"/>
            <a:ext cx="3161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sz="2400" b="1" dirty="0">
                <a:solidFill>
                  <a:srgbClr val="323232"/>
                </a:solidFill>
              </a:rPr>
              <a:t>T</a:t>
            </a:r>
          </a:p>
        </p:txBody>
      </p:sp>
      <p:sp>
        <p:nvSpPr>
          <p:cNvPr id="11" name="Flowchart: Connector 10"/>
          <p:cNvSpPr/>
          <p:nvPr/>
        </p:nvSpPr>
        <p:spPr>
          <a:xfrm>
            <a:off x="1270928" y="4826816"/>
            <a:ext cx="457200" cy="457200"/>
          </a:xfrm>
          <a:prstGeom prst="flowChartConnector">
            <a:avLst/>
          </a:prstGeom>
        </p:spPr>
        <p:style>
          <a:lnRef idx="1">
            <a:schemeClr val="accent1"/>
          </a:lnRef>
          <a:fillRef idx="2">
            <a:schemeClr val="accent1"/>
          </a:fillRef>
          <a:effectRef idx="1">
            <a:schemeClr val="accent1"/>
          </a:effectRef>
          <a:fontRef idx="minor">
            <a:schemeClr val="dk1"/>
          </a:fontRef>
        </p:style>
        <p:txBody>
          <a:bodyPr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defRPr/>
            </a:pPr>
            <a:endParaRPr lang="en-US" dirty="0">
              <a:solidFill>
                <a:prstClr val="black"/>
              </a:solidFill>
            </a:endParaRPr>
          </a:p>
        </p:txBody>
      </p:sp>
      <p:sp>
        <p:nvSpPr>
          <p:cNvPr id="12" name="TextBox 11"/>
          <p:cNvSpPr txBox="1">
            <a:spLocks noChangeArrowheads="1"/>
          </p:cNvSpPr>
          <p:nvPr/>
        </p:nvSpPr>
        <p:spPr bwMode="auto">
          <a:xfrm>
            <a:off x="1281476" y="4886139"/>
            <a:ext cx="4283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sz="1600" b="1" dirty="0" smtClean="0">
                <a:solidFill>
                  <a:srgbClr val="323232"/>
                </a:solidFill>
              </a:rPr>
              <a:t>PP</a:t>
            </a:r>
            <a:endParaRPr lang="en-US" sz="1600" b="1" dirty="0">
              <a:solidFill>
                <a:srgbClr val="323232"/>
              </a:solidFill>
            </a:endParaRPr>
          </a:p>
        </p:txBody>
      </p:sp>
      <p:cxnSp>
        <p:nvCxnSpPr>
          <p:cNvPr id="13" name="Straight Arrow Connector 12"/>
          <p:cNvCxnSpPr/>
          <p:nvPr/>
        </p:nvCxnSpPr>
        <p:spPr>
          <a:xfrm>
            <a:off x="356528" y="5055416"/>
            <a:ext cx="9144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1042328" y="5776734"/>
            <a:ext cx="9144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499528" y="3409058"/>
            <a:ext cx="0" cy="1371600"/>
          </a:xfrm>
          <a:prstGeom prst="line">
            <a:avLst/>
          </a:prstGeom>
          <a:ln>
            <a:solidFill>
              <a:srgbClr val="C00000"/>
            </a:solidFill>
          </a:ln>
        </p:spPr>
        <p:style>
          <a:lnRef idx="2">
            <a:schemeClr val="accent2"/>
          </a:lnRef>
          <a:fillRef idx="0">
            <a:schemeClr val="accent2"/>
          </a:fillRef>
          <a:effectRef idx="1">
            <a:schemeClr val="accent2"/>
          </a:effectRef>
          <a:fontRef idx="minor">
            <a:schemeClr val="tx1"/>
          </a:fontRef>
        </p:style>
      </p:cxnSp>
      <p:sp>
        <p:nvSpPr>
          <p:cNvPr id="16" name="TextBox 18"/>
          <p:cNvSpPr txBox="1">
            <a:spLocks noChangeArrowheads="1"/>
          </p:cNvSpPr>
          <p:nvPr/>
        </p:nvSpPr>
        <p:spPr bwMode="auto">
          <a:xfrm>
            <a:off x="440955" y="5099626"/>
            <a:ext cx="914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sz="1600" b="1" dirty="0">
                <a:solidFill>
                  <a:srgbClr val="323232"/>
                </a:solidFill>
              </a:rPr>
              <a:t>467’</a:t>
            </a:r>
          </a:p>
        </p:txBody>
      </p:sp>
      <p:sp>
        <p:nvSpPr>
          <p:cNvPr id="17" name="TextBox 19"/>
          <p:cNvSpPr txBox="1">
            <a:spLocks noChangeArrowheads="1"/>
          </p:cNvSpPr>
          <p:nvPr/>
        </p:nvSpPr>
        <p:spPr bwMode="auto">
          <a:xfrm>
            <a:off x="1513966" y="5607457"/>
            <a:ext cx="914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sz="1600" b="1" dirty="0">
                <a:solidFill>
                  <a:srgbClr val="323232"/>
                </a:solidFill>
              </a:rPr>
              <a:t>467’</a:t>
            </a:r>
          </a:p>
        </p:txBody>
      </p:sp>
      <p:cxnSp>
        <p:nvCxnSpPr>
          <p:cNvPr id="18" name="Straight Arrow Connector 17"/>
          <p:cNvCxnSpPr/>
          <p:nvPr/>
        </p:nvCxnSpPr>
        <p:spPr>
          <a:xfrm>
            <a:off x="355812" y="4252734"/>
            <a:ext cx="1139825"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9" name="TextBox 21"/>
          <p:cNvSpPr txBox="1">
            <a:spLocks noChangeArrowheads="1"/>
          </p:cNvSpPr>
          <p:nvPr/>
        </p:nvSpPr>
        <p:spPr bwMode="auto">
          <a:xfrm>
            <a:off x="468664" y="4331243"/>
            <a:ext cx="914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sz="1600" b="1" dirty="0">
                <a:solidFill>
                  <a:srgbClr val="323232"/>
                </a:solidFill>
              </a:rPr>
              <a:t>467’</a:t>
            </a:r>
          </a:p>
        </p:txBody>
      </p:sp>
      <p:sp>
        <p:nvSpPr>
          <p:cNvPr id="20" name="TextBox 5"/>
          <p:cNvSpPr txBox="1">
            <a:spLocks noChangeArrowheads="1"/>
          </p:cNvSpPr>
          <p:nvPr/>
        </p:nvSpPr>
        <p:spPr bwMode="auto">
          <a:xfrm>
            <a:off x="1849529" y="3070504"/>
            <a:ext cx="104708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sz="1600" b="1" dirty="0" smtClean="0">
                <a:solidFill>
                  <a:srgbClr val="323232"/>
                </a:solidFill>
              </a:rPr>
              <a:t>Terminus</a:t>
            </a:r>
            <a:endParaRPr lang="en-US" sz="1600" b="1" dirty="0">
              <a:solidFill>
                <a:srgbClr val="323232"/>
              </a:solidFill>
            </a:endParaRPr>
          </a:p>
        </p:txBody>
      </p:sp>
      <p:sp>
        <p:nvSpPr>
          <p:cNvPr id="21" name="TextBox 21"/>
          <p:cNvSpPr txBox="1">
            <a:spLocks noChangeArrowheads="1"/>
          </p:cNvSpPr>
          <p:nvPr/>
        </p:nvSpPr>
        <p:spPr bwMode="auto">
          <a:xfrm>
            <a:off x="1742566" y="4886139"/>
            <a:ext cx="18533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sz="1600" b="1" dirty="0" smtClean="0">
                <a:solidFill>
                  <a:srgbClr val="323232"/>
                </a:solidFill>
              </a:rPr>
              <a:t>Penetration Point</a:t>
            </a:r>
            <a:endParaRPr lang="en-US" sz="1600" b="1" dirty="0">
              <a:solidFill>
                <a:srgbClr val="323232"/>
              </a:solidFill>
            </a:endParaRPr>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2249" y="1924685"/>
            <a:ext cx="4735840" cy="3091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3"/>
          <p:cNvSpPr txBox="1">
            <a:spLocks noChangeArrowheads="1"/>
          </p:cNvSpPr>
          <p:nvPr/>
        </p:nvSpPr>
        <p:spPr bwMode="auto">
          <a:xfrm>
            <a:off x="4028252" y="4373368"/>
            <a:ext cx="1143000" cy="738664"/>
          </a:xfrm>
          <a:prstGeom prst="rect">
            <a:avLst/>
          </a:prstGeom>
          <a:solidFill>
            <a:schemeClr val="accent2"/>
          </a:solidFill>
          <a:ln>
            <a:noFill/>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sz="1400" b="1" dirty="0">
                <a:solidFill>
                  <a:prstClr val="black"/>
                </a:solidFill>
              </a:rPr>
              <a:t>Bottom Hole Location</a:t>
            </a:r>
          </a:p>
        </p:txBody>
      </p:sp>
      <p:sp>
        <p:nvSpPr>
          <p:cNvPr id="24" name="TextBox 24"/>
          <p:cNvSpPr txBox="1"/>
          <p:nvPr/>
        </p:nvSpPr>
        <p:spPr>
          <a:xfrm>
            <a:off x="7319592" y="1964756"/>
            <a:ext cx="1444500" cy="584775"/>
          </a:xfrm>
          <a:prstGeom prst="rect">
            <a:avLst/>
          </a:prstGeom>
          <a:solidFill>
            <a:schemeClr val="accent1">
              <a:lumMod val="60000"/>
              <a:lumOff val="40000"/>
            </a:schemeClr>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600" b="1" dirty="0">
                <a:solidFill>
                  <a:srgbClr val="323232"/>
                </a:solidFill>
              </a:rPr>
              <a:t>Surface Hole Location</a:t>
            </a:r>
          </a:p>
        </p:txBody>
      </p:sp>
      <p:sp>
        <p:nvSpPr>
          <p:cNvPr id="25" name="Oval 24"/>
          <p:cNvSpPr/>
          <p:nvPr/>
        </p:nvSpPr>
        <p:spPr>
          <a:xfrm>
            <a:off x="4358183" y="4185265"/>
            <a:ext cx="152400" cy="134938"/>
          </a:xfrm>
          <a:prstGeom prst="ellipse">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endParaRPr lang="en-US" dirty="0">
              <a:solidFill>
                <a:prstClr val="white"/>
              </a:solidFill>
            </a:endParaRPr>
          </a:p>
        </p:txBody>
      </p:sp>
      <p:sp>
        <p:nvSpPr>
          <p:cNvPr id="30" name="Slide Number Placeholder 29"/>
          <p:cNvSpPr>
            <a:spLocks noGrp="1"/>
          </p:cNvSpPr>
          <p:nvPr>
            <p:ph type="sldNum" sz="quarter" idx="12"/>
          </p:nvPr>
        </p:nvSpPr>
        <p:spPr/>
        <p:txBody>
          <a:bodyPr/>
          <a:lstStyle/>
          <a:p>
            <a:fld id="{8A504972-9C0E-43FE-A99C-691020A9ED54}" type="slidenum">
              <a:rPr lang="en-US" smtClean="0"/>
              <a:t>63</a:t>
            </a:fld>
            <a:endParaRPr lang="en-US"/>
          </a:p>
        </p:txBody>
      </p:sp>
      <p:sp>
        <p:nvSpPr>
          <p:cNvPr id="33" name="TextBox 32"/>
          <p:cNvSpPr txBox="1"/>
          <p:nvPr/>
        </p:nvSpPr>
        <p:spPr>
          <a:xfrm>
            <a:off x="394815" y="572086"/>
            <a:ext cx="8409873" cy="646331"/>
          </a:xfrm>
          <a:prstGeom prst="rect">
            <a:avLst/>
          </a:prstGeom>
          <a:noFill/>
        </p:spPr>
        <p:txBody>
          <a:bodyPr wrap="square" rtlCol="0">
            <a:spAutoFit/>
          </a:bodyPr>
          <a:lstStyle/>
          <a:p>
            <a:pPr algn="ctr"/>
            <a:r>
              <a:rPr lang="en-US" sz="3600" dirty="0" smtClean="0"/>
              <a:t>LEASE SPACING (PER RULE 86)</a:t>
            </a:r>
            <a:endParaRPr lang="en-US" sz="3600" dirty="0"/>
          </a:p>
        </p:txBody>
      </p:sp>
    </p:spTree>
    <p:extLst>
      <p:ext uri="{BB962C8B-B14F-4D97-AF65-F5344CB8AC3E}">
        <p14:creationId xmlns:p14="http://schemas.microsoft.com/office/powerpoint/2010/main" val="202666568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504972-9C0E-43FE-A99C-691020A9ED54}" type="slidenum">
              <a:rPr lang="en-US" smtClean="0"/>
              <a:t>64</a:t>
            </a:fld>
            <a:endParaRPr lang="en-US"/>
          </a:p>
        </p:txBody>
      </p:sp>
      <p:sp>
        <p:nvSpPr>
          <p:cNvPr id="3" name="Content Placeholder 2"/>
          <p:cNvSpPr>
            <a:spLocks noGrp="1"/>
          </p:cNvSpPr>
          <p:nvPr/>
        </p:nvSpPr>
        <p:spPr>
          <a:xfrm>
            <a:off x="609970" y="2603376"/>
            <a:ext cx="3733800" cy="3505200"/>
          </a:xfrm>
          <a:prstGeom prst="rect">
            <a:avLst/>
          </a:prstGeom>
        </p:spPr>
        <p:txBody>
          <a:bodyPr vert="horz" lIns="91440" tIns="45720" rIns="91440" bIns="45720" rtlCol="0">
            <a:norm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eaLnBrk="1" fontAlgn="auto" hangingPunct="1">
              <a:buFont typeface="Arial" pitchFamily="34" charset="0"/>
              <a:buChar char="•"/>
              <a:defRPr/>
            </a:pPr>
            <a:endParaRPr lang="en-US" dirty="0"/>
          </a:p>
        </p:txBody>
      </p:sp>
      <p:sp>
        <p:nvSpPr>
          <p:cNvPr id="4" name="Title 3"/>
          <p:cNvSpPr>
            <a:spLocks noGrp="1"/>
          </p:cNvSpPr>
          <p:nvPr/>
        </p:nvSpPr>
        <p:spPr>
          <a:xfrm>
            <a:off x="381370" y="749423"/>
            <a:ext cx="8381260" cy="10543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algn="ctr" eaLnBrk="1" fontAlgn="auto" hangingPunct="1">
              <a:spcAft>
                <a:spcPts val="0"/>
              </a:spcAft>
              <a:defRPr/>
            </a:pPr>
            <a:endParaRPr lang="en-US" dirty="0"/>
          </a:p>
        </p:txBody>
      </p:sp>
      <p:sp>
        <p:nvSpPr>
          <p:cNvPr id="5" name="Text Placeholder 4"/>
          <p:cNvSpPr>
            <a:spLocks noGrp="1"/>
          </p:cNvSpPr>
          <p:nvPr/>
        </p:nvSpPr>
        <p:spPr>
          <a:xfrm>
            <a:off x="609970" y="1993776"/>
            <a:ext cx="3733800" cy="574675"/>
          </a:xfrm>
          <a:prstGeom prst="rect">
            <a:avLst/>
          </a:prstGeom>
        </p:spPr>
        <p:txBody>
          <a:bodyPr vert="horz" lIns="91440" tIns="45720" rIns="91440" bIns="45720" rtlCol="0" anchor="b">
            <a:normAutofit/>
          </a:bodyPr>
          <a:lstStyle>
            <a:lvl1pPr marL="0" indent="0" algn="ctr" defTabSz="914400" rtl="0" eaLnBrk="1" latinLnBrk="0" hangingPunct="1">
              <a:spcBef>
                <a:spcPct val="20000"/>
              </a:spcBef>
              <a:buClr>
                <a:schemeClr val="accent1"/>
              </a:buClr>
              <a:buFont typeface="Wingdings 2" pitchFamily="18" charset="2"/>
              <a:buNone/>
              <a:defRPr sz="2400" b="0" kern="1200" spc="150" baseline="0">
                <a:solidFill>
                  <a:schemeClr val="tx2"/>
                </a:solidFill>
                <a:latin typeface="+mn-lt"/>
                <a:ea typeface="+mn-ea"/>
                <a:cs typeface="+mn-cs"/>
              </a:defRPr>
            </a:lvl1pPr>
            <a:lvl2pPr marL="457200" indent="0" algn="l" defTabSz="914400" rtl="0" eaLnBrk="1" latinLnBrk="0" hangingPunct="1">
              <a:spcBef>
                <a:spcPct val="20000"/>
              </a:spcBef>
              <a:buClr>
                <a:schemeClr val="accent2"/>
              </a:buClr>
              <a:buFont typeface="Wingdings" pitchFamily="2" charset="2"/>
              <a:buNone/>
              <a:defRPr sz="2000" b="1" kern="1200" spc="100" baseline="0">
                <a:solidFill>
                  <a:schemeClr val="tx2"/>
                </a:solidFill>
                <a:latin typeface="+mn-lt"/>
                <a:ea typeface="+mn-ea"/>
                <a:cs typeface="+mn-cs"/>
              </a:defRPr>
            </a:lvl2pPr>
            <a:lvl3pPr marL="914400" indent="0" algn="l" defTabSz="914400" rtl="0" eaLnBrk="1" latinLnBrk="0" hangingPunct="1">
              <a:spcBef>
                <a:spcPct val="20000"/>
              </a:spcBef>
              <a:buClr>
                <a:schemeClr val="accent3"/>
              </a:buClr>
              <a:buFont typeface="Wingdings" pitchFamily="2" charset="2"/>
              <a:buNone/>
              <a:defRPr sz="1800" b="1" kern="1200" spc="100" baseline="0">
                <a:solidFill>
                  <a:schemeClr val="tx2"/>
                </a:solidFill>
                <a:latin typeface="+mn-lt"/>
                <a:ea typeface="+mn-ea"/>
                <a:cs typeface="+mn-cs"/>
              </a:defRPr>
            </a:lvl3pPr>
            <a:lvl4pPr marL="1371600" indent="0" algn="l" defTabSz="914400" rtl="0" eaLnBrk="1" latinLnBrk="0" hangingPunct="1">
              <a:spcBef>
                <a:spcPct val="20000"/>
              </a:spcBef>
              <a:buClr>
                <a:schemeClr val="accent4"/>
              </a:buClr>
              <a:buFont typeface="Wingdings" pitchFamily="2" charset="2"/>
              <a:buNone/>
              <a:defRPr sz="1600" b="1" kern="1200">
                <a:solidFill>
                  <a:schemeClr val="tx2"/>
                </a:solidFill>
                <a:latin typeface="+mn-lt"/>
                <a:ea typeface="+mn-ea"/>
                <a:cs typeface="+mn-cs"/>
              </a:defRPr>
            </a:lvl4pPr>
            <a:lvl5pPr marL="1828800" indent="0" algn="l" defTabSz="914400" rtl="0" eaLnBrk="1" latinLnBrk="0" hangingPunct="1">
              <a:spcBef>
                <a:spcPct val="20000"/>
              </a:spcBef>
              <a:buClr>
                <a:schemeClr val="accent6"/>
              </a:buClr>
              <a:buFont typeface="Wingdings" pitchFamily="2" charset="2"/>
              <a:buNone/>
              <a:defRPr sz="1600" b="1" kern="1200" spc="100" baseline="0">
                <a:solidFill>
                  <a:schemeClr val="tx2"/>
                </a:solidFill>
                <a:latin typeface="+mn-lt"/>
                <a:ea typeface="+mn-ea"/>
                <a:cs typeface="+mn-cs"/>
              </a:defRPr>
            </a:lvl5pPr>
            <a:lvl6pPr marL="2286000" indent="0" algn="l" defTabSz="914400" rtl="0" eaLnBrk="1" latinLnBrk="0" hangingPunct="1">
              <a:spcBef>
                <a:spcPct val="20000"/>
              </a:spcBef>
              <a:buClr>
                <a:schemeClr val="accent1"/>
              </a:buClr>
              <a:buFont typeface="Wingdings" pitchFamily="2" charset="2"/>
              <a:buNone/>
              <a:defRPr sz="1600" b="1" kern="1200">
                <a:solidFill>
                  <a:schemeClr val="tx2"/>
                </a:solidFill>
                <a:latin typeface="+mn-lt"/>
                <a:ea typeface="+mn-ea"/>
                <a:cs typeface="+mn-cs"/>
              </a:defRPr>
            </a:lvl6pPr>
            <a:lvl7pPr marL="2743200" indent="0" algn="l" defTabSz="914400" rtl="0" eaLnBrk="1" latinLnBrk="0" hangingPunct="1">
              <a:spcBef>
                <a:spcPct val="20000"/>
              </a:spcBef>
              <a:buClr>
                <a:schemeClr val="accent2"/>
              </a:buClr>
              <a:buFont typeface="Wingdings" pitchFamily="2" charset="2"/>
              <a:buNone/>
              <a:defRPr sz="1600" b="1" kern="1200">
                <a:solidFill>
                  <a:schemeClr val="tx2"/>
                </a:solidFill>
                <a:latin typeface="+mn-lt"/>
                <a:ea typeface="+mn-ea"/>
                <a:cs typeface="+mn-cs"/>
              </a:defRPr>
            </a:lvl7pPr>
            <a:lvl8pPr marL="3200400" indent="0" algn="l" defTabSz="914400" rtl="0" eaLnBrk="1" latinLnBrk="0" hangingPunct="1">
              <a:spcBef>
                <a:spcPct val="20000"/>
              </a:spcBef>
              <a:buClr>
                <a:schemeClr val="accent3"/>
              </a:buClr>
              <a:buFont typeface="Wingdings" pitchFamily="2" charset="2"/>
              <a:buNone/>
              <a:defRPr sz="1600" b="1" kern="1200">
                <a:solidFill>
                  <a:schemeClr val="tx2"/>
                </a:solidFill>
                <a:latin typeface="+mn-lt"/>
                <a:ea typeface="+mn-ea"/>
                <a:cs typeface="+mn-cs"/>
              </a:defRPr>
            </a:lvl8pPr>
            <a:lvl9pPr marL="3657600" indent="0" algn="l" defTabSz="914400" rtl="0" eaLnBrk="1" latinLnBrk="0" hangingPunct="1">
              <a:spcBef>
                <a:spcPct val="20000"/>
              </a:spcBef>
              <a:buClr>
                <a:schemeClr val="accent5"/>
              </a:buClr>
              <a:buFont typeface="Wingdings" pitchFamily="2" charset="2"/>
              <a:buNone/>
              <a:defRPr sz="1600" b="1" kern="1200">
                <a:solidFill>
                  <a:schemeClr val="tx2"/>
                </a:solidFill>
                <a:latin typeface="+mn-lt"/>
                <a:ea typeface="+mn-ea"/>
                <a:cs typeface="+mn-cs"/>
              </a:defRPr>
            </a:lvl9pPr>
          </a:lstStyle>
          <a:p>
            <a:pPr eaLnBrk="1" fontAlgn="auto" hangingPunct="1">
              <a:buFont typeface="Arial" pitchFamily="34" charset="0"/>
              <a:buNone/>
              <a:defRPr/>
            </a:pPr>
            <a:r>
              <a:rPr lang="en-US" sz="2000" dirty="0" smtClean="0"/>
              <a:t>Vertical</a:t>
            </a:r>
            <a:endParaRPr lang="en-US" sz="2000" dirty="0"/>
          </a:p>
        </p:txBody>
      </p:sp>
      <p:sp>
        <p:nvSpPr>
          <p:cNvPr id="6" name="Text Placeholder 5"/>
          <p:cNvSpPr>
            <a:spLocks noGrp="1"/>
          </p:cNvSpPr>
          <p:nvPr/>
        </p:nvSpPr>
        <p:spPr>
          <a:xfrm>
            <a:off x="4724770" y="2020764"/>
            <a:ext cx="3733800" cy="574675"/>
          </a:xfrm>
          <a:prstGeom prst="rect">
            <a:avLst/>
          </a:prstGeom>
        </p:spPr>
        <p:txBody>
          <a:bodyPr vert="horz" lIns="91440" tIns="45720" rIns="91440" bIns="45720" rtlCol="0" anchor="b">
            <a:normAutofit/>
          </a:bodyPr>
          <a:lstStyle>
            <a:lvl1pPr marL="0" indent="0" algn="ctr" defTabSz="914400" rtl="0" eaLnBrk="1" latinLnBrk="0" hangingPunct="1">
              <a:spcBef>
                <a:spcPct val="20000"/>
              </a:spcBef>
              <a:buClr>
                <a:schemeClr val="accent1"/>
              </a:buClr>
              <a:buFont typeface="Wingdings 2" pitchFamily="18" charset="2"/>
              <a:buNone/>
              <a:defRPr sz="2400" b="0" kern="1200" spc="150" baseline="0">
                <a:solidFill>
                  <a:schemeClr val="tx2"/>
                </a:solidFill>
                <a:latin typeface="+mn-lt"/>
                <a:ea typeface="+mn-ea"/>
                <a:cs typeface="+mn-cs"/>
              </a:defRPr>
            </a:lvl1pPr>
            <a:lvl2pPr marL="457200" indent="0" algn="l" defTabSz="914400" rtl="0" eaLnBrk="1" latinLnBrk="0" hangingPunct="1">
              <a:spcBef>
                <a:spcPct val="20000"/>
              </a:spcBef>
              <a:buClr>
                <a:schemeClr val="accent2"/>
              </a:buClr>
              <a:buFont typeface="Wingdings" pitchFamily="2" charset="2"/>
              <a:buNone/>
              <a:defRPr sz="2000" b="1" kern="1200" spc="100" baseline="0">
                <a:solidFill>
                  <a:schemeClr val="tx2"/>
                </a:solidFill>
                <a:latin typeface="+mn-lt"/>
                <a:ea typeface="+mn-ea"/>
                <a:cs typeface="+mn-cs"/>
              </a:defRPr>
            </a:lvl2pPr>
            <a:lvl3pPr marL="914400" indent="0" algn="l" defTabSz="914400" rtl="0" eaLnBrk="1" latinLnBrk="0" hangingPunct="1">
              <a:spcBef>
                <a:spcPct val="20000"/>
              </a:spcBef>
              <a:buClr>
                <a:schemeClr val="accent3"/>
              </a:buClr>
              <a:buFont typeface="Wingdings" pitchFamily="2" charset="2"/>
              <a:buNone/>
              <a:defRPr sz="1800" b="1" kern="1200" spc="100" baseline="0">
                <a:solidFill>
                  <a:schemeClr val="tx2"/>
                </a:solidFill>
                <a:latin typeface="+mn-lt"/>
                <a:ea typeface="+mn-ea"/>
                <a:cs typeface="+mn-cs"/>
              </a:defRPr>
            </a:lvl3pPr>
            <a:lvl4pPr marL="1371600" indent="0" algn="l" defTabSz="914400" rtl="0" eaLnBrk="1" latinLnBrk="0" hangingPunct="1">
              <a:spcBef>
                <a:spcPct val="20000"/>
              </a:spcBef>
              <a:buClr>
                <a:schemeClr val="accent4"/>
              </a:buClr>
              <a:buFont typeface="Wingdings" pitchFamily="2" charset="2"/>
              <a:buNone/>
              <a:defRPr sz="1600" b="1" kern="1200">
                <a:solidFill>
                  <a:schemeClr val="tx2"/>
                </a:solidFill>
                <a:latin typeface="+mn-lt"/>
                <a:ea typeface="+mn-ea"/>
                <a:cs typeface="+mn-cs"/>
              </a:defRPr>
            </a:lvl4pPr>
            <a:lvl5pPr marL="1828800" indent="0" algn="l" defTabSz="914400" rtl="0" eaLnBrk="1" latinLnBrk="0" hangingPunct="1">
              <a:spcBef>
                <a:spcPct val="20000"/>
              </a:spcBef>
              <a:buClr>
                <a:schemeClr val="accent6"/>
              </a:buClr>
              <a:buFont typeface="Wingdings" pitchFamily="2" charset="2"/>
              <a:buNone/>
              <a:defRPr sz="1600" b="1" kern="1200" spc="100" baseline="0">
                <a:solidFill>
                  <a:schemeClr val="tx2"/>
                </a:solidFill>
                <a:latin typeface="+mn-lt"/>
                <a:ea typeface="+mn-ea"/>
                <a:cs typeface="+mn-cs"/>
              </a:defRPr>
            </a:lvl5pPr>
            <a:lvl6pPr marL="2286000" indent="0" algn="l" defTabSz="914400" rtl="0" eaLnBrk="1" latinLnBrk="0" hangingPunct="1">
              <a:spcBef>
                <a:spcPct val="20000"/>
              </a:spcBef>
              <a:buClr>
                <a:schemeClr val="accent1"/>
              </a:buClr>
              <a:buFont typeface="Wingdings" pitchFamily="2" charset="2"/>
              <a:buNone/>
              <a:defRPr sz="1600" b="1" kern="1200">
                <a:solidFill>
                  <a:schemeClr val="tx2"/>
                </a:solidFill>
                <a:latin typeface="+mn-lt"/>
                <a:ea typeface="+mn-ea"/>
                <a:cs typeface="+mn-cs"/>
              </a:defRPr>
            </a:lvl6pPr>
            <a:lvl7pPr marL="2743200" indent="0" algn="l" defTabSz="914400" rtl="0" eaLnBrk="1" latinLnBrk="0" hangingPunct="1">
              <a:spcBef>
                <a:spcPct val="20000"/>
              </a:spcBef>
              <a:buClr>
                <a:schemeClr val="accent2"/>
              </a:buClr>
              <a:buFont typeface="Wingdings" pitchFamily="2" charset="2"/>
              <a:buNone/>
              <a:defRPr sz="1600" b="1" kern="1200">
                <a:solidFill>
                  <a:schemeClr val="tx2"/>
                </a:solidFill>
                <a:latin typeface="+mn-lt"/>
                <a:ea typeface="+mn-ea"/>
                <a:cs typeface="+mn-cs"/>
              </a:defRPr>
            </a:lvl7pPr>
            <a:lvl8pPr marL="3200400" indent="0" algn="l" defTabSz="914400" rtl="0" eaLnBrk="1" latinLnBrk="0" hangingPunct="1">
              <a:spcBef>
                <a:spcPct val="20000"/>
              </a:spcBef>
              <a:buClr>
                <a:schemeClr val="accent3"/>
              </a:buClr>
              <a:buFont typeface="Wingdings" pitchFamily="2" charset="2"/>
              <a:buNone/>
              <a:defRPr sz="1600" b="1" kern="1200">
                <a:solidFill>
                  <a:schemeClr val="tx2"/>
                </a:solidFill>
                <a:latin typeface="+mn-lt"/>
                <a:ea typeface="+mn-ea"/>
                <a:cs typeface="+mn-cs"/>
              </a:defRPr>
            </a:lvl8pPr>
            <a:lvl9pPr marL="3657600" indent="0" algn="l" defTabSz="914400" rtl="0" eaLnBrk="1" latinLnBrk="0" hangingPunct="1">
              <a:spcBef>
                <a:spcPct val="20000"/>
              </a:spcBef>
              <a:buClr>
                <a:schemeClr val="accent5"/>
              </a:buClr>
              <a:buFont typeface="Wingdings" pitchFamily="2" charset="2"/>
              <a:buNone/>
              <a:defRPr sz="1600" b="1" kern="1200">
                <a:solidFill>
                  <a:schemeClr val="tx2"/>
                </a:solidFill>
                <a:latin typeface="+mn-lt"/>
                <a:ea typeface="+mn-ea"/>
                <a:cs typeface="+mn-cs"/>
              </a:defRPr>
            </a:lvl9pPr>
          </a:lstStyle>
          <a:p>
            <a:pPr eaLnBrk="1" fontAlgn="auto" hangingPunct="1">
              <a:buFont typeface="Arial" pitchFamily="34" charset="0"/>
              <a:buNone/>
              <a:defRPr/>
            </a:pPr>
            <a:r>
              <a:rPr lang="en-US" sz="2000" dirty="0" smtClean="0"/>
              <a:t>Horizontal</a:t>
            </a:r>
            <a:endParaRPr lang="en-US" sz="2000" dirty="0"/>
          </a:p>
        </p:txBody>
      </p:sp>
      <p:sp>
        <p:nvSpPr>
          <p:cNvPr id="7" name="Rectangle 6"/>
          <p:cNvSpPr/>
          <p:nvPr/>
        </p:nvSpPr>
        <p:spPr>
          <a:xfrm>
            <a:off x="609970" y="2603376"/>
            <a:ext cx="3733800" cy="3505200"/>
          </a:xfrm>
          <a:prstGeom prst="rect">
            <a:avLst/>
          </a:prstGeom>
        </p:spPr>
        <p:style>
          <a:lnRef idx="2">
            <a:schemeClr val="accent6"/>
          </a:lnRef>
          <a:fillRef idx="1">
            <a:schemeClr val="lt1"/>
          </a:fillRef>
          <a:effectRef idx="0">
            <a:schemeClr val="accent6"/>
          </a:effectRef>
          <a:fontRef idx="minor">
            <a:schemeClr val="dk1"/>
          </a:fontRef>
        </p:style>
        <p:txBody>
          <a:bodyPr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defRPr/>
            </a:pPr>
            <a:endParaRPr lang="en-US" dirty="0">
              <a:solidFill>
                <a:prstClr val="black"/>
              </a:solidFill>
            </a:endParaRPr>
          </a:p>
        </p:txBody>
      </p:sp>
      <p:sp>
        <p:nvSpPr>
          <p:cNvPr id="8" name="Rectangle 7"/>
          <p:cNvSpPr/>
          <p:nvPr/>
        </p:nvSpPr>
        <p:spPr>
          <a:xfrm>
            <a:off x="4724770" y="2603376"/>
            <a:ext cx="3733800" cy="3505200"/>
          </a:xfrm>
          <a:prstGeom prst="rect">
            <a:avLst/>
          </a:prstGeom>
        </p:spPr>
        <p:style>
          <a:lnRef idx="2">
            <a:schemeClr val="accent6"/>
          </a:lnRef>
          <a:fillRef idx="1">
            <a:schemeClr val="lt1"/>
          </a:fillRef>
          <a:effectRef idx="0">
            <a:schemeClr val="accent6"/>
          </a:effectRef>
          <a:fontRef idx="minor">
            <a:schemeClr val="dk1"/>
          </a:fontRef>
        </p:style>
        <p:txBody>
          <a:bodyPr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defRPr/>
            </a:pPr>
            <a:endParaRPr lang="en-US" dirty="0">
              <a:solidFill>
                <a:prstClr val="black"/>
              </a:solidFill>
            </a:endParaRPr>
          </a:p>
        </p:txBody>
      </p:sp>
      <p:sp>
        <p:nvSpPr>
          <p:cNvPr id="9" name="Flowchart: Connector 8"/>
          <p:cNvSpPr/>
          <p:nvPr/>
        </p:nvSpPr>
        <p:spPr>
          <a:xfrm>
            <a:off x="1117393" y="2903106"/>
            <a:ext cx="228600" cy="228600"/>
          </a:xfrm>
          <a:prstGeom prst="flowChartConnector">
            <a:avLst/>
          </a:prstGeom>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endParaRPr lang="en-US" dirty="0">
              <a:solidFill>
                <a:prstClr val="white"/>
              </a:solidFill>
            </a:endParaRPr>
          </a:p>
        </p:txBody>
      </p:sp>
      <p:sp>
        <p:nvSpPr>
          <p:cNvPr id="10" name="Flowchart: Connector 9"/>
          <p:cNvSpPr/>
          <p:nvPr/>
        </p:nvSpPr>
        <p:spPr>
          <a:xfrm>
            <a:off x="1090117" y="5527391"/>
            <a:ext cx="228600" cy="228600"/>
          </a:xfrm>
          <a:prstGeom prst="flowChartConnector">
            <a:avLst/>
          </a:prstGeom>
        </p:spPr>
        <p:style>
          <a:lnRef idx="1">
            <a:schemeClr val="accent1"/>
          </a:lnRef>
          <a:fillRef idx="2">
            <a:schemeClr val="accent1"/>
          </a:fillRef>
          <a:effectRef idx="1">
            <a:schemeClr val="accent1"/>
          </a:effectRef>
          <a:fontRef idx="minor">
            <a:schemeClr val="dk1"/>
          </a:fontRef>
        </p:style>
        <p:txBody>
          <a:bodyPr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defRPr/>
            </a:pPr>
            <a:endParaRPr lang="en-US" dirty="0">
              <a:solidFill>
                <a:prstClr val="black"/>
              </a:solidFill>
            </a:endParaRPr>
          </a:p>
        </p:txBody>
      </p:sp>
      <p:sp>
        <p:nvSpPr>
          <p:cNvPr id="11" name="TextBox 12"/>
          <p:cNvSpPr txBox="1">
            <a:spLocks noChangeArrowheads="1"/>
          </p:cNvSpPr>
          <p:nvPr/>
        </p:nvSpPr>
        <p:spPr bwMode="auto">
          <a:xfrm>
            <a:off x="860795" y="2634710"/>
            <a:ext cx="7302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sz="1600" b="1" dirty="0">
                <a:solidFill>
                  <a:srgbClr val="323232"/>
                </a:solidFill>
              </a:rPr>
              <a:t>  467’</a:t>
            </a:r>
          </a:p>
        </p:txBody>
      </p:sp>
      <p:sp>
        <p:nvSpPr>
          <p:cNvPr id="12" name="TextBox 13"/>
          <p:cNvSpPr txBox="1">
            <a:spLocks noChangeArrowheads="1"/>
          </p:cNvSpPr>
          <p:nvPr/>
        </p:nvSpPr>
        <p:spPr bwMode="auto">
          <a:xfrm>
            <a:off x="591931" y="2956387"/>
            <a:ext cx="6397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sz="1600" b="1" dirty="0" smtClean="0">
                <a:solidFill>
                  <a:srgbClr val="323232"/>
                </a:solidFill>
              </a:rPr>
              <a:t>467</a:t>
            </a:r>
            <a:r>
              <a:rPr lang="en-US" sz="1600" b="1" dirty="0">
                <a:solidFill>
                  <a:srgbClr val="323232"/>
                </a:solidFill>
              </a:rPr>
              <a:t>’</a:t>
            </a:r>
          </a:p>
        </p:txBody>
      </p:sp>
      <p:sp>
        <p:nvSpPr>
          <p:cNvPr id="13" name="TextBox 14"/>
          <p:cNvSpPr txBox="1">
            <a:spLocks noChangeArrowheads="1"/>
          </p:cNvSpPr>
          <p:nvPr/>
        </p:nvSpPr>
        <p:spPr bwMode="auto">
          <a:xfrm>
            <a:off x="912605" y="5744453"/>
            <a:ext cx="6381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sz="1600" b="1" dirty="0" smtClean="0">
                <a:solidFill>
                  <a:srgbClr val="323232"/>
                </a:solidFill>
              </a:rPr>
              <a:t>467</a:t>
            </a:r>
            <a:r>
              <a:rPr lang="en-US" sz="1600" b="1" dirty="0">
                <a:solidFill>
                  <a:srgbClr val="323232"/>
                </a:solidFill>
              </a:rPr>
              <a:t>’</a:t>
            </a:r>
          </a:p>
        </p:txBody>
      </p:sp>
      <p:sp>
        <p:nvSpPr>
          <p:cNvPr id="14" name="TextBox 15"/>
          <p:cNvSpPr txBox="1">
            <a:spLocks noChangeArrowheads="1"/>
          </p:cNvSpPr>
          <p:nvPr/>
        </p:nvSpPr>
        <p:spPr bwMode="auto">
          <a:xfrm>
            <a:off x="551681" y="5500564"/>
            <a:ext cx="6080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sz="1600" b="1" dirty="0" smtClean="0">
                <a:solidFill>
                  <a:srgbClr val="323232"/>
                </a:solidFill>
              </a:rPr>
              <a:t>467</a:t>
            </a:r>
            <a:r>
              <a:rPr lang="en-US" sz="1600" b="1" dirty="0">
                <a:solidFill>
                  <a:srgbClr val="323232"/>
                </a:solidFill>
              </a:rPr>
              <a:t>’</a:t>
            </a:r>
          </a:p>
        </p:txBody>
      </p:sp>
      <p:cxnSp>
        <p:nvCxnSpPr>
          <p:cNvPr id="15" name="Straight Arrow Connector 14"/>
          <p:cNvCxnSpPr/>
          <p:nvPr/>
        </p:nvCxnSpPr>
        <p:spPr>
          <a:xfrm>
            <a:off x="1225920" y="3201864"/>
            <a:ext cx="0" cy="22987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6" name="TextBox 18"/>
          <p:cNvSpPr txBox="1">
            <a:spLocks noChangeArrowheads="1"/>
          </p:cNvSpPr>
          <p:nvPr/>
        </p:nvSpPr>
        <p:spPr bwMode="auto">
          <a:xfrm rot="-5223414">
            <a:off x="706014" y="4099208"/>
            <a:ext cx="6397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sz="1200" b="1" dirty="0">
                <a:solidFill>
                  <a:srgbClr val="323232"/>
                </a:solidFill>
              </a:rPr>
              <a:t>1200</a:t>
            </a:r>
            <a:r>
              <a:rPr lang="en-US" sz="1200" dirty="0">
                <a:solidFill>
                  <a:srgbClr val="323232"/>
                </a:solidFill>
              </a:rPr>
              <a:t>’</a:t>
            </a:r>
          </a:p>
        </p:txBody>
      </p:sp>
      <p:sp>
        <p:nvSpPr>
          <p:cNvPr id="17" name="TextBox 19"/>
          <p:cNvSpPr txBox="1"/>
          <p:nvPr/>
        </p:nvSpPr>
        <p:spPr>
          <a:xfrm>
            <a:off x="1322758" y="3670176"/>
            <a:ext cx="3005137" cy="1569660"/>
          </a:xfrm>
          <a:prstGeom prst="rect">
            <a:avLst/>
          </a:prstGeom>
          <a:noFill/>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600" b="1" dirty="0">
                <a:solidFill>
                  <a:srgbClr val="323232"/>
                </a:solidFill>
              </a:rPr>
              <a:t>1200’ = Statewide b/w Well Spacing</a:t>
            </a:r>
          </a:p>
          <a:p>
            <a:pPr algn="r">
              <a:defRPr/>
            </a:pPr>
            <a:endParaRPr lang="en-US" sz="1600" b="1" dirty="0">
              <a:solidFill>
                <a:srgbClr val="323232"/>
              </a:solidFill>
            </a:endParaRPr>
          </a:p>
          <a:p>
            <a:pPr algn="r">
              <a:defRPr/>
            </a:pPr>
            <a:r>
              <a:rPr lang="en-US" sz="1600" b="1" dirty="0">
                <a:solidFill>
                  <a:srgbClr val="323232"/>
                </a:solidFill>
              </a:rPr>
              <a:t>0’ in Spraberry</a:t>
            </a:r>
          </a:p>
          <a:p>
            <a:pPr algn="r">
              <a:defRPr/>
            </a:pPr>
            <a:endParaRPr lang="en-US" sz="1600" b="1" dirty="0">
              <a:solidFill>
                <a:srgbClr val="323232"/>
              </a:solidFill>
            </a:endParaRPr>
          </a:p>
          <a:p>
            <a:pPr algn="r">
              <a:defRPr/>
            </a:pPr>
            <a:r>
              <a:rPr lang="en-US" sz="1600" b="1" dirty="0">
                <a:solidFill>
                  <a:srgbClr val="323232"/>
                </a:solidFill>
              </a:rPr>
              <a:t>0’ in Most Shales</a:t>
            </a:r>
          </a:p>
        </p:txBody>
      </p:sp>
      <p:sp>
        <p:nvSpPr>
          <p:cNvPr id="18" name="Flowchart: Connector 17"/>
          <p:cNvSpPr/>
          <p:nvPr/>
        </p:nvSpPr>
        <p:spPr>
          <a:xfrm>
            <a:off x="5142680" y="2803987"/>
            <a:ext cx="329406" cy="300254"/>
          </a:xfrm>
          <a:prstGeom prst="flowChartConnector">
            <a:avLst/>
          </a:prstGeom>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endParaRPr lang="en-US" dirty="0">
              <a:solidFill>
                <a:prstClr val="white"/>
              </a:solidFill>
            </a:endParaRPr>
          </a:p>
        </p:txBody>
      </p:sp>
      <p:sp>
        <p:nvSpPr>
          <p:cNvPr id="19" name="Flowchart: Connector 18"/>
          <p:cNvSpPr/>
          <p:nvPr/>
        </p:nvSpPr>
        <p:spPr>
          <a:xfrm>
            <a:off x="5193083" y="5500564"/>
            <a:ext cx="228600" cy="228600"/>
          </a:xfrm>
          <a:prstGeom prst="flowChartConnector">
            <a:avLst/>
          </a:prstGeom>
        </p:spPr>
        <p:style>
          <a:lnRef idx="1">
            <a:schemeClr val="accent1"/>
          </a:lnRef>
          <a:fillRef idx="2">
            <a:schemeClr val="accent1"/>
          </a:fillRef>
          <a:effectRef idx="1">
            <a:schemeClr val="accent1"/>
          </a:effectRef>
          <a:fontRef idx="minor">
            <a:schemeClr val="dk1"/>
          </a:fontRef>
        </p:style>
        <p:txBody>
          <a:bodyPr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defRPr/>
            </a:pPr>
            <a:endParaRPr lang="en-US" dirty="0">
              <a:solidFill>
                <a:prstClr val="black"/>
              </a:solidFill>
            </a:endParaRPr>
          </a:p>
        </p:txBody>
      </p:sp>
      <p:sp>
        <p:nvSpPr>
          <p:cNvPr id="20" name="Flowchart: Connector 19"/>
          <p:cNvSpPr/>
          <p:nvPr/>
        </p:nvSpPr>
        <p:spPr>
          <a:xfrm>
            <a:off x="7753720" y="2803987"/>
            <a:ext cx="342899" cy="321678"/>
          </a:xfrm>
          <a:prstGeom prst="flowChartConnector">
            <a:avLst/>
          </a:prstGeom>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endParaRPr lang="en-US" dirty="0">
              <a:solidFill>
                <a:prstClr val="white"/>
              </a:solidFill>
            </a:endParaRPr>
          </a:p>
        </p:txBody>
      </p:sp>
      <p:sp>
        <p:nvSpPr>
          <p:cNvPr id="21" name="Flowchart: Connector 20"/>
          <p:cNvSpPr/>
          <p:nvPr/>
        </p:nvSpPr>
        <p:spPr>
          <a:xfrm>
            <a:off x="7810870" y="5500564"/>
            <a:ext cx="228600" cy="228600"/>
          </a:xfrm>
          <a:prstGeom prst="flowChartConnector">
            <a:avLst/>
          </a:prstGeom>
        </p:spPr>
        <p:style>
          <a:lnRef idx="1">
            <a:schemeClr val="accent1"/>
          </a:lnRef>
          <a:fillRef idx="2">
            <a:schemeClr val="accent1"/>
          </a:fillRef>
          <a:effectRef idx="1">
            <a:schemeClr val="accent1"/>
          </a:effectRef>
          <a:fontRef idx="minor">
            <a:schemeClr val="dk1"/>
          </a:fontRef>
        </p:style>
        <p:txBody>
          <a:bodyPr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defRPr/>
            </a:pPr>
            <a:endParaRPr lang="en-US" dirty="0">
              <a:solidFill>
                <a:prstClr val="black"/>
              </a:solidFill>
            </a:endParaRPr>
          </a:p>
        </p:txBody>
      </p:sp>
      <p:sp>
        <p:nvSpPr>
          <p:cNvPr id="22" name="TextBox 30"/>
          <p:cNvSpPr txBox="1">
            <a:spLocks noChangeArrowheads="1"/>
          </p:cNvSpPr>
          <p:nvPr/>
        </p:nvSpPr>
        <p:spPr bwMode="auto">
          <a:xfrm>
            <a:off x="4588388" y="2803987"/>
            <a:ext cx="7000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sz="1400" b="1" dirty="0">
                <a:solidFill>
                  <a:srgbClr val="323232"/>
                </a:solidFill>
              </a:rPr>
              <a:t>  467’</a:t>
            </a:r>
          </a:p>
        </p:txBody>
      </p:sp>
      <p:sp>
        <p:nvSpPr>
          <p:cNvPr id="23" name="TextBox 31"/>
          <p:cNvSpPr txBox="1">
            <a:spLocks noChangeArrowheads="1"/>
          </p:cNvSpPr>
          <p:nvPr/>
        </p:nvSpPr>
        <p:spPr bwMode="auto">
          <a:xfrm>
            <a:off x="4931288" y="2549789"/>
            <a:ext cx="7143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sz="1400" b="1" dirty="0">
                <a:solidFill>
                  <a:srgbClr val="323232"/>
                </a:solidFill>
              </a:rPr>
              <a:t>  467’</a:t>
            </a:r>
          </a:p>
        </p:txBody>
      </p:sp>
      <p:cxnSp>
        <p:nvCxnSpPr>
          <p:cNvPr id="24" name="Straight Arrow Connector 23"/>
          <p:cNvCxnSpPr>
            <a:stCxn id="26" idx="3"/>
          </p:cNvCxnSpPr>
          <p:nvPr/>
        </p:nvCxnSpPr>
        <p:spPr>
          <a:xfrm>
            <a:off x="6983783" y="4275014"/>
            <a:ext cx="94138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6" idx="1"/>
          </p:cNvCxnSpPr>
          <p:nvPr/>
        </p:nvCxnSpPr>
        <p:spPr>
          <a:xfrm flipH="1">
            <a:off x="5307383" y="4275014"/>
            <a:ext cx="103663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42"/>
          <p:cNvSpPr txBox="1">
            <a:spLocks noChangeArrowheads="1"/>
          </p:cNvSpPr>
          <p:nvPr/>
        </p:nvSpPr>
        <p:spPr bwMode="auto">
          <a:xfrm>
            <a:off x="6344020" y="4121026"/>
            <a:ext cx="6397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sz="1400" b="1" dirty="0">
                <a:solidFill>
                  <a:srgbClr val="323232"/>
                </a:solidFill>
              </a:rPr>
              <a:t>1200’</a:t>
            </a:r>
          </a:p>
        </p:txBody>
      </p:sp>
      <p:cxnSp>
        <p:nvCxnSpPr>
          <p:cNvPr id="27" name="Straight Connector 26"/>
          <p:cNvCxnSpPr>
            <a:endCxn id="19" idx="0"/>
          </p:cNvCxnSpPr>
          <p:nvPr/>
        </p:nvCxnSpPr>
        <p:spPr>
          <a:xfrm>
            <a:off x="5307383" y="3125664"/>
            <a:ext cx="0" cy="2374900"/>
          </a:xfrm>
          <a:prstGeom prst="line">
            <a:avLst/>
          </a:prstGeom>
          <a:ln>
            <a:solidFill>
              <a:srgbClr val="C00000"/>
            </a:solidFill>
          </a:ln>
        </p:spPr>
        <p:style>
          <a:lnRef idx="2">
            <a:schemeClr val="accent2"/>
          </a:lnRef>
          <a:fillRef idx="0">
            <a:schemeClr val="accent2"/>
          </a:fillRef>
          <a:effectRef idx="1">
            <a:schemeClr val="accent2"/>
          </a:effectRef>
          <a:fontRef idx="minor">
            <a:schemeClr val="tx1"/>
          </a:fontRef>
        </p:style>
      </p:cxnSp>
      <p:cxnSp>
        <p:nvCxnSpPr>
          <p:cNvPr id="28" name="Straight Connector 27"/>
          <p:cNvCxnSpPr/>
          <p:nvPr/>
        </p:nvCxnSpPr>
        <p:spPr>
          <a:xfrm>
            <a:off x="7925170" y="3125664"/>
            <a:ext cx="0" cy="2374900"/>
          </a:xfrm>
          <a:prstGeom prst="line">
            <a:avLst/>
          </a:prstGeom>
          <a:ln>
            <a:solidFill>
              <a:srgbClr val="C00000"/>
            </a:solidFill>
          </a:ln>
        </p:spPr>
        <p:style>
          <a:lnRef idx="2">
            <a:schemeClr val="accent2"/>
          </a:lnRef>
          <a:fillRef idx="0">
            <a:schemeClr val="accent2"/>
          </a:fillRef>
          <a:effectRef idx="1">
            <a:schemeClr val="accent2"/>
          </a:effectRef>
          <a:fontRef idx="minor">
            <a:schemeClr val="tx1"/>
          </a:fontRef>
        </p:style>
      </p:cxnSp>
      <p:sp>
        <p:nvSpPr>
          <p:cNvPr id="29" name="TextBox 5"/>
          <p:cNvSpPr txBox="1">
            <a:spLocks noChangeArrowheads="1"/>
          </p:cNvSpPr>
          <p:nvPr/>
        </p:nvSpPr>
        <p:spPr bwMode="auto">
          <a:xfrm>
            <a:off x="5099420" y="2827114"/>
            <a:ext cx="41592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US" sz="1050" b="1" dirty="0" smtClean="0">
                <a:solidFill>
                  <a:srgbClr val="323232"/>
                </a:solidFill>
              </a:rPr>
              <a:t>BHL</a:t>
            </a:r>
          </a:p>
        </p:txBody>
      </p:sp>
      <p:sp>
        <p:nvSpPr>
          <p:cNvPr id="30" name="TextBox 5"/>
          <p:cNvSpPr txBox="1">
            <a:spLocks noChangeArrowheads="1"/>
          </p:cNvSpPr>
          <p:nvPr/>
        </p:nvSpPr>
        <p:spPr bwMode="auto">
          <a:xfrm>
            <a:off x="7717206" y="2827114"/>
            <a:ext cx="41592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r>
              <a:rPr lang="en-US" sz="1050" b="1" dirty="0" smtClean="0">
                <a:solidFill>
                  <a:srgbClr val="323232"/>
                </a:solidFill>
              </a:rPr>
              <a:t>BHL</a:t>
            </a:r>
          </a:p>
        </p:txBody>
      </p:sp>
      <p:sp>
        <p:nvSpPr>
          <p:cNvPr id="32" name="TextBox 31"/>
          <p:cNvSpPr txBox="1"/>
          <p:nvPr/>
        </p:nvSpPr>
        <p:spPr>
          <a:xfrm>
            <a:off x="609970" y="1276620"/>
            <a:ext cx="7848600" cy="646331"/>
          </a:xfrm>
          <a:prstGeom prst="rect">
            <a:avLst/>
          </a:prstGeom>
          <a:noFill/>
        </p:spPr>
        <p:txBody>
          <a:bodyPr wrap="square" rtlCol="0">
            <a:spAutoFit/>
          </a:bodyPr>
          <a:lstStyle/>
          <a:p>
            <a:pPr algn="ctr"/>
            <a:r>
              <a:rPr lang="en-US" sz="3600" dirty="0" smtClean="0"/>
              <a:t>BETWEEN WELL SPACING</a:t>
            </a:r>
            <a:endParaRPr lang="en-US" sz="3600" dirty="0"/>
          </a:p>
        </p:txBody>
      </p:sp>
    </p:spTree>
    <p:extLst>
      <p:ext uri="{BB962C8B-B14F-4D97-AF65-F5344CB8AC3E}">
        <p14:creationId xmlns:p14="http://schemas.microsoft.com/office/powerpoint/2010/main" val="377862346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-Warning-</a:t>
            </a:r>
            <a:endParaRPr lang="en-US" dirty="0"/>
          </a:p>
        </p:txBody>
      </p:sp>
      <p:sp>
        <p:nvSpPr>
          <p:cNvPr id="3" name="Content Placeholder 2"/>
          <p:cNvSpPr>
            <a:spLocks noGrp="1"/>
          </p:cNvSpPr>
          <p:nvPr>
            <p:ph idx="1"/>
          </p:nvPr>
        </p:nvSpPr>
        <p:spPr/>
        <p:txBody>
          <a:bodyPr>
            <a:normAutofit/>
          </a:bodyPr>
          <a:lstStyle/>
          <a:p>
            <a:r>
              <a:rPr lang="en-US" dirty="0" smtClean="0"/>
              <a:t>Rule 37(e)</a:t>
            </a:r>
          </a:p>
          <a:p>
            <a:endParaRPr lang="en-US" dirty="0" smtClean="0"/>
          </a:p>
          <a:p>
            <a:pPr lvl="1"/>
            <a:r>
              <a:rPr lang="en-US" sz="2000" dirty="0" smtClean="0"/>
              <a:t>“No well drilled in violation of this section without special permit obtained, issued, or granted in the manner prescribed in said section, and no well drilled under such special permit or on the commission's own order which does not conform in all respects to the terms of such permit shall be permitted to produce either oil, gas, or geothermal resources and any such well so drilled in violation of said section or on the commission's own order </a:t>
            </a:r>
            <a:r>
              <a:rPr lang="en-US" sz="2000" b="1" u="sng" dirty="0" smtClean="0"/>
              <a:t>shall be plugged</a:t>
            </a:r>
            <a:r>
              <a:rPr lang="en-US" sz="2000" dirty="0" smtClean="0"/>
              <a:t>. “</a:t>
            </a:r>
            <a:endParaRPr lang="en-US" sz="2000" dirty="0"/>
          </a:p>
        </p:txBody>
      </p:sp>
      <p:sp>
        <p:nvSpPr>
          <p:cNvPr id="5" name="Slide Number Placeholder 4"/>
          <p:cNvSpPr>
            <a:spLocks noGrp="1"/>
          </p:cNvSpPr>
          <p:nvPr>
            <p:ph type="sldNum" sz="quarter" idx="12"/>
          </p:nvPr>
        </p:nvSpPr>
        <p:spPr/>
        <p:txBody>
          <a:bodyPr/>
          <a:lstStyle/>
          <a:p>
            <a:fld id="{8A504972-9C0E-43FE-A99C-691020A9ED54}" type="slidenum">
              <a:rPr lang="en-US" smtClean="0"/>
              <a:t>65</a:t>
            </a:fld>
            <a:endParaRPr lang="en-US"/>
          </a:p>
        </p:txBody>
      </p:sp>
    </p:spTree>
    <p:extLst>
      <p:ext uri="{BB962C8B-B14F-4D97-AF65-F5344CB8AC3E}">
        <p14:creationId xmlns:p14="http://schemas.microsoft.com/office/powerpoint/2010/main" val="233142869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2"/>
          <p:cNvPicPr>
            <a:picLocks noGrp="1"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399" y="762977"/>
            <a:ext cx="4221163" cy="5588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Rectangle 3"/>
          <p:cNvSpPr/>
          <p:nvPr/>
        </p:nvSpPr>
        <p:spPr>
          <a:xfrm>
            <a:off x="5257800" y="1981199"/>
            <a:ext cx="2613025" cy="3785652"/>
          </a:xfrm>
          <a:prstGeom prst="rect">
            <a:avLst/>
          </a:prstGeom>
        </p:spPr>
        <p:txBody>
          <a:bodyPr wrap="square">
            <a:spAutoFit/>
          </a:bodyPr>
          <a:lstStyle/>
          <a:p>
            <a:pPr lvl="0"/>
            <a:r>
              <a:rPr lang="en-US" sz="2000" u="sng" dirty="0" err="1">
                <a:solidFill>
                  <a:prstClr val="black"/>
                </a:solidFill>
              </a:rPr>
              <a:t>Spraberry</a:t>
            </a:r>
            <a:endParaRPr lang="en-US" sz="2000" u="sng" dirty="0">
              <a:solidFill>
                <a:prstClr val="black"/>
              </a:solidFill>
            </a:endParaRPr>
          </a:p>
          <a:p>
            <a:pPr lvl="0"/>
            <a:r>
              <a:rPr lang="en-US" sz="2000" dirty="0">
                <a:solidFill>
                  <a:prstClr val="black"/>
                </a:solidFill>
              </a:rPr>
              <a:t>80+80+240 = 400 ac</a:t>
            </a:r>
            <a:r>
              <a:rPr lang="en-US" sz="2000" dirty="0" smtClean="0">
                <a:solidFill>
                  <a:prstClr val="black"/>
                </a:solidFill>
              </a:rPr>
              <a:t>.</a:t>
            </a:r>
          </a:p>
          <a:p>
            <a:pPr lvl="0"/>
            <a:endParaRPr lang="en-US" sz="2000" dirty="0">
              <a:solidFill>
                <a:prstClr val="black"/>
              </a:solidFill>
            </a:endParaRPr>
          </a:p>
          <a:p>
            <a:r>
              <a:rPr lang="en-US" sz="2000" u="sng" dirty="0">
                <a:solidFill>
                  <a:prstClr val="black"/>
                </a:solidFill>
              </a:rPr>
              <a:t>Barnett Shale</a:t>
            </a:r>
          </a:p>
          <a:p>
            <a:r>
              <a:rPr lang="en-US" sz="2000" dirty="0">
                <a:solidFill>
                  <a:prstClr val="black"/>
                </a:solidFill>
              </a:rPr>
              <a:t>320+32+240 = 592ac.</a:t>
            </a:r>
          </a:p>
          <a:p>
            <a:endParaRPr lang="en-US" sz="2000" dirty="0">
              <a:solidFill>
                <a:prstClr val="black"/>
              </a:solidFill>
            </a:endParaRPr>
          </a:p>
          <a:p>
            <a:r>
              <a:rPr lang="en-US" sz="2000" u="sng" dirty="0" err="1">
                <a:solidFill>
                  <a:prstClr val="black"/>
                </a:solidFill>
              </a:rPr>
              <a:t>Sugarkane</a:t>
            </a:r>
            <a:endParaRPr lang="en-US" sz="2000" u="sng" dirty="0">
              <a:solidFill>
                <a:prstClr val="black"/>
              </a:solidFill>
            </a:endParaRPr>
          </a:p>
          <a:p>
            <a:r>
              <a:rPr lang="en-US" sz="2000" dirty="0">
                <a:solidFill>
                  <a:prstClr val="black"/>
                </a:solidFill>
              </a:rPr>
              <a:t>(4200 x 0.2) + 320 = 1160</a:t>
            </a:r>
          </a:p>
          <a:p>
            <a:endParaRPr lang="en-US" sz="2000" u="sng" dirty="0">
              <a:solidFill>
                <a:prstClr val="black"/>
              </a:solidFill>
            </a:endParaRPr>
          </a:p>
          <a:p>
            <a:r>
              <a:rPr lang="en-US" sz="2000" b="1" dirty="0" smtClean="0">
                <a:solidFill>
                  <a:prstClr val="black"/>
                </a:solidFill>
              </a:rPr>
              <a:t>4200</a:t>
            </a:r>
            <a:r>
              <a:rPr lang="en-US" sz="2000" b="1" dirty="0">
                <a:solidFill>
                  <a:prstClr val="black"/>
                </a:solidFill>
              </a:rPr>
              <a:t>’ Lateral</a:t>
            </a:r>
          </a:p>
          <a:p>
            <a:pPr lvl="0"/>
            <a:endParaRPr lang="en-US" sz="2000" u="sng" dirty="0">
              <a:solidFill>
                <a:prstClr val="black"/>
              </a:solidFill>
            </a:endParaRPr>
          </a:p>
        </p:txBody>
      </p:sp>
      <p:sp>
        <p:nvSpPr>
          <p:cNvPr id="6" name="Rectangle 5"/>
          <p:cNvSpPr/>
          <p:nvPr/>
        </p:nvSpPr>
        <p:spPr>
          <a:xfrm>
            <a:off x="6103938" y="491560"/>
            <a:ext cx="2286000" cy="1200329"/>
          </a:xfrm>
          <a:prstGeom prst="rect">
            <a:avLst/>
          </a:prstGeom>
        </p:spPr>
        <p:txBody>
          <a:bodyPr>
            <a:spAutoFit/>
          </a:bodyPr>
          <a:lstStyle/>
          <a:p>
            <a:pPr lvl="0"/>
            <a:r>
              <a:rPr lang="en-US" sz="2400" dirty="0">
                <a:solidFill>
                  <a:prstClr val="black"/>
                </a:solidFill>
              </a:rPr>
              <a:t>Additional Acreage Assigned</a:t>
            </a:r>
          </a:p>
        </p:txBody>
      </p:sp>
      <p:sp>
        <p:nvSpPr>
          <p:cNvPr id="7" name="Right Arrow 6"/>
          <p:cNvSpPr/>
          <p:nvPr/>
        </p:nvSpPr>
        <p:spPr>
          <a:xfrm rot="10800000">
            <a:off x="4698291" y="5232987"/>
            <a:ext cx="598487" cy="88900"/>
          </a:xfrm>
          <a:prstGeom prst="rightArrow">
            <a:avLst/>
          </a:prstGeom>
        </p:spPr>
        <p:style>
          <a:lnRef idx="2">
            <a:schemeClr val="dk1"/>
          </a:lnRef>
          <a:fillRef idx="1">
            <a:schemeClr val="lt1"/>
          </a:fillRef>
          <a:effectRef idx="0">
            <a:schemeClr val="dk1"/>
          </a:effectRef>
          <a:fontRef idx="minor">
            <a:schemeClr val="dk1"/>
          </a:fontRef>
        </p:style>
        <p:txBody>
          <a:bodyPr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defRPr/>
            </a:pPr>
            <a:endParaRPr lang="en-US">
              <a:solidFill>
                <a:prstClr val="black"/>
              </a:solidFill>
            </a:endParaRPr>
          </a:p>
        </p:txBody>
      </p:sp>
      <p:sp>
        <p:nvSpPr>
          <p:cNvPr id="9" name="Slide Number Placeholder 8"/>
          <p:cNvSpPr>
            <a:spLocks noGrp="1"/>
          </p:cNvSpPr>
          <p:nvPr>
            <p:ph type="sldNum" sz="quarter" idx="12"/>
          </p:nvPr>
        </p:nvSpPr>
        <p:spPr/>
        <p:txBody>
          <a:bodyPr/>
          <a:lstStyle/>
          <a:p>
            <a:fld id="{8A504972-9C0E-43FE-A99C-691020A9ED54}" type="slidenum">
              <a:rPr lang="en-US" smtClean="0"/>
              <a:t>66</a:t>
            </a:fld>
            <a:endParaRPr lang="en-US"/>
          </a:p>
        </p:txBody>
      </p:sp>
    </p:spTree>
    <p:extLst>
      <p:ext uri="{BB962C8B-B14F-4D97-AF65-F5344CB8AC3E}">
        <p14:creationId xmlns:p14="http://schemas.microsoft.com/office/powerpoint/2010/main" val="52855634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normAutofit/>
          </a:bodyPr>
          <a:lstStyle/>
          <a:p>
            <a:r>
              <a:rPr lang="en-US" dirty="0" smtClean="0"/>
              <a:t>Horizontal terms (rule 86(a)(1-6))</a:t>
            </a:r>
            <a:endParaRPr lang="en-US" dirty="0"/>
          </a:p>
        </p:txBody>
      </p:sp>
      <p:sp>
        <p:nvSpPr>
          <p:cNvPr id="3" name="Content Placeholder 2"/>
          <p:cNvSpPr>
            <a:spLocks noGrp="1"/>
          </p:cNvSpPr>
          <p:nvPr>
            <p:ph idx="1"/>
          </p:nvPr>
        </p:nvSpPr>
        <p:spPr>
          <a:xfrm>
            <a:off x="457200" y="1828800"/>
            <a:ext cx="8229600" cy="4325112"/>
          </a:xfrm>
        </p:spPr>
        <p:txBody>
          <a:bodyPr>
            <a:noAutofit/>
          </a:bodyPr>
          <a:lstStyle/>
          <a:p>
            <a:pPr>
              <a:defRPr/>
            </a:pPr>
            <a:r>
              <a:rPr lang="en-US" sz="1600" dirty="0"/>
              <a:t>  (1) </a:t>
            </a:r>
            <a:r>
              <a:rPr lang="en-US" sz="1600" b="1" i="1" dirty="0"/>
              <a:t>Correlative interval-</a:t>
            </a:r>
            <a:r>
              <a:rPr lang="en-US" sz="1600" dirty="0"/>
              <a:t>-The depth interval designated by the field rules, by new field designation, or, where a correlative interval has not been designated by the commission, by other evidence submitted by the operator showing the producing interval for the field in which the horizontal </a:t>
            </a:r>
            <a:r>
              <a:rPr lang="en-US" sz="1600" dirty="0" err="1"/>
              <a:t>drainhole</a:t>
            </a:r>
            <a:r>
              <a:rPr lang="en-US" sz="1600" dirty="0"/>
              <a:t> is completed. </a:t>
            </a:r>
          </a:p>
          <a:p>
            <a:pPr>
              <a:defRPr/>
            </a:pPr>
            <a:r>
              <a:rPr lang="en-US" sz="1600" dirty="0"/>
              <a:t>  (2) </a:t>
            </a:r>
            <a:r>
              <a:rPr lang="en-US" sz="1600" b="1" i="1" dirty="0"/>
              <a:t>Horizontal </a:t>
            </a:r>
            <a:r>
              <a:rPr lang="en-US" sz="1600" b="1" i="1" dirty="0" err="1"/>
              <a:t>drainhole</a:t>
            </a:r>
            <a:r>
              <a:rPr lang="en-US" sz="1600" b="1" i="1" dirty="0"/>
              <a:t>-</a:t>
            </a:r>
            <a:r>
              <a:rPr lang="en-US" sz="1600" dirty="0"/>
              <a:t>-That portion of the wellbore drilled in the correlative interval, between the penetration point and the terminus. </a:t>
            </a:r>
          </a:p>
          <a:p>
            <a:pPr>
              <a:defRPr/>
            </a:pPr>
            <a:r>
              <a:rPr lang="en-US" sz="1600" dirty="0"/>
              <a:t>  (3) </a:t>
            </a:r>
            <a:r>
              <a:rPr lang="en-US" sz="1600" b="1" i="1" dirty="0"/>
              <a:t>Horizontal </a:t>
            </a:r>
            <a:r>
              <a:rPr lang="en-US" sz="1600" b="1" i="1" dirty="0" err="1"/>
              <a:t>drainhole</a:t>
            </a:r>
            <a:r>
              <a:rPr lang="en-US" sz="1600" b="1" i="1" dirty="0"/>
              <a:t> displacement-</a:t>
            </a:r>
            <a:r>
              <a:rPr lang="en-US" sz="1600" dirty="0"/>
              <a:t>-The calculated horizontal displacement of the horizontal </a:t>
            </a:r>
            <a:r>
              <a:rPr lang="en-US" sz="1600" dirty="0" err="1"/>
              <a:t>drainhole</a:t>
            </a:r>
            <a:r>
              <a:rPr lang="en-US" sz="1600" dirty="0"/>
              <a:t> from the penetration point to the terminus. </a:t>
            </a:r>
          </a:p>
          <a:p>
            <a:pPr>
              <a:defRPr/>
            </a:pPr>
            <a:r>
              <a:rPr lang="en-US" sz="1600" dirty="0"/>
              <a:t>  (4) </a:t>
            </a:r>
            <a:r>
              <a:rPr lang="en-US" sz="1600" b="1" i="1" dirty="0"/>
              <a:t>Horizontal </a:t>
            </a:r>
            <a:r>
              <a:rPr lang="en-US" sz="1600" b="1" i="1" dirty="0" err="1"/>
              <a:t>drainhole</a:t>
            </a:r>
            <a:r>
              <a:rPr lang="en-US" sz="1600" b="1" i="1" dirty="0"/>
              <a:t> well-</a:t>
            </a:r>
            <a:r>
              <a:rPr lang="en-US" sz="1600" dirty="0"/>
              <a:t>-Any well that is developed with one or more horizontal </a:t>
            </a:r>
            <a:r>
              <a:rPr lang="en-US" sz="1600" dirty="0" err="1"/>
              <a:t>drainholes</a:t>
            </a:r>
            <a:r>
              <a:rPr lang="en-US" sz="1600" dirty="0"/>
              <a:t> having a horizontal </a:t>
            </a:r>
            <a:r>
              <a:rPr lang="en-US" sz="1600" dirty="0" err="1"/>
              <a:t>drainhole</a:t>
            </a:r>
            <a:r>
              <a:rPr lang="en-US" sz="1600" dirty="0"/>
              <a:t> displacement of at least 100 feet. </a:t>
            </a:r>
          </a:p>
          <a:p>
            <a:pPr>
              <a:defRPr/>
            </a:pPr>
            <a:r>
              <a:rPr lang="en-US" sz="1600" dirty="0"/>
              <a:t>  (5) </a:t>
            </a:r>
            <a:r>
              <a:rPr lang="en-US" sz="1600" b="1" i="1" dirty="0"/>
              <a:t>Penetration point-</a:t>
            </a:r>
            <a:r>
              <a:rPr lang="en-US" sz="1600" dirty="0"/>
              <a:t>-The point where the </a:t>
            </a:r>
            <a:r>
              <a:rPr lang="en-US" sz="1600" dirty="0" err="1"/>
              <a:t>drainhole</a:t>
            </a:r>
            <a:r>
              <a:rPr lang="en-US" sz="1600" dirty="0"/>
              <a:t> penetrates the top of the correlative interval. </a:t>
            </a:r>
          </a:p>
          <a:p>
            <a:pPr>
              <a:defRPr/>
            </a:pPr>
            <a:r>
              <a:rPr lang="en-US" sz="1600" dirty="0"/>
              <a:t>  (6) </a:t>
            </a:r>
            <a:r>
              <a:rPr lang="en-US" sz="1600" b="1" i="1" dirty="0"/>
              <a:t>Terminus-</a:t>
            </a:r>
            <a:r>
              <a:rPr lang="en-US" sz="1600" dirty="0"/>
              <a:t>-The farthest point required to be surveyed along the horizontal </a:t>
            </a:r>
            <a:r>
              <a:rPr lang="en-US" sz="1600" dirty="0" err="1"/>
              <a:t>drainhole</a:t>
            </a:r>
            <a:r>
              <a:rPr lang="en-US" sz="1600" dirty="0"/>
              <a:t> from the penetration point and within the correlative interval. </a:t>
            </a:r>
          </a:p>
        </p:txBody>
      </p:sp>
      <p:sp>
        <p:nvSpPr>
          <p:cNvPr id="4" name="Slide Number Placeholder 3"/>
          <p:cNvSpPr>
            <a:spLocks noGrp="1"/>
          </p:cNvSpPr>
          <p:nvPr>
            <p:ph type="sldNum" sz="quarter" idx="12"/>
          </p:nvPr>
        </p:nvSpPr>
        <p:spPr/>
        <p:txBody>
          <a:bodyPr/>
          <a:lstStyle/>
          <a:p>
            <a:fld id="{8A504972-9C0E-43FE-A99C-691020A9ED54}" type="slidenum">
              <a:rPr lang="en-US" smtClean="0"/>
              <a:t>67</a:t>
            </a:fld>
            <a:endParaRPr lang="en-US"/>
          </a:p>
        </p:txBody>
      </p:sp>
    </p:spTree>
    <p:extLst>
      <p:ext uri="{BB962C8B-B14F-4D97-AF65-F5344CB8AC3E}">
        <p14:creationId xmlns:p14="http://schemas.microsoft.com/office/powerpoint/2010/main" val="310650727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pPr marL="0" indent="0" algn="ctr">
              <a:buNone/>
            </a:pPr>
            <a:r>
              <a:rPr lang="en-US" sz="4000" dirty="0" smtClean="0"/>
              <a:t>MINERAL INTEREST POOLING ACT</a:t>
            </a:r>
            <a:br>
              <a:rPr lang="en-US" sz="4000" dirty="0" smtClean="0"/>
            </a:br>
            <a:r>
              <a:rPr lang="en-US" sz="4000" dirty="0" smtClean="0"/>
              <a:t>(MIPA)</a:t>
            </a:r>
          </a:p>
          <a:p>
            <a:pPr marL="0" indent="0">
              <a:buNone/>
            </a:pPr>
            <a:endParaRPr lang="en-US" sz="4400" dirty="0"/>
          </a:p>
        </p:txBody>
      </p:sp>
      <p:sp>
        <p:nvSpPr>
          <p:cNvPr id="4" name="Slide Number Placeholder 3"/>
          <p:cNvSpPr>
            <a:spLocks noGrp="1"/>
          </p:cNvSpPr>
          <p:nvPr>
            <p:ph type="sldNum" sz="quarter" idx="12"/>
          </p:nvPr>
        </p:nvSpPr>
        <p:spPr/>
        <p:txBody>
          <a:bodyPr/>
          <a:lstStyle/>
          <a:p>
            <a:fld id="{8A504972-9C0E-43FE-A99C-691020A9ED54}" type="slidenum">
              <a:rPr lang="en-US" smtClean="0"/>
              <a:t>68</a:t>
            </a:fld>
            <a:endParaRPr lang="en-US"/>
          </a:p>
        </p:txBody>
      </p:sp>
    </p:spTree>
    <p:extLst>
      <p:ext uri="{BB962C8B-B14F-4D97-AF65-F5344CB8AC3E}">
        <p14:creationId xmlns:p14="http://schemas.microsoft.com/office/powerpoint/2010/main" val="246459256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a:bodyPr>
          <a:lstStyle/>
          <a:p>
            <a:pPr>
              <a:spcAft>
                <a:spcPts val="1800"/>
              </a:spcAft>
            </a:pPr>
            <a:r>
              <a:rPr lang="en-US" sz="2200" dirty="0" smtClean="0"/>
              <a:t>Force Pooling Is Based On The Mineral Interest Pooling Act (“MIPA”) Enacted In 1965 But Effective March 8, 1961</a:t>
            </a:r>
          </a:p>
          <a:p>
            <a:pPr>
              <a:spcAft>
                <a:spcPts val="1800"/>
              </a:spcAft>
            </a:pPr>
            <a:r>
              <a:rPr lang="en-US" sz="2200" dirty="0" smtClean="0"/>
              <a:t>Purposes Of MIPA Is To Protect Correlative Rights, Prevent Waste Or Prevent Drilling Of Unnecessary Well</a:t>
            </a:r>
          </a:p>
          <a:p>
            <a:pPr>
              <a:spcAft>
                <a:spcPts val="1800"/>
              </a:spcAft>
            </a:pPr>
            <a:r>
              <a:rPr lang="en-US" sz="2200" dirty="0" smtClean="0"/>
              <a:t>Texas Statute Is Unique</a:t>
            </a:r>
          </a:p>
          <a:p>
            <a:pPr lvl="1">
              <a:spcAft>
                <a:spcPts val="1800"/>
              </a:spcAft>
              <a:buFont typeface="Wingdings" pitchFamily="2" charset="2"/>
              <a:buChar char="§"/>
            </a:pPr>
            <a:r>
              <a:rPr lang="en-US" sz="2200" dirty="0" smtClean="0"/>
              <a:t>Designed To Encourage Voluntary Pooling Before Going To Commission</a:t>
            </a:r>
          </a:p>
          <a:p>
            <a:pPr>
              <a:spcBef>
                <a:spcPts val="0"/>
              </a:spcBef>
            </a:pPr>
            <a:r>
              <a:rPr lang="en-US" sz="2200" dirty="0" smtClean="0"/>
              <a:t>Prerequisite For Force Pooling- Fair And Reasonable Voluntary Offer To Pool Which Has Not  Been Accepted</a:t>
            </a:r>
          </a:p>
          <a:p>
            <a:endParaRPr lang="en-US" sz="2200" dirty="0" smtClean="0"/>
          </a:p>
          <a:p>
            <a:endParaRPr lang="en-US" dirty="0"/>
          </a:p>
        </p:txBody>
      </p:sp>
      <p:sp>
        <p:nvSpPr>
          <p:cNvPr id="5" name="Slide Number Placeholder 4"/>
          <p:cNvSpPr>
            <a:spLocks noGrp="1"/>
          </p:cNvSpPr>
          <p:nvPr>
            <p:ph type="sldNum" sz="quarter" idx="12"/>
          </p:nvPr>
        </p:nvSpPr>
        <p:spPr/>
        <p:txBody>
          <a:bodyPr/>
          <a:lstStyle/>
          <a:p>
            <a:fld id="{8A504972-9C0E-43FE-A99C-691020A9ED54}" type="slidenum">
              <a:rPr lang="en-US" smtClean="0"/>
              <a:t>69</a:t>
            </a:fld>
            <a:endParaRPr lang="en-US"/>
          </a:p>
        </p:txBody>
      </p:sp>
    </p:spTree>
    <p:extLst>
      <p:ext uri="{BB962C8B-B14F-4D97-AF65-F5344CB8AC3E}">
        <p14:creationId xmlns:p14="http://schemas.microsoft.com/office/powerpoint/2010/main" val="31735821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066800"/>
          </a:xfrm>
        </p:spPr>
        <p:txBody>
          <a:bodyPr>
            <a:normAutofit/>
          </a:bodyPr>
          <a:lstStyle/>
          <a:p>
            <a:r>
              <a:rPr lang="en-US" b="1" dirty="0" smtClean="0"/>
              <a:t>1903 </a:t>
            </a:r>
            <a:r>
              <a:rPr lang="en-US" b="1" dirty="0" err="1" smtClean="0"/>
              <a:t>Spindletop's</a:t>
            </a:r>
            <a:r>
              <a:rPr lang="en-US" b="1" dirty="0" smtClean="0"/>
              <a:t> Boiler Avenue</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133600" y="2286000"/>
            <a:ext cx="4907705" cy="3724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8A504972-9C0E-43FE-A99C-691020A9ED54}" type="slidenum">
              <a:rPr lang="en-US" smtClean="0"/>
              <a:t>7</a:t>
            </a:fld>
            <a:endParaRPr lang="en-US"/>
          </a:p>
        </p:txBody>
      </p:sp>
    </p:spTree>
    <p:extLst>
      <p:ext uri="{BB962C8B-B14F-4D97-AF65-F5344CB8AC3E}">
        <p14:creationId xmlns:p14="http://schemas.microsoft.com/office/powerpoint/2010/main" val="199882015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066800"/>
          </a:xfrm>
        </p:spPr>
        <p:txBody>
          <a:bodyPr>
            <a:normAutofit/>
          </a:bodyPr>
          <a:lstStyle/>
          <a:p>
            <a:r>
              <a:rPr lang="en-US" sz="2400" dirty="0" smtClean="0">
                <a:latin typeface="Albertus" pitchFamily="18" charset="0"/>
              </a:rPr>
              <a:t>MAY I FORCE POOL?</a:t>
            </a:r>
            <a:br>
              <a:rPr lang="en-US" sz="2400" dirty="0" smtClean="0">
                <a:latin typeface="Albertus" pitchFamily="18" charset="0"/>
              </a:rPr>
            </a:br>
            <a:r>
              <a:rPr lang="en-US" sz="2400" dirty="0" smtClean="0">
                <a:latin typeface="Albertus" pitchFamily="18" charset="0"/>
              </a:rPr>
              <a:t>PREREQUISITES TO FORCE POOLING</a:t>
            </a:r>
            <a:endParaRPr lang="en-US" sz="2400" dirty="0"/>
          </a:p>
        </p:txBody>
      </p:sp>
      <p:sp>
        <p:nvSpPr>
          <p:cNvPr id="3" name="Content Placeholder 2"/>
          <p:cNvSpPr>
            <a:spLocks noGrp="1"/>
          </p:cNvSpPr>
          <p:nvPr>
            <p:ph idx="1"/>
          </p:nvPr>
        </p:nvSpPr>
        <p:spPr/>
        <p:txBody>
          <a:bodyPr>
            <a:normAutofit/>
          </a:bodyPr>
          <a:lstStyle/>
          <a:p>
            <a:pPr>
              <a:lnSpc>
                <a:spcPct val="90000"/>
              </a:lnSpc>
              <a:buFont typeface="Wingdings" panose="05000000000000000000" pitchFamily="2" charset="2"/>
              <a:buChar char="§"/>
            </a:pPr>
            <a:r>
              <a:rPr lang="en-US" sz="3000" dirty="0" smtClean="0"/>
              <a:t>Established Field</a:t>
            </a:r>
          </a:p>
          <a:p>
            <a:pPr lvl="1">
              <a:lnSpc>
                <a:spcPct val="90000"/>
              </a:lnSpc>
              <a:buFont typeface="Wingdings" panose="05000000000000000000" pitchFamily="2" charset="2"/>
              <a:buChar char="§"/>
            </a:pPr>
            <a:r>
              <a:rPr lang="en-US" dirty="0" smtClean="0"/>
              <a:t>No Wildcat Pooling</a:t>
            </a:r>
          </a:p>
          <a:p>
            <a:pPr>
              <a:lnSpc>
                <a:spcPct val="90000"/>
              </a:lnSpc>
              <a:spcBef>
                <a:spcPts val="1200"/>
              </a:spcBef>
              <a:buFont typeface="Wingdings" panose="05000000000000000000" pitchFamily="2" charset="2"/>
              <a:buChar char="§"/>
            </a:pPr>
            <a:r>
              <a:rPr lang="en-US" sz="3000" dirty="0" smtClean="0"/>
              <a:t>Discovery Date of Field after 3/8/1961</a:t>
            </a:r>
          </a:p>
          <a:p>
            <a:pPr>
              <a:lnSpc>
                <a:spcPct val="90000"/>
              </a:lnSpc>
              <a:spcBef>
                <a:spcPts val="1200"/>
              </a:spcBef>
              <a:buFont typeface="Wingdings" panose="05000000000000000000" pitchFamily="2" charset="2"/>
              <a:buChar char="§"/>
            </a:pPr>
            <a:r>
              <a:rPr lang="en-US" sz="3000" dirty="0" smtClean="0"/>
              <a:t>Special Field Rules</a:t>
            </a:r>
          </a:p>
          <a:p>
            <a:pPr>
              <a:lnSpc>
                <a:spcPct val="90000"/>
              </a:lnSpc>
              <a:spcBef>
                <a:spcPts val="1200"/>
              </a:spcBef>
              <a:buFont typeface="Wingdings" panose="05000000000000000000" pitchFamily="2" charset="2"/>
              <a:buChar char="§"/>
            </a:pPr>
            <a:r>
              <a:rPr lang="en-US" sz="3000" dirty="0" smtClean="0"/>
              <a:t>No State Lands Without Consent</a:t>
            </a:r>
          </a:p>
          <a:p>
            <a:pPr>
              <a:lnSpc>
                <a:spcPct val="90000"/>
              </a:lnSpc>
              <a:spcBef>
                <a:spcPts val="1200"/>
              </a:spcBef>
              <a:buFont typeface="Wingdings" panose="05000000000000000000" pitchFamily="2" charset="2"/>
              <a:buChar char="§"/>
            </a:pPr>
            <a:r>
              <a:rPr lang="en-US" sz="3000" dirty="0" smtClean="0"/>
              <a:t>Two or More Tracts</a:t>
            </a:r>
          </a:p>
          <a:p>
            <a:pPr>
              <a:lnSpc>
                <a:spcPct val="90000"/>
              </a:lnSpc>
              <a:spcBef>
                <a:spcPts val="1200"/>
              </a:spcBef>
              <a:buFont typeface="Wingdings" panose="05000000000000000000" pitchFamily="2" charset="2"/>
              <a:buChar char="§"/>
            </a:pPr>
            <a:r>
              <a:rPr lang="en-US" sz="3000" dirty="0" smtClean="0"/>
              <a:t>Common Reservoir or Consolidated Field</a:t>
            </a:r>
          </a:p>
          <a:p>
            <a:pPr>
              <a:lnSpc>
                <a:spcPct val="90000"/>
              </a:lnSpc>
              <a:spcBef>
                <a:spcPts val="1200"/>
              </a:spcBef>
              <a:buFont typeface="Wingdings" panose="05000000000000000000" pitchFamily="2" charset="2"/>
              <a:buChar char="§"/>
            </a:pPr>
            <a:r>
              <a:rPr lang="en-US" sz="3000" dirty="0" smtClean="0"/>
              <a:t>Existing or Proposed Well</a:t>
            </a:r>
          </a:p>
          <a:p>
            <a:pPr>
              <a:buFont typeface="Wingdings" panose="05000000000000000000" pitchFamily="2" charset="2"/>
              <a:buChar char="§"/>
            </a:pPr>
            <a:endParaRPr lang="en-US" dirty="0" smtClean="0"/>
          </a:p>
          <a:p>
            <a:pPr>
              <a:buFont typeface="Wingdings" panose="05000000000000000000" pitchFamily="2" charset="2"/>
              <a:buChar char="§"/>
            </a:pPr>
            <a:endParaRPr lang="en-US" dirty="0"/>
          </a:p>
        </p:txBody>
      </p:sp>
      <p:sp>
        <p:nvSpPr>
          <p:cNvPr id="5" name="Slide Number Placeholder 4"/>
          <p:cNvSpPr>
            <a:spLocks noGrp="1"/>
          </p:cNvSpPr>
          <p:nvPr>
            <p:ph type="sldNum" sz="quarter" idx="12"/>
          </p:nvPr>
        </p:nvSpPr>
        <p:spPr/>
        <p:txBody>
          <a:bodyPr/>
          <a:lstStyle/>
          <a:p>
            <a:fld id="{8A504972-9C0E-43FE-A99C-691020A9ED54}" type="slidenum">
              <a:rPr lang="en-US" smtClean="0"/>
              <a:t>70</a:t>
            </a:fld>
            <a:endParaRPr lang="en-US"/>
          </a:p>
        </p:txBody>
      </p:sp>
    </p:spTree>
    <p:extLst>
      <p:ext uri="{BB962C8B-B14F-4D97-AF65-F5344CB8AC3E}">
        <p14:creationId xmlns:p14="http://schemas.microsoft.com/office/powerpoint/2010/main" val="39751568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066800"/>
          </a:xfrm>
        </p:spPr>
        <p:txBody>
          <a:bodyPr>
            <a:noAutofit/>
          </a:bodyPr>
          <a:lstStyle/>
          <a:p>
            <a:r>
              <a:rPr lang="en-US" sz="2400" dirty="0" smtClean="0">
                <a:latin typeface="Albertus" pitchFamily="18" charset="0"/>
              </a:rPr>
              <a:t>MAY I FORCE POOL?</a:t>
            </a:r>
            <a:br>
              <a:rPr lang="en-US" sz="2400" dirty="0" smtClean="0">
                <a:latin typeface="Albertus" pitchFamily="18" charset="0"/>
              </a:rPr>
            </a:br>
            <a:r>
              <a:rPr lang="en-US" sz="2400" dirty="0" smtClean="0">
                <a:latin typeface="Albertus" pitchFamily="18" charset="0"/>
              </a:rPr>
              <a:t>PREREQUISITES TO FORCE POOLING (CONTINUED)</a:t>
            </a:r>
            <a:endParaRPr lang="en-US" sz="2400" dirty="0"/>
          </a:p>
        </p:txBody>
      </p:sp>
      <p:sp>
        <p:nvSpPr>
          <p:cNvPr id="3" name="Content Placeholder 2"/>
          <p:cNvSpPr>
            <a:spLocks noGrp="1"/>
          </p:cNvSpPr>
          <p:nvPr>
            <p:ph idx="1"/>
          </p:nvPr>
        </p:nvSpPr>
        <p:spPr/>
        <p:txBody>
          <a:bodyPr>
            <a:normAutofit/>
          </a:bodyPr>
          <a:lstStyle/>
          <a:p>
            <a:r>
              <a:rPr lang="en-US" sz="3000" dirty="0" smtClean="0"/>
              <a:t>Unit Size Limited</a:t>
            </a:r>
          </a:p>
          <a:p>
            <a:pPr lvl="1">
              <a:buFont typeface="Wingdings" pitchFamily="2" charset="2"/>
              <a:buChar char="§"/>
            </a:pPr>
            <a:r>
              <a:rPr lang="en-US" dirty="0" smtClean="0"/>
              <a:t>160 acres for oil well</a:t>
            </a:r>
          </a:p>
          <a:p>
            <a:pPr lvl="1">
              <a:buFont typeface="Wingdings" pitchFamily="2" charset="2"/>
              <a:buChar char="§"/>
            </a:pPr>
            <a:r>
              <a:rPr lang="en-US" dirty="0" smtClean="0"/>
              <a:t>650 acres + 10% tolerance for gas well</a:t>
            </a:r>
          </a:p>
          <a:p>
            <a:pPr lvl="1">
              <a:buFont typeface="Wingdings" pitchFamily="2" charset="2"/>
              <a:buChar char="§"/>
            </a:pPr>
            <a:r>
              <a:rPr lang="en-US" dirty="0" smtClean="0"/>
              <a:t>Horizontal wells not contemplated</a:t>
            </a:r>
          </a:p>
          <a:p>
            <a:r>
              <a:rPr lang="en-US" sz="3000" dirty="0" smtClean="0"/>
              <a:t>Achieve Statutory Purpose</a:t>
            </a:r>
          </a:p>
          <a:p>
            <a:pPr lvl="1">
              <a:buFont typeface="Wingdings" pitchFamily="2" charset="2"/>
              <a:buChar char="§"/>
            </a:pPr>
            <a:r>
              <a:rPr lang="en-US" dirty="0" smtClean="0"/>
              <a:t>Avoid drilling of unnecessary wells</a:t>
            </a:r>
          </a:p>
          <a:p>
            <a:pPr lvl="1">
              <a:buFont typeface="Wingdings" pitchFamily="2" charset="2"/>
              <a:buChar char="§"/>
            </a:pPr>
            <a:r>
              <a:rPr lang="en-US" dirty="0" smtClean="0"/>
              <a:t>Protect correlative rights</a:t>
            </a:r>
          </a:p>
          <a:p>
            <a:pPr lvl="1">
              <a:buFont typeface="Wingdings" pitchFamily="2" charset="2"/>
              <a:buChar char="§"/>
            </a:pPr>
            <a:r>
              <a:rPr lang="en-US" dirty="0" smtClean="0"/>
              <a:t>Prevent waste</a:t>
            </a:r>
          </a:p>
          <a:p>
            <a:r>
              <a:rPr lang="en-US" sz="3000" dirty="0" smtClean="0"/>
              <a:t>Voluntary Offer to Pool</a:t>
            </a:r>
          </a:p>
          <a:p>
            <a:pPr lvl="1">
              <a:buFont typeface="Wingdings" pitchFamily="2" charset="2"/>
              <a:buChar char="§"/>
            </a:pPr>
            <a:endParaRPr lang="en-US" dirty="0" smtClean="0"/>
          </a:p>
          <a:p>
            <a:endParaRPr lang="en-US" dirty="0"/>
          </a:p>
        </p:txBody>
      </p:sp>
      <p:sp>
        <p:nvSpPr>
          <p:cNvPr id="5" name="Slide Number Placeholder 4"/>
          <p:cNvSpPr>
            <a:spLocks noGrp="1"/>
          </p:cNvSpPr>
          <p:nvPr>
            <p:ph type="sldNum" sz="quarter" idx="12"/>
          </p:nvPr>
        </p:nvSpPr>
        <p:spPr/>
        <p:txBody>
          <a:bodyPr/>
          <a:lstStyle/>
          <a:p>
            <a:fld id="{8A504972-9C0E-43FE-A99C-691020A9ED54}" type="slidenum">
              <a:rPr lang="en-US" smtClean="0"/>
              <a:t>71</a:t>
            </a:fld>
            <a:endParaRPr lang="en-US"/>
          </a:p>
        </p:txBody>
      </p:sp>
    </p:spTree>
    <p:extLst>
      <p:ext uri="{BB962C8B-B14F-4D97-AF65-F5344CB8AC3E}">
        <p14:creationId xmlns:p14="http://schemas.microsoft.com/office/powerpoint/2010/main" val="290855919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066800"/>
          </a:xfrm>
        </p:spPr>
        <p:txBody>
          <a:bodyPr>
            <a:normAutofit/>
          </a:bodyPr>
          <a:lstStyle/>
          <a:p>
            <a:r>
              <a:rPr lang="en-US" sz="2800" dirty="0" smtClean="0">
                <a:latin typeface="Albertus" pitchFamily="18" charset="0"/>
              </a:rPr>
              <a:t>PARTIES WHO MAY SEEK TO FORCE POOL</a:t>
            </a:r>
            <a:endParaRPr lang="en-US" sz="2800" dirty="0"/>
          </a:p>
        </p:txBody>
      </p:sp>
      <p:sp>
        <p:nvSpPr>
          <p:cNvPr id="3" name="Content Placeholder 2"/>
          <p:cNvSpPr>
            <a:spLocks noGrp="1"/>
          </p:cNvSpPr>
          <p:nvPr>
            <p:ph idx="1"/>
          </p:nvPr>
        </p:nvSpPr>
        <p:spPr>
          <a:xfrm>
            <a:off x="457200" y="1981200"/>
            <a:ext cx="8229600" cy="4325112"/>
          </a:xfrm>
        </p:spPr>
        <p:txBody>
          <a:bodyPr>
            <a:normAutofit/>
          </a:bodyPr>
          <a:lstStyle/>
          <a:p>
            <a:pPr>
              <a:lnSpc>
                <a:spcPct val="90000"/>
              </a:lnSpc>
              <a:buFont typeface="Arial" charset="0"/>
              <a:buChar char="•"/>
            </a:pPr>
            <a:r>
              <a:rPr lang="en-US" sz="3000" dirty="0" smtClean="0"/>
              <a:t>Authorized Force Pooling Applicants</a:t>
            </a:r>
          </a:p>
          <a:p>
            <a:pPr lvl="1">
              <a:lnSpc>
                <a:spcPct val="90000"/>
              </a:lnSpc>
              <a:buFont typeface="Wingdings" pitchFamily="2" charset="2"/>
              <a:buChar char="§"/>
            </a:pPr>
            <a:r>
              <a:rPr lang="en-US" dirty="0" smtClean="0"/>
              <a:t>Existing Proration Unit-Any Owner including Royalty Owners</a:t>
            </a:r>
          </a:p>
          <a:p>
            <a:pPr lvl="1">
              <a:lnSpc>
                <a:spcPct val="90000"/>
              </a:lnSpc>
              <a:buFont typeface="Wingdings" pitchFamily="2" charset="2"/>
              <a:buChar char="§"/>
            </a:pPr>
            <a:r>
              <a:rPr lang="en-US" dirty="0" smtClean="0"/>
              <a:t>Proposed Unit – Only Possessory Mineral Owners</a:t>
            </a:r>
            <a:endParaRPr lang="en-US" sz="2600" dirty="0" smtClean="0"/>
          </a:p>
          <a:p>
            <a:pPr>
              <a:lnSpc>
                <a:spcPct val="90000"/>
              </a:lnSpc>
              <a:spcBef>
                <a:spcPts val="1200"/>
              </a:spcBef>
              <a:buFont typeface="Arial" charset="0"/>
              <a:buChar char="•"/>
            </a:pPr>
            <a:r>
              <a:rPr lang="en-US" sz="3000" dirty="0" smtClean="0"/>
              <a:t>School Land Board Has Standing to Force Pool Unleased Riverbeds and Channels</a:t>
            </a:r>
          </a:p>
          <a:p>
            <a:pPr lvl="1">
              <a:lnSpc>
                <a:spcPct val="90000"/>
              </a:lnSpc>
              <a:spcBef>
                <a:spcPts val="1200"/>
              </a:spcBef>
              <a:buFont typeface="Wingdings" pitchFamily="2" charset="2"/>
              <a:buChar char="§"/>
            </a:pPr>
            <a:r>
              <a:rPr lang="en-US" dirty="0" smtClean="0"/>
              <a:t>GLO/Ammonite actively pursuing force pooling of unleased riverbeds into adjacent production</a:t>
            </a:r>
          </a:p>
          <a:p>
            <a:pPr lvl="1">
              <a:lnSpc>
                <a:spcPct val="90000"/>
              </a:lnSpc>
              <a:spcBef>
                <a:spcPts val="1200"/>
              </a:spcBef>
              <a:buFont typeface="Wingdings" pitchFamily="2" charset="2"/>
              <a:buChar char="§"/>
            </a:pPr>
            <a:r>
              <a:rPr lang="en-US" dirty="0" smtClean="0"/>
              <a:t>80+ applications filed – 200 more identified</a:t>
            </a:r>
          </a:p>
          <a:p>
            <a:endParaRPr lang="en-US" dirty="0"/>
          </a:p>
        </p:txBody>
      </p:sp>
      <p:sp>
        <p:nvSpPr>
          <p:cNvPr id="5" name="Slide Number Placeholder 4"/>
          <p:cNvSpPr>
            <a:spLocks noGrp="1"/>
          </p:cNvSpPr>
          <p:nvPr>
            <p:ph type="sldNum" sz="quarter" idx="12"/>
          </p:nvPr>
        </p:nvSpPr>
        <p:spPr/>
        <p:txBody>
          <a:bodyPr/>
          <a:lstStyle/>
          <a:p>
            <a:fld id="{8A504972-9C0E-43FE-A99C-691020A9ED54}" type="slidenum">
              <a:rPr lang="en-US" smtClean="0"/>
              <a:t>72</a:t>
            </a:fld>
            <a:endParaRPr lang="en-US"/>
          </a:p>
        </p:txBody>
      </p:sp>
    </p:spTree>
    <p:extLst>
      <p:ext uri="{BB962C8B-B14F-4D97-AF65-F5344CB8AC3E}">
        <p14:creationId xmlns:p14="http://schemas.microsoft.com/office/powerpoint/2010/main" val="392441385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066800"/>
          </a:xfrm>
        </p:spPr>
        <p:txBody>
          <a:bodyPr>
            <a:normAutofit/>
          </a:bodyPr>
          <a:lstStyle/>
          <a:p>
            <a:r>
              <a:rPr lang="en-US" sz="3200" dirty="0" smtClean="0">
                <a:latin typeface="Albertus" pitchFamily="18" charset="0"/>
              </a:rPr>
              <a:t>VOLUNTARY POOLING OFFER</a:t>
            </a:r>
            <a:endParaRPr lang="en-US" sz="3200" dirty="0"/>
          </a:p>
        </p:txBody>
      </p:sp>
      <p:sp>
        <p:nvSpPr>
          <p:cNvPr id="3" name="Content Placeholder 2"/>
          <p:cNvSpPr>
            <a:spLocks noGrp="1"/>
          </p:cNvSpPr>
          <p:nvPr>
            <p:ph idx="1"/>
          </p:nvPr>
        </p:nvSpPr>
        <p:spPr>
          <a:xfrm>
            <a:off x="381000" y="1905000"/>
            <a:ext cx="8229600" cy="4325112"/>
          </a:xfrm>
        </p:spPr>
        <p:txBody>
          <a:bodyPr>
            <a:normAutofit/>
          </a:bodyPr>
          <a:lstStyle/>
          <a:p>
            <a:pPr>
              <a:buFont typeface="Wingdings" panose="05000000000000000000" pitchFamily="2" charset="2"/>
              <a:buChar char="§"/>
            </a:pPr>
            <a:r>
              <a:rPr lang="en-US" sz="2600" dirty="0" smtClean="0"/>
              <a:t>Requirement Unique to Texas Law</a:t>
            </a:r>
          </a:p>
          <a:p>
            <a:pPr>
              <a:buFont typeface="Wingdings" panose="05000000000000000000" pitchFamily="2" charset="2"/>
              <a:buChar char="§"/>
            </a:pPr>
            <a:r>
              <a:rPr lang="en-US" sz="2600" dirty="0" smtClean="0"/>
              <a:t>Jurisdictional Prerequisite for Force Pooling</a:t>
            </a:r>
          </a:p>
          <a:p>
            <a:pPr>
              <a:buFont typeface="Wingdings" panose="05000000000000000000" pitchFamily="2" charset="2"/>
              <a:buChar char="§"/>
            </a:pPr>
            <a:r>
              <a:rPr lang="en-US" sz="2600" dirty="0" smtClean="0"/>
              <a:t>Elements –</a:t>
            </a:r>
            <a:r>
              <a:rPr lang="en-US" sz="2600" i="1" dirty="0" smtClean="0"/>
              <a:t>Carson v. RRC </a:t>
            </a:r>
            <a:r>
              <a:rPr lang="en-US" sz="2600" dirty="0" smtClean="0"/>
              <a:t>held that</a:t>
            </a:r>
            <a:endParaRPr lang="en-US" sz="2600" i="1" dirty="0" smtClean="0"/>
          </a:p>
          <a:p>
            <a:pPr lvl="1">
              <a:buFont typeface="Wingdings" pitchFamily="2" charset="2"/>
              <a:buChar char="§"/>
            </a:pPr>
            <a:r>
              <a:rPr lang="en-US" sz="2600" dirty="0" smtClean="0"/>
              <a:t>A fair and reasonable pooling offer takes into account relevant factors important to…</a:t>
            </a:r>
          </a:p>
          <a:p>
            <a:pPr lvl="1">
              <a:buFont typeface="Wingdings" pitchFamily="2" charset="2"/>
              <a:buChar char="§"/>
            </a:pPr>
            <a:r>
              <a:rPr lang="en-US" sz="2600" dirty="0" smtClean="0"/>
              <a:t>A “reasonable person” in the position of the </a:t>
            </a:r>
            <a:r>
              <a:rPr lang="en-US" sz="2600" dirty="0" err="1" smtClean="0"/>
              <a:t>offeree</a:t>
            </a:r>
            <a:endParaRPr lang="en-US" sz="2600" dirty="0" smtClean="0"/>
          </a:p>
          <a:p>
            <a:pPr>
              <a:buFont typeface="Wingdings" panose="05000000000000000000" pitchFamily="2" charset="2"/>
              <a:buChar char="§"/>
            </a:pPr>
            <a:r>
              <a:rPr lang="en-US" sz="2600" dirty="0" smtClean="0"/>
              <a:t>RRC Liberally Construes What Constitutes a </a:t>
            </a:r>
            <a:br>
              <a:rPr lang="en-US" sz="2600" dirty="0" smtClean="0"/>
            </a:br>
            <a:r>
              <a:rPr lang="en-US" sz="2600" dirty="0" smtClean="0"/>
              <a:t>Fair and Reasonable Offer</a:t>
            </a:r>
          </a:p>
          <a:p>
            <a:pPr lvl="1">
              <a:buFont typeface="Wingdings" panose="05000000000000000000" pitchFamily="2" charset="2"/>
              <a:buChar char="§"/>
            </a:pPr>
            <a:r>
              <a:rPr lang="en-US" sz="2100" dirty="0" smtClean="0"/>
              <a:t>RRC legal staff recently followed stricter interpretation</a:t>
            </a:r>
          </a:p>
          <a:p>
            <a:pPr>
              <a:buFont typeface="Wingdings" panose="05000000000000000000" pitchFamily="2" charset="2"/>
              <a:buChar char="§"/>
            </a:pPr>
            <a:endParaRPr lang="en-US" dirty="0"/>
          </a:p>
        </p:txBody>
      </p:sp>
      <p:sp>
        <p:nvSpPr>
          <p:cNvPr id="5" name="Slide Number Placeholder 4"/>
          <p:cNvSpPr>
            <a:spLocks noGrp="1"/>
          </p:cNvSpPr>
          <p:nvPr>
            <p:ph type="sldNum" sz="quarter" idx="12"/>
          </p:nvPr>
        </p:nvSpPr>
        <p:spPr/>
        <p:txBody>
          <a:bodyPr/>
          <a:lstStyle/>
          <a:p>
            <a:fld id="{8A504972-9C0E-43FE-A99C-691020A9ED54}" type="slidenum">
              <a:rPr lang="en-US" smtClean="0"/>
              <a:t>73</a:t>
            </a:fld>
            <a:endParaRPr lang="en-US"/>
          </a:p>
        </p:txBody>
      </p:sp>
    </p:spTree>
    <p:extLst>
      <p:ext uri="{BB962C8B-B14F-4D97-AF65-F5344CB8AC3E}">
        <p14:creationId xmlns:p14="http://schemas.microsoft.com/office/powerpoint/2010/main" val="234312840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Unfair Offers</a:t>
            </a:r>
            <a:endParaRPr lang="en-US" dirty="0"/>
          </a:p>
        </p:txBody>
      </p:sp>
      <p:sp>
        <p:nvSpPr>
          <p:cNvPr id="3" name="Content Placeholder 2"/>
          <p:cNvSpPr>
            <a:spLocks noGrp="1"/>
          </p:cNvSpPr>
          <p:nvPr>
            <p:ph idx="1"/>
          </p:nvPr>
        </p:nvSpPr>
        <p:spPr/>
        <p:txBody>
          <a:bodyPr>
            <a:normAutofit/>
          </a:bodyPr>
          <a:lstStyle/>
          <a:p>
            <a:pPr>
              <a:lnSpc>
                <a:spcPct val="80000"/>
              </a:lnSpc>
              <a:spcAft>
                <a:spcPts val="1800"/>
              </a:spcAft>
              <a:buFont typeface="Wingdings" panose="05000000000000000000" pitchFamily="2" charset="2"/>
              <a:buChar char="§"/>
            </a:pPr>
            <a:r>
              <a:rPr lang="en-US" sz="2300" dirty="0" smtClean="0"/>
              <a:t>All or none in a proposed 8 well development</a:t>
            </a:r>
          </a:p>
          <a:p>
            <a:pPr>
              <a:lnSpc>
                <a:spcPct val="80000"/>
              </a:lnSpc>
              <a:spcAft>
                <a:spcPts val="1800"/>
              </a:spcAft>
              <a:buFont typeface="Wingdings" panose="05000000000000000000" pitchFamily="2" charset="2"/>
              <a:buChar char="§"/>
            </a:pPr>
            <a:r>
              <a:rPr lang="en-US" sz="2300" dirty="0" smtClean="0"/>
              <a:t>For dual completion, no apportionment of costs and interest between zones</a:t>
            </a:r>
          </a:p>
          <a:p>
            <a:pPr>
              <a:lnSpc>
                <a:spcPct val="80000"/>
              </a:lnSpc>
              <a:spcAft>
                <a:spcPts val="1800"/>
              </a:spcAft>
              <a:buFont typeface="Wingdings" panose="05000000000000000000" pitchFamily="2" charset="2"/>
              <a:buChar char="§"/>
            </a:pPr>
            <a:r>
              <a:rPr lang="en-US" sz="2300" dirty="0" smtClean="0"/>
              <a:t>Attaching form JOA without blanks filled in to offer</a:t>
            </a:r>
          </a:p>
          <a:p>
            <a:pPr>
              <a:lnSpc>
                <a:spcPct val="80000"/>
              </a:lnSpc>
              <a:spcAft>
                <a:spcPts val="600"/>
              </a:spcAft>
              <a:buFont typeface="Wingdings" panose="05000000000000000000" pitchFamily="2" charset="2"/>
              <a:buChar char="§"/>
            </a:pPr>
            <a:r>
              <a:rPr lang="en-US" sz="2300" dirty="0" smtClean="0"/>
              <a:t>Pooling </a:t>
            </a:r>
            <a:r>
              <a:rPr lang="en-US" sz="2300" dirty="0" err="1" smtClean="0"/>
              <a:t>drillsite</a:t>
            </a:r>
            <a:r>
              <a:rPr lang="en-US" sz="2300" dirty="0" smtClean="0"/>
              <a:t> royalty on same yardstick basis as others in pooled unit after well drilled</a:t>
            </a:r>
          </a:p>
          <a:p>
            <a:pPr lvl="1">
              <a:lnSpc>
                <a:spcPct val="80000"/>
              </a:lnSpc>
              <a:spcAft>
                <a:spcPts val="1800"/>
              </a:spcAft>
              <a:buFont typeface="Wingdings" panose="05000000000000000000" pitchFamily="2" charset="2"/>
              <a:buChar char="§"/>
            </a:pPr>
            <a:r>
              <a:rPr lang="en-US" sz="2300" i="1" dirty="0" smtClean="0"/>
              <a:t>Carson v. RRC</a:t>
            </a:r>
            <a:r>
              <a:rPr lang="en-US" sz="2300" dirty="0" smtClean="0"/>
              <a:t> rejected MIPA standard for existing proration units</a:t>
            </a:r>
          </a:p>
          <a:p>
            <a:pPr>
              <a:lnSpc>
                <a:spcPct val="80000"/>
              </a:lnSpc>
              <a:buFont typeface="Wingdings" panose="05000000000000000000" pitchFamily="2" charset="2"/>
              <a:buChar char="§"/>
            </a:pPr>
            <a:r>
              <a:rPr lang="en-US" sz="2300" dirty="0" smtClean="0"/>
              <a:t>Pooling for a reservoir from which existing well is not currently producing</a:t>
            </a:r>
          </a:p>
          <a:p>
            <a:pPr marL="0" indent="0">
              <a:lnSpc>
                <a:spcPct val="80000"/>
              </a:lnSpc>
              <a:buNone/>
            </a:pPr>
            <a:endParaRPr lang="en-US" dirty="0" smtClean="0"/>
          </a:p>
          <a:p>
            <a:pPr>
              <a:lnSpc>
                <a:spcPct val="80000"/>
              </a:lnSpc>
              <a:buFont typeface="Wingdings" panose="05000000000000000000" pitchFamily="2" charset="2"/>
              <a:buChar char="§"/>
            </a:pPr>
            <a:endParaRPr lang="en-US" sz="2400" dirty="0" smtClean="0"/>
          </a:p>
          <a:p>
            <a:pPr>
              <a:lnSpc>
                <a:spcPct val="80000"/>
              </a:lnSpc>
              <a:buFont typeface="Wingdings" panose="05000000000000000000" pitchFamily="2" charset="2"/>
              <a:buChar char="§"/>
            </a:pPr>
            <a:endParaRPr lang="en-US" sz="2000" dirty="0" smtClean="0"/>
          </a:p>
          <a:p>
            <a:pPr>
              <a:lnSpc>
                <a:spcPct val="80000"/>
              </a:lnSpc>
              <a:buFont typeface="Wingdings" panose="05000000000000000000" pitchFamily="2" charset="2"/>
              <a:buChar char="§"/>
            </a:pPr>
            <a:endParaRPr lang="en-US" sz="2000" dirty="0" smtClean="0"/>
          </a:p>
          <a:p>
            <a:pPr>
              <a:lnSpc>
                <a:spcPct val="80000"/>
              </a:lnSpc>
              <a:buFont typeface="Wingdings" panose="05000000000000000000" pitchFamily="2" charset="2"/>
              <a:buChar char="§"/>
            </a:pPr>
            <a:endParaRPr lang="en-US" sz="2000" dirty="0" smtClean="0"/>
          </a:p>
          <a:p>
            <a:pPr>
              <a:buFont typeface="Wingdings" panose="05000000000000000000" pitchFamily="2" charset="2"/>
              <a:buChar char="§"/>
            </a:pPr>
            <a:endParaRPr lang="en-US" dirty="0"/>
          </a:p>
        </p:txBody>
      </p:sp>
      <p:sp>
        <p:nvSpPr>
          <p:cNvPr id="5" name="Slide Number Placeholder 4"/>
          <p:cNvSpPr>
            <a:spLocks noGrp="1"/>
          </p:cNvSpPr>
          <p:nvPr>
            <p:ph type="sldNum" sz="quarter" idx="12"/>
          </p:nvPr>
        </p:nvSpPr>
        <p:spPr/>
        <p:txBody>
          <a:bodyPr/>
          <a:lstStyle/>
          <a:p>
            <a:fld id="{8A504972-9C0E-43FE-A99C-691020A9ED54}" type="slidenum">
              <a:rPr lang="en-US" smtClean="0"/>
              <a:t>74</a:t>
            </a:fld>
            <a:endParaRPr lang="en-US"/>
          </a:p>
        </p:txBody>
      </p:sp>
    </p:spTree>
    <p:extLst>
      <p:ext uri="{BB962C8B-B14F-4D97-AF65-F5344CB8AC3E}">
        <p14:creationId xmlns:p14="http://schemas.microsoft.com/office/powerpoint/2010/main" val="31169111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Fair Offers</a:t>
            </a:r>
            <a:endParaRPr lang="en-US" dirty="0"/>
          </a:p>
        </p:txBody>
      </p:sp>
      <p:sp>
        <p:nvSpPr>
          <p:cNvPr id="3" name="Content Placeholder 2"/>
          <p:cNvSpPr>
            <a:spLocks noGrp="1"/>
          </p:cNvSpPr>
          <p:nvPr>
            <p:ph idx="1"/>
          </p:nvPr>
        </p:nvSpPr>
        <p:spPr/>
        <p:txBody>
          <a:bodyPr>
            <a:normAutofit fontScale="92500" lnSpcReduction="10000"/>
          </a:bodyPr>
          <a:lstStyle/>
          <a:p>
            <a:pPr>
              <a:lnSpc>
                <a:spcPct val="90000"/>
              </a:lnSpc>
              <a:spcAft>
                <a:spcPts val="1800"/>
              </a:spcAft>
              <a:buFont typeface="Wingdings" panose="05000000000000000000" pitchFamily="2" charset="2"/>
              <a:buChar char="§"/>
            </a:pPr>
            <a:r>
              <a:rPr lang="en-US" dirty="0" smtClean="0"/>
              <a:t>Risk Penalty Not Required</a:t>
            </a:r>
          </a:p>
          <a:p>
            <a:pPr>
              <a:lnSpc>
                <a:spcPct val="90000"/>
              </a:lnSpc>
              <a:spcAft>
                <a:spcPts val="1800"/>
              </a:spcAft>
              <a:buFont typeface="Wingdings" panose="05000000000000000000" pitchFamily="2" charset="2"/>
              <a:buChar char="§"/>
            </a:pPr>
            <a:r>
              <a:rPr lang="en-US" dirty="0" smtClean="0"/>
              <a:t>Drainage of Specific Acreage in Unit Not Required-Only Equivalent</a:t>
            </a:r>
          </a:p>
          <a:p>
            <a:pPr>
              <a:lnSpc>
                <a:spcPct val="90000"/>
              </a:lnSpc>
              <a:spcAft>
                <a:spcPts val="1800"/>
              </a:spcAft>
              <a:buFont typeface="Wingdings" panose="05000000000000000000" pitchFamily="2" charset="2"/>
              <a:buChar char="§"/>
            </a:pPr>
            <a:r>
              <a:rPr lang="en-US" dirty="0" smtClean="0"/>
              <a:t>Timing- Not an Issue If Made Before Hearing</a:t>
            </a:r>
          </a:p>
          <a:p>
            <a:pPr>
              <a:lnSpc>
                <a:spcPct val="90000"/>
              </a:lnSpc>
              <a:spcAft>
                <a:spcPts val="1800"/>
              </a:spcAft>
              <a:buFont typeface="Wingdings" panose="05000000000000000000" pitchFamily="2" charset="2"/>
              <a:buChar char="§"/>
            </a:pPr>
            <a:r>
              <a:rPr lang="en-US" dirty="0" smtClean="0"/>
              <a:t>Statutory-Participation on Same Yardstick Basis as Others in an Existing Unit –</a:t>
            </a:r>
            <a:r>
              <a:rPr lang="en-US" i="1" dirty="0" smtClean="0"/>
              <a:t>Except for Carson facts</a:t>
            </a:r>
          </a:p>
          <a:p>
            <a:pPr>
              <a:lnSpc>
                <a:spcPct val="90000"/>
              </a:lnSpc>
              <a:spcAft>
                <a:spcPts val="1800"/>
              </a:spcAft>
              <a:buFont typeface="Wingdings" panose="05000000000000000000" pitchFamily="2" charset="2"/>
              <a:buChar char="§"/>
            </a:pPr>
            <a:r>
              <a:rPr lang="en-US" dirty="0" smtClean="0"/>
              <a:t>Pool, Lease or </a:t>
            </a:r>
            <a:r>
              <a:rPr lang="en-US" dirty="0" err="1" smtClean="0"/>
              <a:t>Farmout</a:t>
            </a:r>
            <a:r>
              <a:rPr lang="en-US" dirty="0" smtClean="0"/>
              <a:t> for Residential Lots</a:t>
            </a:r>
          </a:p>
          <a:p>
            <a:pPr>
              <a:lnSpc>
                <a:spcPct val="90000"/>
              </a:lnSpc>
              <a:spcAft>
                <a:spcPts val="1800"/>
              </a:spcAft>
              <a:buFont typeface="Wingdings" panose="05000000000000000000" pitchFamily="2" charset="2"/>
              <a:buChar char="§"/>
            </a:pPr>
            <a:r>
              <a:rPr lang="en-US" dirty="0" smtClean="0"/>
              <a:t>Whether Offer to Lease Is Offer to Pool</a:t>
            </a:r>
          </a:p>
          <a:p>
            <a:pPr>
              <a:buFont typeface="Wingdings" panose="05000000000000000000" pitchFamily="2" charset="2"/>
              <a:buChar char="§"/>
            </a:pPr>
            <a:endParaRPr lang="en-US" dirty="0"/>
          </a:p>
        </p:txBody>
      </p:sp>
      <p:sp>
        <p:nvSpPr>
          <p:cNvPr id="5" name="Slide Number Placeholder 4"/>
          <p:cNvSpPr>
            <a:spLocks noGrp="1"/>
          </p:cNvSpPr>
          <p:nvPr>
            <p:ph type="sldNum" sz="quarter" idx="12"/>
          </p:nvPr>
        </p:nvSpPr>
        <p:spPr/>
        <p:txBody>
          <a:bodyPr/>
          <a:lstStyle/>
          <a:p>
            <a:fld id="{8A504972-9C0E-43FE-A99C-691020A9ED54}" type="slidenum">
              <a:rPr lang="en-US" smtClean="0"/>
              <a:t>75</a:t>
            </a:fld>
            <a:endParaRPr lang="en-US"/>
          </a:p>
        </p:txBody>
      </p:sp>
    </p:spTree>
    <p:extLst>
      <p:ext uri="{BB962C8B-B14F-4D97-AF65-F5344CB8AC3E}">
        <p14:creationId xmlns:p14="http://schemas.microsoft.com/office/powerpoint/2010/main" val="133091205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Albertus" pitchFamily="18" charset="0"/>
              </a:rPr>
              <a:t>ACREAGE SUBJECT  </a:t>
            </a:r>
            <a:br>
              <a:rPr lang="en-US" sz="3200" dirty="0" smtClean="0">
                <a:latin typeface="Albertus" pitchFamily="18" charset="0"/>
              </a:rPr>
            </a:br>
            <a:r>
              <a:rPr lang="en-US" sz="3200" dirty="0" smtClean="0">
                <a:latin typeface="Albertus" pitchFamily="18" charset="0"/>
              </a:rPr>
              <a:t>TO FORCE POOLING</a:t>
            </a:r>
            <a:endParaRPr lang="en-US" sz="3200" dirty="0"/>
          </a:p>
        </p:txBody>
      </p:sp>
      <p:sp>
        <p:nvSpPr>
          <p:cNvPr id="3" name="Content Placeholder 2"/>
          <p:cNvSpPr>
            <a:spLocks noGrp="1"/>
          </p:cNvSpPr>
          <p:nvPr>
            <p:ph idx="1"/>
          </p:nvPr>
        </p:nvSpPr>
        <p:spPr/>
        <p:txBody>
          <a:bodyPr>
            <a:normAutofit/>
          </a:bodyPr>
          <a:lstStyle/>
          <a:p>
            <a:pPr>
              <a:spcAft>
                <a:spcPct val="40000"/>
              </a:spcAft>
              <a:buFont typeface="Wingdings" panose="05000000000000000000" pitchFamily="2" charset="2"/>
              <a:buChar char="§"/>
            </a:pPr>
            <a:r>
              <a:rPr lang="en-US" sz="3000" dirty="0" smtClean="0"/>
              <a:t>MIPA Limits Pooling to Acreage that Is Productive at the Time of Final Order</a:t>
            </a:r>
          </a:p>
          <a:p>
            <a:pPr>
              <a:spcAft>
                <a:spcPct val="40000"/>
              </a:spcAft>
              <a:buFont typeface="Wingdings" panose="05000000000000000000" pitchFamily="2" charset="2"/>
              <a:buChar char="§"/>
            </a:pPr>
            <a:r>
              <a:rPr lang="en-US" sz="3000" dirty="0" smtClean="0"/>
              <a:t>But Determination of Productive Acreage Based on the Evidence at the Hearing- Not Updated  </a:t>
            </a:r>
          </a:p>
          <a:p>
            <a:pPr>
              <a:spcAft>
                <a:spcPct val="40000"/>
              </a:spcAft>
              <a:buFont typeface="Wingdings" panose="05000000000000000000" pitchFamily="2" charset="2"/>
              <a:buChar char="§"/>
            </a:pPr>
            <a:r>
              <a:rPr lang="en-US" sz="3000" dirty="0" smtClean="0"/>
              <a:t>Applies Even for Water Drive Reservoirs with Changing Productive Limits</a:t>
            </a:r>
          </a:p>
          <a:p>
            <a:pPr lvl="1">
              <a:buFont typeface="Wingdings" panose="05000000000000000000" pitchFamily="2" charset="2"/>
              <a:buChar char="§"/>
            </a:pPr>
            <a:endParaRPr lang="en-US" sz="3000" dirty="0" smtClean="0">
              <a:latin typeface="Albertus" pitchFamily="18" charset="0"/>
            </a:endParaRPr>
          </a:p>
          <a:p>
            <a:pPr>
              <a:buFont typeface="Wingdings" panose="05000000000000000000" pitchFamily="2" charset="2"/>
              <a:buChar char="§"/>
            </a:pPr>
            <a:endParaRPr lang="en-US" dirty="0"/>
          </a:p>
        </p:txBody>
      </p:sp>
      <p:sp>
        <p:nvSpPr>
          <p:cNvPr id="5" name="Slide Number Placeholder 4"/>
          <p:cNvSpPr>
            <a:spLocks noGrp="1"/>
          </p:cNvSpPr>
          <p:nvPr>
            <p:ph type="sldNum" sz="quarter" idx="12"/>
          </p:nvPr>
        </p:nvSpPr>
        <p:spPr/>
        <p:txBody>
          <a:bodyPr/>
          <a:lstStyle/>
          <a:p>
            <a:fld id="{8A504972-9C0E-43FE-A99C-691020A9ED54}" type="slidenum">
              <a:rPr lang="en-US" smtClean="0"/>
              <a:t>76</a:t>
            </a:fld>
            <a:endParaRPr lang="en-US"/>
          </a:p>
        </p:txBody>
      </p:sp>
    </p:spTree>
    <p:extLst>
      <p:ext uri="{BB962C8B-B14F-4D97-AF65-F5344CB8AC3E}">
        <p14:creationId xmlns:p14="http://schemas.microsoft.com/office/powerpoint/2010/main" val="347185091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Finley Resources Case Expands </a:t>
            </a:r>
            <a:br>
              <a:rPr lang="en-US" dirty="0" smtClean="0"/>
            </a:br>
            <a:r>
              <a:rPr lang="en-US" dirty="0" smtClean="0"/>
              <a:t>Traditional Application of MIPA</a:t>
            </a:r>
            <a:endParaRPr lang="en-US" dirty="0"/>
          </a:p>
        </p:txBody>
      </p:sp>
      <p:sp>
        <p:nvSpPr>
          <p:cNvPr id="3" name="Content Placeholder 2"/>
          <p:cNvSpPr>
            <a:spLocks noGrp="1"/>
          </p:cNvSpPr>
          <p:nvPr>
            <p:ph idx="1"/>
          </p:nvPr>
        </p:nvSpPr>
        <p:spPr/>
        <p:txBody>
          <a:bodyPr/>
          <a:lstStyle/>
          <a:p>
            <a:r>
              <a:rPr lang="en-US" dirty="0" smtClean="0"/>
              <a:t>Background Facts</a:t>
            </a:r>
          </a:p>
          <a:p>
            <a:pPr lvl="1">
              <a:buFont typeface="Wingdings" pitchFamily="2" charset="2"/>
              <a:buChar char="§"/>
            </a:pPr>
            <a:r>
              <a:rPr lang="en-US" dirty="0" smtClean="0"/>
              <a:t>Finley leased and pooled 90.616 acres (300 + lots) in urban subdivision of Ft. Worth.</a:t>
            </a:r>
          </a:p>
          <a:p>
            <a:pPr lvl="1">
              <a:buFont typeface="Wingdings" pitchFamily="2" charset="2"/>
              <a:buChar char="§"/>
            </a:pPr>
            <a:r>
              <a:rPr lang="en-US" dirty="0" smtClean="0"/>
              <a:t>Horizontal well needed to produce Barnett Shale hydrocarbons.</a:t>
            </a:r>
          </a:p>
          <a:p>
            <a:pPr lvl="1">
              <a:buFont typeface="Wingdings" pitchFamily="2" charset="2"/>
              <a:buChar char="§"/>
            </a:pPr>
            <a:r>
              <a:rPr lang="en-US" dirty="0" smtClean="0"/>
              <a:t>Trespass issues caused by 5.704 acres (26 lots) of unfindable or non-responsive unleased owners prevent drilling of well.</a:t>
            </a:r>
          </a:p>
          <a:p>
            <a:pPr lvl="1"/>
            <a:endParaRPr lang="en-US" dirty="0" smtClean="0"/>
          </a:p>
          <a:p>
            <a:endParaRPr lang="en-US" dirty="0"/>
          </a:p>
        </p:txBody>
      </p:sp>
      <p:sp>
        <p:nvSpPr>
          <p:cNvPr id="5" name="Slide Number Placeholder 4"/>
          <p:cNvSpPr>
            <a:spLocks noGrp="1"/>
          </p:cNvSpPr>
          <p:nvPr>
            <p:ph type="sldNum" sz="quarter" idx="12"/>
          </p:nvPr>
        </p:nvSpPr>
        <p:spPr/>
        <p:txBody>
          <a:bodyPr/>
          <a:lstStyle/>
          <a:p>
            <a:fld id="{8A504972-9C0E-43FE-A99C-691020A9ED54}" type="slidenum">
              <a:rPr lang="en-US" smtClean="0"/>
              <a:t>77</a:t>
            </a:fld>
            <a:endParaRPr lang="en-US"/>
          </a:p>
        </p:txBody>
      </p:sp>
    </p:spTree>
    <p:extLst>
      <p:ext uri="{BB962C8B-B14F-4D97-AF65-F5344CB8AC3E}">
        <p14:creationId xmlns:p14="http://schemas.microsoft.com/office/powerpoint/2010/main" val="37946430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bwMode="auto">
          <a:xfrm>
            <a:off x="310662" y="474662"/>
            <a:ext cx="8534400"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lang="en-US" sz="3000" b="1" kern="1200" dirty="0">
                <a:solidFill>
                  <a:srgbClr val="0F9FCE"/>
                </a:solidFill>
                <a:latin typeface="+mn-lt"/>
                <a:ea typeface="+mj-ea"/>
                <a:cs typeface="+mj-cs"/>
              </a:defRPr>
            </a:lvl1pPr>
            <a:lvl2pPr algn="ctr" rtl="0" eaLnBrk="1" fontAlgn="base" hangingPunct="1">
              <a:spcBef>
                <a:spcPct val="0"/>
              </a:spcBef>
              <a:spcAft>
                <a:spcPct val="0"/>
              </a:spcAft>
              <a:defRPr sz="3000" b="1">
                <a:solidFill>
                  <a:srgbClr val="0F9FCE"/>
                </a:solidFill>
                <a:latin typeface="Cambria" pitchFamily="18" charset="0"/>
              </a:defRPr>
            </a:lvl2pPr>
            <a:lvl3pPr algn="ctr" rtl="0" eaLnBrk="1" fontAlgn="base" hangingPunct="1">
              <a:spcBef>
                <a:spcPct val="0"/>
              </a:spcBef>
              <a:spcAft>
                <a:spcPct val="0"/>
              </a:spcAft>
              <a:defRPr sz="3000" b="1">
                <a:solidFill>
                  <a:srgbClr val="0F9FCE"/>
                </a:solidFill>
                <a:latin typeface="Cambria" pitchFamily="18" charset="0"/>
              </a:defRPr>
            </a:lvl3pPr>
            <a:lvl4pPr algn="ctr" rtl="0" eaLnBrk="1" fontAlgn="base" hangingPunct="1">
              <a:spcBef>
                <a:spcPct val="0"/>
              </a:spcBef>
              <a:spcAft>
                <a:spcPct val="0"/>
              </a:spcAft>
              <a:defRPr sz="3000" b="1">
                <a:solidFill>
                  <a:srgbClr val="0F9FCE"/>
                </a:solidFill>
                <a:latin typeface="Cambria" pitchFamily="18" charset="0"/>
              </a:defRPr>
            </a:lvl4pPr>
            <a:lvl5pPr algn="ctr" rtl="0" eaLnBrk="1" fontAlgn="base" hangingPunct="1">
              <a:spcBef>
                <a:spcPct val="0"/>
              </a:spcBef>
              <a:spcAft>
                <a:spcPct val="0"/>
              </a:spcAft>
              <a:defRPr sz="3000" b="1">
                <a:solidFill>
                  <a:srgbClr val="0F9FCE"/>
                </a:solidFill>
                <a:latin typeface="Cambria" pitchFamily="18" charset="0"/>
              </a:defRPr>
            </a:lvl5pPr>
            <a:lvl6pPr marL="457200" algn="ctr" rtl="0" eaLnBrk="1" fontAlgn="base" hangingPunct="1">
              <a:spcBef>
                <a:spcPct val="0"/>
              </a:spcBef>
              <a:spcAft>
                <a:spcPct val="0"/>
              </a:spcAft>
              <a:defRPr sz="3300">
                <a:solidFill>
                  <a:srgbClr val="0F9FCE"/>
                </a:solidFill>
                <a:latin typeface="Cambria" pitchFamily="18" charset="0"/>
              </a:defRPr>
            </a:lvl6pPr>
            <a:lvl7pPr marL="914400" algn="ctr" rtl="0" eaLnBrk="1" fontAlgn="base" hangingPunct="1">
              <a:spcBef>
                <a:spcPct val="0"/>
              </a:spcBef>
              <a:spcAft>
                <a:spcPct val="0"/>
              </a:spcAft>
              <a:defRPr sz="3300">
                <a:solidFill>
                  <a:srgbClr val="0F9FCE"/>
                </a:solidFill>
                <a:latin typeface="Cambria" pitchFamily="18" charset="0"/>
              </a:defRPr>
            </a:lvl7pPr>
            <a:lvl8pPr marL="1371600" algn="ctr" rtl="0" eaLnBrk="1" fontAlgn="base" hangingPunct="1">
              <a:spcBef>
                <a:spcPct val="0"/>
              </a:spcBef>
              <a:spcAft>
                <a:spcPct val="0"/>
              </a:spcAft>
              <a:defRPr sz="3300">
                <a:solidFill>
                  <a:srgbClr val="0F9FCE"/>
                </a:solidFill>
                <a:latin typeface="Cambria" pitchFamily="18" charset="0"/>
              </a:defRPr>
            </a:lvl8pPr>
            <a:lvl9pPr marL="1828800" algn="ctr" rtl="0" eaLnBrk="1" fontAlgn="base" hangingPunct="1">
              <a:spcBef>
                <a:spcPct val="0"/>
              </a:spcBef>
              <a:spcAft>
                <a:spcPct val="0"/>
              </a:spcAft>
              <a:defRPr sz="3300">
                <a:solidFill>
                  <a:srgbClr val="0F9FCE"/>
                </a:solidFill>
                <a:latin typeface="Cambria" pitchFamily="18" charset="0"/>
              </a:defRPr>
            </a:lvl9pPr>
          </a:lstStyle>
          <a:p>
            <a:r>
              <a:rPr lang="en-US" dirty="0" smtClean="0"/>
              <a:t>Figure 3</a:t>
            </a:r>
            <a:endParaRPr lang="en-US" dirty="0"/>
          </a:p>
        </p:txBody>
      </p:sp>
      <p:sp>
        <p:nvSpPr>
          <p:cNvPr id="3" name="Content Placeholder 2"/>
          <p:cNvSpPr>
            <a:spLocks noGrp="1"/>
          </p:cNvSpPr>
          <p:nvPr/>
        </p:nvSpPr>
        <p:spPr bwMode="auto">
          <a:xfrm>
            <a:off x="310662" y="5313362"/>
            <a:ext cx="8504238" cy="1069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1" fontAlgn="base" hangingPunct="1">
              <a:spcBef>
                <a:spcPct val="20000"/>
              </a:spcBef>
              <a:spcAft>
                <a:spcPct val="0"/>
              </a:spcAft>
              <a:buClr>
                <a:schemeClr val="accent1"/>
              </a:buClr>
              <a:buSzPct val="140000"/>
              <a:buFont typeface="Arial" charset="0"/>
              <a:buChar char="•"/>
              <a:defRPr sz="2700" kern="1200">
                <a:solidFill>
                  <a:schemeClr val="accent1"/>
                </a:solidFill>
                <a:latin typeface="+mn-lt"/>
                <a:ea typeface="+mn-ea"/>
                <a:cs typeface="+mn-cs"/>
              </a:defRPr>
            </a:lvl1pPr>
            <a:lvl2pPr marL="547688" indent="-273050" algn="l" rtl="0" eaLnBrk="1" fontAlgn="base" hangingPunct="1">
              <a:spcBef>
                <a:spcPct val="20000"/>
              </a:spcBef>
              <a:spcAft>
                <a:spcPct val="0"/>
              </a:spcAft>
              <a:buClr>
                <a:schemeClr val="accent2"/>
              </a:buClr>
              <a:buSzPct val="140000"/>
              <a:buFont typeface="Arial" charset="0"/>
              <a:buChar char="•"/>
              <a:defRPr sz="2200" kern="1200">
                <a:solidFill>
                  <a:schemeClr val="accent1"/>
                </a:solidFill>
                <a:latin typeface="+mn-lt"/>
                <a:ea typeface="+mn-ea"/>
                <a:cs typeface="+mn-cs"/>
              </a:defRPr>
            </a:lvl2pPr>
            <a:lvl3pPr marL="822325" indent="-228600" algn="l" rtl="0" eaLnBrk="1" fontAlgn="base" hangingPunct="1">
              <a:spcBef>
                <a:spcPct val="20000"/>
              </a:spcBef>
              <a:spcAft>
                <a:spcPct val="0"/>
              </a:spcAft>
              <a:buClr>
                <a:srgbClr val="13B5EA"/>
              </a:buClr>
              <a:buSzPct val="140000"/>
              <a:buFont typeface="Arial" charset="0"/>
              <a:buChar char="•"/>
              <a:defRPr sz="2000" kern="1200">
                <a:solidFill>
                  <a:schemeClr val="accent1"/>
                </a:solidFill>
                <a:latin typeface="+mn-lt"/>
                <a:ea typeface="+mn-ea"/>
                <a:cs typeface="+mn-cs"/>
              </a:defRPr>
            </a:lvl3pPr>
            <a:lvl4pPr marL="1096963" indent="-228600" algn="l" rtl="0" eaLnBrk="1" fontAlgn="base" hangingPunct="1">
              <a:spcBef>
                <a:spcPct val="20000"/>
              </a:spcBef>
              <a:spcAft>
                <a:spcPct val="0"/>
              </a:spcAft>
              <a:buClr>
                <a:srgbClr val="095A75"/>
              </a:buClr>
              <a:buSzPct val="140000"/>
              <a:buFont typeface="Arial" charset="0"/>
              <a:buChar char="•"/>
              <a:defRPr sz="2000" kern="1200">
                <a:solidFill>
                  <a:schemeClr val="accent1"/>
                </a:solidFill>
                <a:latin typeface="+mn-lt"/>
                <a:ea typeface="+mn-ea"/>
                <a:cs typeface="+mn-cs"/>
              </a:defRPr>
            </a:lvl4pPr>
            <a:lvl5pPr marL="1371600" indent="-228600" algn="l" rtl="0" eaLnBrk="1" fontAlgn="base" hangingPunct="1">
              <a:spcBef>
                <a:spcPct val="20000"/>
              </a:spcBef>
              <a:spcAft>
                <a:spcPct val="0"/>
              </a:spcAft>
              <a:buClr>
                <a:srgbClr val="162732"/>
              </a:buClr>
              <a:buSzPct val="140000"/>
              <a:buFont typeface="Arial" charset="0"/>
              <a:buChar char="•"/>
              <a:defRPr kern="1200">
                <a:solidFill>
                  <a:schemeClr val="accent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lvl="1"/>
            <a:r>
              <a:rPr lang="en-US" dirty="0" smtClean="0"/>
              <a:t>Finley made voluntary offer to unleased owners – lease, pool or </a:t>
            </a:r>
            <a:r>
              <a:rPr lang="en-US" dirty="0" err="1" smtClean="0"/>
              <a:t>farmout</a:t>
            </a:r>
            <a:r>
              <a:rPr lang="en-US" dirty="0" smtClean="0"/>
              <a:t> for 96.32 acre MIPA unit.</a:t>
            </a:r>
          </a:p>
          <a:p>
            <a:pPr lvl="1"/>
            <a:r>
              <a:rPr lang="en-US" dirty="0" smtClean="0"/>
              <a:t>No party appeared at hearing to protest.</a:t>
            </a:r>
            <a:endParaRPr lang="en-US" dirty="0"/>
          </a:p>
        </p:txBody>
      </p:sp>
      <p:pic>
        <p:nvPicPr>
          <p:cNvPr id="4"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124"/>
          <a:stretch/>
        </p:blipFill>
        <p:spPr bwMode="auto">
          <a:xfrm>
            <a:off x="1529862" y="1198561"/>
            <a:ext cx="6172200" cy="3975661"/>
          </a:xfrm>
          <a:prstGeom prst="rect">
            <a:avLst/>
          </a:prstGeom>
          <a:ln w="127000" cap="sq">
            <a:solidFill>
              <a:schemeClr val="accent2"/>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
        <p:nvSpPr>
          <p:cNvPr id="6" name="Slide Number Placeholder 5"/>
          <p:cNvSpPr>
            <a:spLocks noGrp="1"/>
          </p:cNvSpPr>
          <p:nvPr>
            <p:ph type="sldNum" sz="quarter" idx="12"/>
          </p:nvPr>
        </p:nvSpPr>
        <p:spPr/>
        <p:txBody>
          <a:bodyPr/>
          <a:lstStyle/>
          <a:p>
            <a:fld id="{8A504972-9C0E-43FE-A99C-691020A9ED54}" type="slidenum">
              <a:rPr lang="en-US" smtClean="0"/>
              <a:t>78</a:t>
            </a:fld>
            <a:endParaRPr lang="en-US"/>
          </a:p>
        </p:txBody>
      </p:sp>
    </p:spTree>
    <p:extLst>
      <p:ext uri="{BB962C8B-B14F-4D97-AF65-F5344CB8AC3E}">
        <p14:creationId xmlns:p14="http://schemas.microsoft.com/office/powerpoint/2010/main" val="193845677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Finley Resources Case Expands </a:t>
            </a:r>
            <a:br>
              <a:rPr lang="en-US" sz="2800" dirty="0" smtClean="0"/>
            </a:br>
            <a:r>
              <a:rPr lang="en-US" sz="2800" dirty="0" smtClean="0"/>
              <a:t>Traditional Application of MIPA (continued)</a:t>
            </a:r>
            <a:endParaRPr lang="en-US" sz="2800" dirty="0"/>
          </a:p>
        </p:txBody>
      </p:sp>
      <p:sp>
        <p:nvSpPr>
          <p:cNvPr id="3" name="Content Placeholder 2"/>
          <p:cNvSpPr>
            <a:spLocks noGrp="1"/>
          </p:cNvSpPr>
          <p:nvPr>
            <p:ph idx="1"/>
          </p:nvPr>
        </p:nvSpPr>
        <p:spPr/>
        <p:txBody>
          <a:bodyPr>
            <a:normAutofit fontScale="92500" lnSpcReduction="10000"/>
          </a:bodyPr>
          <a:lstStyle/>
          <a:p>
            <a:r>
              <a:rPr lang="en-US" dirty="0" smtClean="0"/>
              <a:t>Opposing Positions</a:t>
            </a:r>
          </a:p>
          <a:p>
            <a:pPr lvl="1">
              <a:buFont typeface="Wingdings" pitchFamily="2" charset="2"/>
              <a:buChar char="§"/>
            </a:pPr>
            <a:r>
              <a:rPr lang="en-US" dirty="0" smtClean="0"/>
              <a:t>Finley: MIPA Unit necessary to drill well to prevent waste, protect correlative rights of working interests and 100’s of royalty owners and to prevent drilling unnecessary wells.</a:t>
            </a:r>
          </a:p>
          <a:p>
            <a:pPr lvl="1">
              <a:buFont typeface="Wingdings" pitchFamily="2" charset="2"/>
              <a:buChar char="§"/>
            </a:pPr>
            <a:r>
              <a:rPr lang="en-US" dirty="0" smtClean="0"/>
              <a:t>Examiners:  MIPA limited to protect small tracts, not to give large tract lessees more flexibility in development.</a:t>
            </a:r>
          </a:p>
          <a:p>
            <a:r>
              <a:rPr lang="en-US" dirty="0" smtClean="0"/>
              <a:t>RRC Granted MIPA Application</a:t>
            </a:r>
          </a:p>
          <a:p>
            <a:pPr lvl="1">
              <a:buFont typeface="Wingdings" pitchFamily="2" charset="2"/>
              <a:buChar char="§"/>
            </a:pPr>
            <a:r>
              <a:rPr lang="en-US" dirty="0" smtClean="0"/>
              <a:t>Action 1+ years after Finley filed application.</a:t>
            </a:r>
          </a:p>
          <a:p>
            <a:pPr lvl="1">
              <a:buFont typeface="Wingdings" pitchFamily="2" charset="2"/>
              <a:buChar char="§"/>
            </a:pPr>
            <a:r>
              <a:rPr lang="en-US" dirty="0" smtClean="0"/>
              <a:t>Granted force pooled parties 1/5 royalty </a:t>
            </a:r>
            <a:r>
              <a:rPr lang="en-US" u="sng" dirty="0" smtClean="0"/>
              <a:t>and</a:t>
            </a:r>
            <a:r>
              <a:rPr lang="en-US" dirty="0" smtClean="0"/>
              <a:t> carried 4/5 working interest.</a:t>
            </a:r>
          </a:p>
          <a:p>
            <a:endParaRPr lang="en-US" dirty="0"/>
          </a:p>
        </p:txBody>
      </p:sp>
      <p:sp>
        <p:nvSpPr>
          <p:cNvPr id="5" name="Slide Number Placeholder 4"/>
          <p:cNvSpPr>
            <a:spLocks noGrp="1"/>
          </p:cNvSpPr>
          <p:nvPr>
            <p:ph type="sldNum" sz="quarter" idx="12"/>
          </p:nvPr>
        </p:nvSpPr>
        <p:spPr/>
        <p:txBody>
          <a:bodyPr/>
          <a:lstStyle/>
          <a:p>
            <a:fld id="{8A504972-9C0E-43FE-A99C-691020A9ED54}" type="slidenum">
              <a:rPr lang="en-US" smtClean="0"/>
              <a:t>79</a:t>
            </a:fld>
            <a:endParaRPr lang="en-US"/>
          </a:p>
        </p:txBody>
      </p:sp>
    </p:spTree>
    <p:extLst>
      <p:ext uri="{BB962C8B-B14F-4D97-AF65-F5344CB8AC3E}">
        <p14:creationId xmlns:p14="http://schemas.microsoft.com/office/powerpoint/2010/main" val="12242796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normAutofit/>
          </a:bodyPr>
          <a:lstStyle/>
          <a:p>
            <a:r>
              <a:rPr lang="en-US" dirty="0" smtClean="0"/>
              <a:t>What is the Railroad Commission?</a:t>
            </a:r>
            <a:endParaRPr lang="en-US" dirty="0"/>
          </a:p>
        </p:txBody>
      </p:sp>
      <p:sp>
        <p:nvSpPr>
          <p:cNvPr id="3" name="Content Placeholder 2"/>
          <p:cNvSpPr>
            <a:spLocks noGrp="1"/>
          </p:cNvSpPr>
          <p:nvPr>
            <p:ph idx="1"/>
          </p:nvPr>
        </p:nvSpPr>
        <p:spPr>
          <a:xfrm>
            <a:off x="457200" y="1804259"/>
            <a:ext cx="8229600" cy="2819399"/>
          </a:xfrm>
        </p:spPr>
        <p:txBody>
          <a:bodyPr>
            <a:normAutofit fontScale="92500" lnSpcReduction="20000"/>
          </a:bodyPr>
          <a:lstStyle/>
          <a:p>
            <a:r>
              <a:rPr lang="en-US" dirty="0" smtClean="0"/>
              <a:t>Established in 1891.</a:t>
            </a:r>
          </a:p>
          <a:p>
            <a:r>
              <a:rPr lang="en-US" dirty="0" smtClean="0"/>
              <a:t>Constitutionally and Legislatively created to Regulate Rails.</a:t>
            </a:r>
          </a:p>
          <a:p>
            <a:r>
              <a:rPr lang="en-US" dirty="0" smtClean="0"/>
              <a:t>Currently, Regulates the Oil and Gas Industry.</a:t>
            </a:r>
          </a:p>
          <a:p>
            <a:r>
              <a:rPr lang="en-US" dirty="0" smtClean="0"/>
              <a:t>One of the largest and oldest agencies in the State of Texas.</a:t>
            </a:r>
          </a:p>
          <a:p>
            <a:r>
              <a:rPr lang="en-US" dirty="0" smtClean="0"/>
              <a:t>Creates Rules, Enforces Rules, and Adjudicates Rules.</a:t>
            </a:r>
          </a:p>
          <a:p>
            <a:pPr marL="0" indent="0">
              <a:buNone/>
            </a:pPr>
            <a:endParaRPr lang="en-US" dirty="0" smtClean="0"/>
          </a:p>
          <a:p>
            <a:pPr lvl="8"/>
            <a:endParaRPr lang="en-US" dirty="0"/>
          </a:p>
        </p:txBody>
      </p:sp>
      <p:sp>
        <p:nvSpPr>
          <p:cNvPr id="6" name="Slide Number Placeholder 5"/>
          <p:cNvSpPr>
            <a:spLocks noGrp="1"/>
          </p:cNvSpPr>
          <p:nvPr>
            <p:ph type="sldNum" sz="quarter" idx="12"/>
          </p:nvPr>
        </p:nvSpPr>
        <p:spPr/>
        <p:txBody>
          <a:bodyPr/>
          <a:lstStyle/>
          <a:p>
            <a:fld id="{8A504972-9C0E-43FE-A99C-691020A9ED54}" type="slidenum">
              <a:rPr lang="en-US" smtClean="0"/>
              <a:t>8</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724400"/>
            <a:ext cx="2408237" cy="151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stretch>
            <a:fillRect/>
          </a:stretch>
        </p:blipFill>
        <p:spPr>
          <a:xfrm>
            <a:off x="5735951" y="4657655"/>
            <a:ext cx="2379483" cy="1496472"/>
          </a:xfrm>
          <a:prstGeom prst="rect">
            <a:avLst/>
          </a:prstGeom>
        </p:spPr>
      </p:pic>
    </p:spTree>
    <p:extLst>
      <p:ext uri="{BB962C8B-B14F-4D97-AF65-F5344CB8AC3E}">
        <p14:creationId xmlns:p14="http://schemas.microsoft.com/office/powerpoint/2010/main" val="76912600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Finley Resources Case Expands </a:t>
            </a:r>
            <a:br>
              <a:rPr lang="en-US" sz="3200" dirty="0" smtClean="0"/>
            </a:br>
            <a:r>
              <a:rPr lang="en-US" sz="3200" dirty="0" smtClean="0"/>
              <a:t>Traditional Application of MIPA (continued)</a:t>
            </a:r>
            <a:endParaRPr lang="en-US" sz="3200"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smtClean="0"/>
              <a:t>Significance of </a:t>
            </a:r>
            <a:r>
              <a:rPr lang="en-US" i="1" dirty="0" smtClean="0"/>
              <a:t>Finley</a:t>
            </a:r>
            <a:r>
              <a:rPr lang="en-US" dirty="0" smtClean="0"/>
              <a:t> Decision</a:t>
            </a:r>
          </a:p>
          <a:p>
            <a:pPr lvl="1">
              <a:buFont typeface="Wingdings" pitchFamily="2" charset="2"/>
              <a:buChar char="§"/>
            </a:pPr>
            <a:r>
              <a:rPr lang="en-US" dirty="0" smtClean="0"/>
              <a:t>Remedy for operators to drill wells over objection of unleased/unfindable parties refusing to lease or pool.</a:t>
            </a:r>
          </a:p>
          <a:p>
            <a:pPr lvl="1">
              <a:buFont typeface="Wingdings" pitchFamily="2" charset="2"/>
              <a:buChar char="§"/>
            </a:pPr>
            <a:r>
              <a:rPr lang="en-US" dirty="0" smtClean="0"/>
              <a:t>Threat of force pooling  encourages good faith negotiations – MIPA cases are burdensome for all parties.</a:t>
            </a:r>
          </a:p>
          <a:p>
            <a:pPr>
              <a:buFont typeface="Wingdings" panose="05000000000000000000" pitchFamily="2" charset="2"/>
              <a:buChar char="§"/>
            </a:pPr>
            <a:endParaRPr lang="en-US" dirty="0"/>
          </a:p>
        </p:txBody>
      </p:sp>
      <p:sp>
        <p:nvSpPr>
          <p:cNvPr id="5" name="Slide Number Placeholder 4"/>
          <p:cNvSpPr>
            <a:spLocks noGrp="1"/>
          </p:cNvSpPr>
          <p:nvPr>
            <p:ph type="sldNum" sz="quarter" idx="12"/>
          </p:nvPr>
        </p:nvSpPr>
        <p:spPr/>
        <p:txBody>
          <a:bodyPr/>
          <a:lstStyle/>
          <a:p>
            <a:fld id="{8A504972-9C0E-43FE-A99C-691020A9ED54}" type="slidenum">
              <a:rPr lang="en-US" smtClean="0"/>
              <a:t>80</a:t>
            </a:fld>
            <a:endParaRPr lang="en-US"/>
          </a:p>
        </p:txBody>
      </p:sp>
    </p:spTree>
    <p:extLst>
      <p:ext uri="{BB962C8B-B14F-4D97-AF65-F5344CB8AC3E}">
        <p14:creationId xmlns:p14="http://schemas.microsoft.com/office/powerpoint/2010/main" val="425606876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066800"/>
          </a:xfrm>
        </p:spPr>
        <p:txBody>
          <a:bodyPr/>
          <a:lstStyle/>
          <a:p>
            <a:r>
              <a:rPr lang="en-US" dirty="0" smtClean="0"/>
              <a:t>CONCLUSIONS</a:t>
            </a:r>
            <a:endParaRPr lang="en-US" dirty="0"/>
          </a:p>
        </p:txBody>
      </p:sp>
      <p:sp>
        <p:nvSpPr>
          <p:cNvPr id="3" name="Content Placeholder 2"/>
          <p:cNvSpPr>
            <a:spLocks noGrp="1"/>
          </p:cNvSpPr>
          <p:nvPr>
            <p:ph idx="1"/>
          </p:nvPr>
        </p:nvSpPr>
        <p:spPr/>
        <p:txBody>
          <a:bodyPr>
            <a:normAutofit fontScale="92500"/>
          </a:bodyPr>
          <a:lstStyle/>
          <a:p>
            <a:r>
              <a:rPr lang="en-US" dirty="0" smtClean="0"/>
              <a:t>MIPA May Have Been Historically Effective To Promote Its Overriding Purpose To Encourage Voluntary Pooling.</a:t>
            </a:r>
          </a:p>
          <a:p>
            <a:r>
              <a:rPr lang="en-US" dirty="0" smtClean="0"/>
              <a:t>This Result Not Applicable For Unfindable/ Unidentifiable or Unresponsive Owners.</a:t>
            </a:r>
          </a:p>
          <a:p>
            <a:r>
              <a:rPr lang="en-US" i="1" dirty="0" smtClean="0"/>
              <a:t>Finley</a:t>
            </a:r>
            <a:r>
              <a:rPr lang="en-US" dirty="0" smtClean="0"/>
              <a:t> Decision Is An Antidote For This Problem.</a:t>
            </a:r>
          </a:p>
          <a:p>
            <a:r>
              <a:rPr lang="en-US" dirty="0" smtClean="0"/>
              <a:t>Threat of MIPA Action For Proposed Wells Should Encourage Non-responsive Owners To Negotiate.</a:t>
            </a:r>
          </a:p>
          <a:p>
            <a:r>
              <a:rPr lang="en-US" dirty="0" smtClean="0"/>
              <a:t>MIPA May be Used to Assist In Drilling Wells Previously </a:t>
            </a:r>
            <a:r>
              <a:rPr lang="en-US" dirty="0" err="1" smtClean="0"/>
              <a:t>Undrillable</a:t>
            </a:r>
            <a:r>
              <a:rPr lang="en-US" dirty="0" smtClean="0"/>
              <a:t>.</a:t>
            </a:r>
          </a:p>
          <a:p>
            <a:endParaRPr lang="en-US" dirty="0"/>
          </a:p>
        </p:txBody>
      </p:sp>
      <p:sp>
        <p:nvSpPr>
          <p:cNvPr id="5" name="Slide Number Placeholder 4"/>
          <p:cNvSpPr>
            <a:spLocks noGrp="1"/>
          </p:cNvSpPr>
          <p:nvPr>
            <p:ph type="sldNum" sz="quarter" idx="12"/>
          </p:nvPr>
        </p:nvSpPr>
        <p:spPr/>
        <p:txBody>
          <a:bodyPr/>
          <a:lstStyle/>
          <a:p>
            <a:fld id="{8A504972-9C0E-43FE-A99C-691020A9ED54}" type="slidenum">
              <a:rPr lang="en-US" smtClean="0"/>
              <a:t>81</a:t>
            </a:fld>
            <a:endParaRPr lang="en-US"/>
          </a:p>
        </p:txBody>
      </p:sp>
    </p:spTree>
    <p:extLst>
      <p:ext uri="{BB962C8B-B14F-4D97-AF65-F5344CB8AC3E}">
        <p14:creationId xmlns:p14="http://schemas.microsoft.com/office/powerpoint/2010/main" val="292642067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325112"/>
          </a:xfrm>
        </p:spPr>
        <p:txBody>
          <a:bodyPr>
            <a:normAutofit/>
          </a:bodyPr>
          <a:lstStyle/>
          <a:p>
            <a:pPr marL="0" indent="0" algn="ctr">
              <a:buNone/>
            </a:pPr>
            <a:r>
              <a:rPr lang="en-US" b="1" dirty="0" smtClean="0"/>
              <a:t>In An Election Year, </a:t>
            </a:r>
            <a:br>
              <a:rPr lang="en-US" b="1" dirty="0" smtClean="0"/>
            </a:br>
            <a:r>
              <a:rPr lang="en-US" b="1" dirty="0" smtClean="0"/>
              <a:t>Support the oil and gas Industry</a:t>
            </a:r>
          </a:p>
          <a:p>
            <a:pPr>
              <a:buNone/>
            </a:pPr>
            <a:endParaRPr lang="en-US" b="1" dirty="0" smtClean="0"/>
          </a:p>
          <a:p>
            <a:pPr>
              <a:buNone/>
            </a:pPr>
            <a:r>
              <a:rPr lang="en-US" b="1" dirty="0" smtClean="0"/>
              <a:t>		Learn</a:t>
            </a:r>
          </a:p>
          <a:p>
            <a:pPr>
              <a:buNone/>
            </a:pPr>
            <a:endParaRPr lang="en-US" b="1" dirty="0" smtClean="0"/>
          </a:p>
          <a:p>
            <a:pPr>
              <a:buNone/>
            </a:pPr>
            <a:r>
              <a:rPr lang="en-US" b="1" dirty="0" smtClean="0"/>
              <a:t>		Listen</a:t>
            </a:r>
          </a:p>
          <a:p>
            <a:pPr>
              <a:buNone/>
            </a:pPr>
            <a:endParaRPr lang="en-US" b="1" dirty="0" smtClean="0"/>
          </a:p>
          <a:p>
            <a:pPr>
              <a:buNone/>
            </a:pPr>
            <a:r>
              <a:rPr lang="en-US" b="1" dirty="0" smtClean="0"/>
              <a:t>		Lampoon/Harpoon</a:t>
            </a:r>
          </a:p>
          <a:p>
            <a:pPr>
              <a:buNone/>
            </a:pPr>
            <a:endParaRPr lang="en-US" dirty="0" smtClean="0"/>
          </a:p>
          <a:p>
            <a:endParaRPr lang="en-US" dirty="0"/>
          </a:p>
        </p:txBody>
      </p:sp>
      <p:sp>
        <p:nvSpPr>
          <p:cNvPr id="5" name="Slide Number Placeholder 4"/>
          <p:cNvSpPr>
            <a:spLocks noGrp="1"/>
          </p:cNvSpPr>
          <p:nvPr>
            <p:ph type="sldNum" sz="quarter" idx="12"/>
          </p:nvPr>
        </p:nvSpPr>
        <p:spPr/>
        <p:txBody>
          <a:bodyPr/>
          <a:lstStyle/>
          <a:p>
            <a:fld id="{8A504972-9C0E-43FE-A99C-691020A9ED54}" type="slidenum">
              <a:rPr lang="en-US" smtClean="0"/>
              <a:t>82</a:t>
            </a:fld>
            <a:endParaRPr lang="en-US"/>
          </a:p>
        </p:txBody>
      </p:sp>
    </p:spTree>
    <p:extLst>
      <p:ext uri="{BB962C8B-B14F-4D97-AF65-F5344CB8AC3E}">
        <p14:creationId xmlns:p14="http://schemas.microsoft.com/office/powerpoint/2010/main" val="300849789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THANK YOU</a:t>
            </a:r>
            <a:endParaRPr lang="en-US" dirty="0"/>
          </a:p>
        </p:txBody>
      </p:sp>
      <p:sp>
        <p:nvSpPr>
          <p:cNvPr id="3" name="Content Placeholder 2"/>
          <p:cNvSpPr>
            <a:spLocks noGrp="1"/>
          </p:cNvSpPr>
          <p:nvPr>
            <p:ph idx="1"/>
          </p:nvPr>
        </p:nvSpPr>
        <p:spPr/>
        <p:txBody>
          <a:bodyPr/>
          <a:lstStyle/>
          <a:p>
            <a:pPr marL="0" indent="0" algn="ctr">
              <a:buNone/>
            </a:pPr>
            <a:endParaRPr lang="en-US" b="1" dirty="0" smtClean="0"/>
          </a:p>
          <a:p>
            <a:pPr marL="0" indent="0" algn="ctr">
              <a:buNone/>
            </a:pPr>
            <a:r>
              <a:rPr lang="en-US" b="1" dirty="0" smtClean="0"/>
              <a:t>QUESTIONS?</a:t>
            </a:r>
          </a:p>
          <a:p>
            <a:pPr>
              <a:buNone/>
            </a:pPr>
            <a:endParaRPr lang="en-US" dirty="0" smtClean="0"/>
          </a:p>
          <a:p>
            <a:pPr>
              <a:buNone/>
            </a:pPr>
            <a:endParaRPr lang="en-US" dirty="0" smtClean="0"/>
          </a:p>
          <a:p>
            <a:pPr marL="0" indent="0" algn="ctr">
              <a:buNone/>
            </a:pPr>
            <a:r>
              <a:rPr lang="en-US" b="1" dirty="0" smtClean="0"/>
              <a:t>George Snell</a:t>
            </a:r>
          </a:p>
          <a:p>
            <a:pPr marL="0" indent="0" algn="ctr">
              <a:buNone/>
            </a:pPr>
            <a:r>
              <a:rPr lang="en-US" dirty="0" smtClean="0"/>
              <a:t>Steptoe &amp; Johnson PLLC </a:t>
            </a:r>
          </a:p>
          <a:p>
            <a:pPr marL="0" indent="0" algn="ctr">
              <a:buNone/>
            </a:pPr>
            <a:r>
              <a:rPr lang="en-US" dirty="0" smtClean="0"/>
              <a:t>george.snell@steptoe-johnson.com</a:t>
            </a:r>
          </a:p>
          <a:p>
            <a:endParaRPr lang="en-US" dirty="0"/>
          </a:p>
        </p:txBody>
      </p:sp>
      <p:sp>
        <p:nvSpPr>
          <p:cNvPr id="5" name="Slide Number Placeholder 4"/>
          <p:cNvSpPr>
            <a:spLocks noGrp="1"/>
          </p:cNvSpPr>
          <p:nvPr>
            <p:ph type="sldNum" sz="quarter" idx="12"/>
          </p:nvPr>
        </p:nvSpPr>
        <p:spPr/>
        <p:txBody>
          <a:bodyPr/>
          <a:lstStyle/>
          <a:p>
            <a:fld id="{8A504972-9C0E-43FE-A99C-691020A9ED54}" type="slidenum">
              <a:rPr lang="en-US" smtClean="0"/>
              <a:t>83</a:t>
            </a:fld>
            <a:endParaRPr lang="en-US"/>
          </a:p>
        </p:txBody>
      </p:sp>
    </p:spTree>
    <p:extLst>
      <p:ext uri="{BB962C8B-B14F-4D97-AF65-F5344CB8AC3E}">
        <p14:creationId xmlns:p14="http://schemas.microsoft.com/office/powerpoint/2010/main" val="11906390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Your Most Important Resource</a:t>
            </a:r>
            <a:endParaRPr lang="en-US" dirty="0"/>
          </a:p>
        </p:txBody>
      </p:sp>
      <p:sp>
        <p:nvSpPr>
          <p:cNvPr id="3" name="Content Placeholder 2"/>
          <p:cNvSpPr>
            <a:spLocks noGrp="1"/>
          </p:cNvSpPr>
          <p:nvPr>
            <p:ph idx="1"/>
          </p:nvPr>
        </p:nvSpPr>
        <p:spPr>
          <a:xfrm>
            <a:off x="457200" y="2514599"/>
            <a:ext cx="8229600" cy="1219201"/>
          </a:xfrm>
        </p:spPr>
        <p:txBody>
          <a:bodyPr/>
          <a:lstStyle/>
          <a:p>
            <a:pPr marL="0" indent="0" algn="ctr">
              <a:buNone/>
            </a:pPr>
            <a:r>
              <a:rPr lang="en-US" dirty="0" smtClean="0">
                <a:solidFill>
                  <a:schemeClr val="tx2"/>
                </a:solidFill>
              </a:rPr>
              <a:t>http://www.rrc.state.tx.us/</a:t>
            </a:r>
          </a:p>
          <a:p>
            <a:endParaRPr lang="en-US" dirty="0"/>
          </a:p>
        </p:txBody>
      </p:sp>
      <p:sp>
        <p:nvSpPr>
          <p:cNvPr id="5" name="Slide Number Placeholder 4"/>
          <p:cNvSpPr>
            <a:spLocks noGrp="1"/>
          </p:cNvSpPr>
          <p:nvPr>
            <p:ph type="sldNum" sz="quarter" idx="12"/>
          </p:nvPr>
        </p:nvSpPr>
        <p:spPr/>
        <p:txBody>
          <a:bodyPr/>
          <a:lstStyle/>
          <a:p>
            <a:fld id="{8A504972-9C0E-43FE-A99C-691020A9ED54}" type="slidenum">
              <a:rPr lang="en-US" smtClean="0"/>
              <a:t>9</a:t>
            </a:fld>
            <a:endParaRPr lang="en-US"/>
          </a:p>
        </p:txBody>
      </p:sp>
    </p:spTree>
    <p:extLst>
      <p:ext uri="{BB962C8B-B14F-4D97-AF65-F5344CB8AC3E}">
        <p14:creationId xmlns:p14="http://schemas.microsoft.com/office/powerpoint/2010/main" val="428000911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Urban</Template>
  <TotalTime>4431</TotalTime>
  <Words>2548</Words>
  <Application>Microsoft Office PowerPoint</Application>
  <PresentationFormat>On-screen Show (4:3)</PresentationFormat>
  <Paragraphs>583</Paragraphs>
  <Slides>83</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83</vt:i4>
      </vt:variant>
    </vt:vector>
  </HeadingPairs>
  <TitlesOfParts>
    <vt:vector size="93" baseType="lpstr">
      <vt:lpstr>Albertus</vt:lpstr>
      <vt:lpstr>Arial</vt:lpstr>
      <vt:lpstr>Calibri</vt:lpstr>
      <vt:lpstr>Georgia</vt:lpstr>
      <vt:lpstr>Palatino Linotype</vt:lpstr>
      <vt:lpstr>Times New Roman</vt:lpstr>
      <vt:lpstr>Trebuchet MS</vt:lpstr>
      <vt:lpstr>Wingdings</vt:lpstr>
      <vt:lpstr>Wingdings 2</vt:lpstr>
      <vt:lpstr>Urban</vt:lpstr>
      <vt:lpstr>Texas Voluntary Pooling</vt:lpstr>
      <vt:lpstr>PowerPoint Presentation</vt:lpstr>
      <vt:lpstr>1862 The Phillips and Woodford Wells Titusville, Pa</vt:lpstr>
      <vt:lpstr>An Early (1860’s) “postcard” of Titusville area</vt:lpstr>
      <vt:lpstr>1860’s Bank of Oil Creek</vt:lpstr>
      <vt:lpstr>Huntington Beach, CA (1890’s?)</vt:lpstr>
      <vt:lpstr>1903 Spindletop's Boiler Avenue</vt:lpstr>
      <vt:lpstr>What is the Railroad Commission?</vt:lpstr>
      <vt:lpstr>Your Most Important Resource</vt:lpstr>
      <vt:lpstr>Increasing Jurisdiction</vt:lpstr>
      <vt:lpstr>Divisions of the Railroad Commission</vt:lpstr>
      <vt:lpstr>PowerPoint Presentation</vt:lpstr>
      <vt:lpstr>PowerPoint Presentation</vt:lpstr>
      <vt:lpstr>PowerPoint Presentation</vt:lpstr>
      <vt:lpstr>-Unit-</vt:lpstr>
      <vt:lpstr>Types of Units</vt:lpstr>
      <vt:lpstr>Drilling Unit</vt:lpstr>
      <vt:lpstr>Pooled Unit</vt:lpstr>
      <vt:lpstr>Aspects of a Pooled Unit</vt:lpstr>
      <vt:lpstr>Proration Unit</vt:lpstr>
      <vt:lpstr>Proration unit</vt:lpstr>
      <vt:lpstr>Standard Units</vt:lpstr>
      <vt:lpstr>Production Units/Producing Units</vt:lpstr>
      <vt:lpstr>MIPA Unit – Forced Pooling</vt:lpstr>
      <vt:lpstr>Unitization</vt:lpstr>
      <vt:lpstr>TYPES OF UNITS</vt:lpstr>
      <vt:lpstr>PowerPoint Presentation</vt:lpstr>
      <vt:lpstr>VOLUNTARY POOLING</vt:lpstr>
      <vt:lpstr>Authority to Pool</vt:lpstr>
      <vt:lpstr>REMEMBER FUNDAMENTAL DISTINCTION</vt:lpstr>
      <vt:lpstr>O&amp;G Lease Pooling Provisions</vt:lpstr>
      <vt:lpstr>Non-Contiguous Lands in Pooled Units</vt:lpstr>
      <vt:lpstr>Effect  of Changes From Gas to Oil Classification</vt:lpstr>
      <vt:lpstr>Unpooled Undivided Interests Within Pooled Unit Boundaries</vt:lpstr>
      <vt:lpstr>PowerPoint Presentation</vt:lpstr>
      <vt:lpstr>THE COMMON LAW</vt:lpstr>
      <vt:lpstr>PowerPoint Presentation</vt:lpstr>
      <vt:lpstr>PowerPoint Presentation</vt:lpstr>
      <vt:lpstr>PowerPoint Presentation</vt:lpstr>
      <vt:lpstr>THE COMMON LAW</vt:lpstr>
      <vt:lpstr>THE COMMON LAW</vt:lpstr>
      <vt:lpstr>THE COMMON LAW</vt:lpstr>
      <vt:lpstr>THE CONTRACT</vt:lpstr>
      <vt:lpstr>THE CONTRACT</vt:lpstr>
      <vt:lpstr>THE CONTRACT</vt:lpstr>
      <vt:lpstr>THE CONTRACT</vt:lpstr>
      <vt:lpstr>THE CONTRACT</vt:lpstr>
      <vt:lpstr>THE CONTRACT</vt:lpstr>
      <vt:lpstr>THE CONTRACT</vt:lpstr>
      <vt:lpstr>THE CONTRACT</vt:lpstr>
      <vt:lpstr>CATASTROPHES</vt:lpstr>
      <vt:lpstr>CATASTROPHES</vt:lpstr>
      <vt:lpstr>CATASTROPHES</vt:lpstr>
      <vt:lpstr>CATASTROPHES</vt:lpstr>
      <vt:lpstr>CATASTROPHES</vt:lpstr>
      <vt:lpstr>CATASTROPHES</vt:lpstr>
      <vt:lpstr>CATASTROPHES</vt:lpstr>
      <vt:lpstr>PowerPoint Presentation</vt:lpstr>
      <vt:lpstr>PowerPoint Presentation</vt:lpstr>
      <vt:lpstr>Horizontal Drilling</vt:lpstr>
      <vt:lpstr>PowerPoint Presentation</vt:lpstr>
      <vt:lpstr>PowerPoint Presentation</vt:lpstr>
      <vt:lpstr>PowerPoint Presentation</vt:lpstr>
      <vt:lpstr>PowerPoint Presentation</vt:lpstr>
      <vt:lpstr>-Warning-</vt:lpstr>
      <vt:lpstr>PowerPoint Presentation</vt:lpstr>
      <vt:lpstr>Horizontal terms (rule 86(a)(1-6))</vt:lpstr>
      <vt:lpstr> </vt:lpstr>
      <vt:lpstr>OVERVIEW</vt:lpstr>
      <vt:lpstr>MAY I FORCE POOL? PREREQUISITES TO FORCE POOLING</vt:lpstr>
      <vt:lpstr>MAY I FORCE POOL? PREREQUISITES TO FORCE POOLING (CONTINUED)</vt:lpstr>
      <vt:lpstr>PARTIES WHO MAY SEEK TO FORCE POOL</vt:lpstr>
      <vt:lpstr>VOLUNTARY POOLING OFFER</vt:lpstr>
      <vt:lpstr>Unfair Offers</vt:lpstr>
      <vt:lpstr>Fair Offers</vt:lpstr>
      <vt:lpstr>ACREAGE SUBJECT   TO FORCE POOLING</vt:lpstr>
      <vt:lpstr>Finley Resources Case Expands  Traditional Application of MIPA</vt:lpstr>
      <vt:lpstr>PowerPoint Presentation</vt:lpstr>
      <vt:lpstr>Finley Resources Case Expands  Traditional Application of MIPA (continued)</vt:lpstr>
      <vt:lpstr>Finley Resources Case Expands  Traditional Application of MIPA (continued)</vt:lpstr>
      <vt:lpstr>CONCLUSIONS</vt:lpstr>
      <vt:lpstr>PowerPoint Presentation</vt:lpstr>
      <vt:lpstr>THANK YOU</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COMMON LAW</dc:title>
  <dc:creator>George Snell</dc:creator>
  <cp:lastModifiedBy>Michele Payne</cp:lastModifiedBy>
  <cp:revision>50</cp:revision>
  <cp:lastPrinted>2014-10-13T14:45:33Z</cp:lastPrinted>
  <dcterms:created xsi:type="dcterms:W3CDTF">2014-10-09T23:49:46Z</dcterms:created>
  <dcterms:modified xsi:type="dcterms:W3CDTF">2014-10-13T14:45:45Z</dcterms:modified>
</cp:coreProperties>
</file>