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42.jpg" ContentType="image/pn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256" r:id="rId2"/>
    <p:sldId id="266" r:id="rId3"/>
    <p:sldId id="264" r:id="rId4"/>
    <p:sldId id="384" r:id="rId5"/>
    <p:sldId id="263" r:id="rId6"/>
    <p:sldId id="276" r:id="rId7"/>
    <p:sldId id="277" r:id="rId8"/>
    <p:sldId id="257" r:id="rId9"/>
    <p:sldId id="358" r:id="rId10"/>
    <p:sldId id="258" r:id="rId11"/>
    <p:sldId id="267" r:id="rId12"/>
    <p:sldId id="260" r:id="rId13"/>
    <p:sldId id="385" r:id="rId14"/>
    <p:sldId id="315" r:id="rId15"/>
    <p:sldId id="261" r:id="rId16"/>
    <p:sldId id="262" r:id="rId17"/>
    <p:sldId id="313" r:id="rId18"/>
    <p:sldId id="390" r:id="rId19"/>
    <p:sldId id="303" r:id="rId20"/>
    <p:sldId id="305" r:id="rId21"/>
    <p:sldId id="309" r:id="rId22"/>
    <p:sldId id="391" r:id="rId23"/>
    <p:sldId id="392" r:id="rId24"/>
    <p:sldId id="393" r:id="rId25"/>
    <p:sldId id="301" r:id="rId26"/>
    <p:sldId id="394" r:id="rId27"/>
    <p:sldId id="312" r:id="rId28"/>
    <p:sldId id="311" r:id="rId29"/>
    <p:sldId id="259" r:id="rId30"/>
    <p:sldId id="395" r:id="rId31"/>
    <p:sldId id="268" r:id="rId32"/>
    <p:sldId id="269" r:id="rId33"/>
    <p:sldId id="429" r:id="rId34"/>
    <p:sldId id="402" r:id="rId35"/>
    <p:sldId id="377" r:id="rId36"/>
    <p:sldId id="418" r:id="rId37"/>
    <p:sldId id="403" r:id="rId38"/>
    <p:sldId id="278" r:id="rId39"/>
    <p:sldId id="412" r:id="rId40"/>
    <p:sldId id="279" r:id="rId41"/>
    <p:sldId id="280" r:id="rId42"/>
    <p:sldId id="419" r:id="rId43"/>
    <p:sldId id="281" r:id="rId44"/>
    <p:sldId id="282" r:id="rId45"/>
    <p:sldId id="283" r:id="rId46"/>
    <p:sldId id="284" r:id="rId47"/>
    <p:sldId id="285" r:id="rId48"/>
    <p:sldId id="286" r:id="rId49"/>
    <p:sldId id="287" r:id="rId50"/>
    <p:sldId id="288" r:id="rId51"/>
    <p:sldId id="289" r:id="rId52"/>
    <p:sldId id="290" r:id="rId53"/>
    <p:sldId id="413" r:id="rId54"/>
    <p:sldId id="417" r:id="rId55"/>
    <p:sldId id="316" r:id="rId56"/>
    <p:sldId id="291" r:id="rId57"/>
    <p:sldId id="292" r:id="rId58"/>
    <p:sldId id="294" r:id="rId59"/>
    <p:sldId id="415" r:id="rId60"/>
    <p:sldId id="296" r:id="rId61"/>
    <p:sldId id="414" r:id="rId62"/>
    <p:sldId id="297" r:id="rId63"/>
    <p:sldId id="416" r:id="rId64"/>
    <p:sldId id="379" r:id="rId65"/>
    <p:sldId id="424" r:id="rId66"/>
    <p:sldId id="423" r:id="rId67"/>
    <p:sldId id="380" r:id="rId68"/>
    <p:sldId id="425" r:id="rId69"/>
    <p:sldId id="427" r:id="rId70"/>
    <p:sldId id="361" r:id="rId71"/>
    <p:sldId id="420" r:id="rId72"/>
    <p:sldId id="421" r:id="rId73"/>
    <p:sldId id="364" r:id="rId74"/>
    <p:sldId id="430" r:id="rId75"/>
    <p:sldId id="387" r:id="rId76"/>
    <p:sldId id="368" r:id="rId77"/>
    <p:sldId id="366" r:id="rId78"/>
    <p:sldId id="389" r:id="rId79"/>
  </p:sldIdLst>
  <p:sldSz cx="12192000" cy="6858000"/>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5" autoAdjust="0"/>
    <p:restoredTop sz="76225" autoAdjust="0"/>
  </p:normalViewPr>
  <p:slideViewPr>
    <p:cSldViewPr snapToGrid="0">
      <p:cViewPr varScale="1">
        <p:scale>
          <a:sx n="88" d="100"/>
          <a:sy n="88" d="100"/>
        </p:scale>
        <p:origin x="1470" y="126"/>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098" cy="462721"/>
          </a:xfrm>
          <a:prstGeom prst="rect">
            <a:avLst/>
          </a:prstGeom>
        </p:spPr>
        <p:txBody>
          <a:bodyPr vert="horz" lIns="86987" tIns="43493" rIns="86987" bIns="43493" rtlCol="0"/>
          <a:lstStyle>
            <a:lvl1pPr algn="l">
              <a:defRPr sz="1100"/>
            </a:lvl1pPr>
          </a:lstStyle>
          <a:p>
            <a:endParaRPr lang="en-US"/>
          </a:p>
        </p:txBody>
      </p:sp>
      <p:sp>
        <p:nvSpPr>
          <p:cNvPr id="3" name="Date Placeholder 2"/>
          <p:cNvSpPr>
            <a:spLocks noGrp="1"/>
          </p:cNvSpPr>
          <p:nvPr>
            <p:ph type="dt" sz="quarter" idx="1"/>
          </p:nvPr>
        </p:nvSpPr>
        <p:spPr>
          <a:xfrm>
            <a:off x="3884414" y="0"/>
            <a:ext cx="2972098" cy="462721"/>
          </a:xfrm>
          <a:prstGeom prst="rect">
            <a:avLst/>
          </a:prstGeom>
        </p:spPr>
        <p:txBody>
          <a:bodyPr vert="horz" lIns="86987" tIns="43493" rIns="86987" bIns="43493" rtlCol="0"/>
          <a:lstStyle>
            <a:lvl1pPr algn="r">
              <a:defRPr sz="1100"/>
            </a:lvl1pPr>
          </a:lstStyle>
          <a:p>
            <a:fld id="{6E32D2A6-E8D4-4EF9-B9A5-3FB9F184DAF8}" type="datetimeFigureOut">
              <a:rPr lang="en-US" smtClean="0"/>
              <a:t>10/10/2014</a:t>
            </a:fld>
            <a:endParaRPr lang="en-US"/>
          </a:p>
        </p:txBody>
      </p:sp>
      <p:sp>
        <p:nvSpPr>
          <p:cNvPr id="4" name="Footer Placeholder 3"/>
          <p:cNvSpPr>
            <a:spLocks noGrp="1"/>
          </p:cNvSpPr>
          <p:nvPr>
            <p:ph type="ftr" sz="quarter" idx="2"/>
          </p:nvPr>
        </p:nvSpPr>
        <p:spPr>
          <a:xfrm>
            <a:off x="0" y="8773355"/>
            <a:ext cx="2972098" cy="462720"/>
          </a:xfrm>
          <a:prstGeom prst="rect">
            <a:avLst/>
          </a:prstGeom>
        </p:spPr>
        <p:txBody>
          <a:bodyPr vert="horz" lIns="86987" tIns="43493" rIns="86987" bIns="43493" rtlCol="0" anchor="b"/>
          <a:lstStyle>
            <a:lvl1pPr algn="l">
              <a:defRPr sz="1100"/>
            </a:lvl1pPr>
          </a:lstStyle>
          <a:p>
            <a:endParaRPr lang="en-US"/>
          </a:p>
        </p:txBody>
      </p:sp>
      <p:sp>
        <p:nvSpPr>
          <p:cNvPr id="5" name="Slide Number Placeholder 4"/>
          <p:cNvSpPr>
            <a:spLocks noGrp="1"/>
          </p:cNvSpPr>
          <p:nvPr>
            <p:ph type="sldNum" sz="quarter" idx="3"/>
          </p:nvPr>
        </p:nvSpPr>
        <p:spPr>
          <a:xfrm>
            <a:off x="3884414" y="8773355"/>
            <a:ext cx="2972098" cy="462720"/>
          </a:xfrm>
          <a:prstGeom prst="rect">
            <a:avLst/>
          </a:prstGeom>
        </p:spPr>
        <p:txBody>
          <a:bodyPr vert="horz" lIns="86987" tIns="43493" rIns="86987" bIns="43493" rtlCol="0" anchor="b"/>
          <a:lstStyle>
            <a:lvl1pPr algn="r">
              <a:defRPr sz="1100"/>
            </a:lvl1pPr>
          </a:lstStyle>
          <a:p>
            <a:fld id="{212BA889-B39C-4150-BD40-087E00ECBC75}" type="slidenum">
              <a:rPr lang="en-US" smtClean="0"/>
              <a:t>‹#›</a:t>
            </a:fld>
            <a:endParaRPr lang="en-US"/>
          </a:p>
        </p:txBody>
      </p:sp>
    </p:spTree>
    <p:extLst>
      <p:ext uri="{BB962C8B-B14F-4D97-AF65-F5344CB8AC3E}">
        <p14:creationId xmlns:p14="http://schemas.microsoft.com/office/powerpoint/2010/main" val="306044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3407"/>
          </a:xfrm>
          <a:prstGeom prst="rect">
            <a:avLst/>
          </a:prstGeom>
        </p:spPr>
        <p:txBody>
          <a:bodyPr vert="horz" lIns="91954" tIns="45977" rIns="91954" bIns="45977" rtlCol="0"/>
          <a:lstStyle>
            <a:lvl1pPr algn="l">
              <a:defRPr sz="1200"/>
            </a:lvl1pPr>
          </a:lstStyle>
          <a:p>
            <a:endParaRPr lang="en-US"/>
          </a:p>
        </p:txBody>
      </p:sp>
      <p:sp>
        <p:nvSpPr>
          <p:cNvPr id="3" name="Date Placeholder 2"/>
          <p:cNvSpPr>
            <a:spLocks noGrp="1"/>
          </p:cNvSpPr>
          <p:nvPr>
            <p:ph type="dt" idx="1"/>
          </p:nvPr>
        </p:nvSpPr>
        <p:spPr>
          <a:xfrm>
            <a:off x="3884613" y="1"/>
            <a:ext cx="2971800" cy="463407"/>
          </a:xfrm>
          <a:prstGeom prst="rect">
            <a:avLst/>
          </a:prstGeom>
        </p:spPr>
        <p:txBody>
          <a:bodyPr vert="horz" lIns="91954" tIns="45977" rIns="91954" bIns="45977" rtlCol="0"/>
          <a:lstStyle>
            <a:lvl1pPr algn="r">
              <a:defRPr sz="1200"/>
            </a:lvl1pPr>
          </a:lstStyle>
          <a:p>
            <a:fld id="{3A3C3102-33EE-42BF-B81F-F9C36ADE16F0}" type="datetimeFigureOut">
              <a:rPr lang="en-US" smtClean="0"/>
              <a:t>10/10/2014</a:t>
            </a:fld>
            <a:endParaRPr lang="en-US"/>
          </a:p>
        </p:txBody>
      </p:sp>
      <p:sp>
        <p:nvSpPr>
          <p:cNvPr id="4" name="Slide Image Placeholder 3"/>
          <p:cNvSpPr>
            <a:spLocks noGrp="1" noRot="1" noChangeAspect="1"/>
          </p:cNvSpPr>
          <p:nvPr>
            <p:ph type="sldImg" idx="2"/>
          </p:nvPr>
        </p:nvSpPr>
        <p:spPr>
          <a:xfrm>
            <a:off x="658813" y="1154113"/>
            <a:ext cx="5540375" cy="3117850"/>
          </a:xfrm>
          <a:prstGeom prst="rect">
            <a:avLst/>
          </a:prstGeom>
          <a:noFill/>
          <a:ln w="12700">
            <a:solidFill>
              <a:prstClr val="black"/>
            </a:solidFill>
          </a:ln>
        </p:spPr>
        <p:txBody>
          <a:bodyPr vert="horz" lIns="91954" tIns="45977" rIns="91954" bIns="45977" rtlCol="0" anchor="ctr"/>
          <a:lstStyle/>
          <a:p>
            <a:endParaRPr lang="en-US"/>
          </a:p>
        </p:txBody>
      </p:sp>
      <p:sp>
        <p:nvSpPr>
          <p:cNvPr id="5" name="Notes Placeholder 4"/>
          <p:cNvSpPr>
            <a:spLocks noGrp="1"/>
          </p:cNvSpPr>
          <p:nvPr>
            <p:ph type="body" sz="quarter" idx="3"/>
          </p:nvPr>
        </p:nvSpPr>
        <p:spPr>
          <a:xfrm>
            <a:off x="685800" y="4444861"/>
            <a:ext cx="5486400" cy="3636705"/>
          </a:xfrm>
          <a:prstGeom prst="rect">
            <a:avLst/>
          </a:prstGeom>
        </p:spPr>
        <p:txBody>
          <a:bodyPr vert="horz" lIns="91954" tIns="45977" rIns="91954" bIns="4597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2971800" cy="463406"/>
          </a:xfrm>
          <a:prstGeom prst="rect">
            <a:avLst/>
          </a:prstGeom>
        </p:spPr>
        <p:txBody>
          <a:bodyPr vert="horz" lIns="91954" tIns="45977" rIns="91954" bIns="45977"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669"/>
            <a:ext cx="2971800" cy="463406"/>
          </a:xfrm>
          <a:prstGeom prst="rect">
            <a:avLst/>
          </a:prstGeom>
        </p:spPr>
        <p:txBody>
          <a:bodyPr vert="horz" lIns="91954" tIns="45977" rIns="91954" bIns="45977" rtlCol="0" anchor="b"/>
          <a:lstStyle>
            <a:lvl1pPr algn="r">
              <a:defRPr sz="1200"/>
            </a:lvl1pPr>
          </a:lstStyle>
          <a:p>
            <a:fld id="{C4FF3573-A5CE-48E1-91F4-F496687CE5CD}" type="slidenum">
              <a:rPr lang="en-US" smtClean="0"/>
              <a:t>‹#›</a:t>
            </a:fld>
            <a:endParaRPr lang="en-US"/>
          </a:p>
        </p:txBody>
      </p:sp>
    </p:spTree>
    <p:extLst>
      <p:ext uri="{BB962C8B-B14F-4D97-AF65-F5344CB8AC3E}">
        <p14:creationId xmlns:p14="http://schemas.microsoft.com/office/powerpoint/2010/main" val="139522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Red_Line_Agreemen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en.wikipedia.org/wiki/Chevron_Corporation" TargetMode="External"/><Relationship Id="rId3" Type="http://schemas.openxmlformats.org/officeDocument/2006/relationships/hyperlink" Target="http://en.wikipedia.org/wiki/Anglo-Persian_Oil_Company" TargetMode="External"/><Relationship Id="rId7" Type="http://schemas.openxmlformats.org/officeDocument/2006/relationships/hyperlink" Target="http://en.wikipedia.org/wiki/Texaco" TargetMode="External"/><Relationship Id="rId12" Type="http://schemas.openxmlformats.org/officeDocument/2006/relationships/hyperlink" Target="http://en.wikipedia.org/wiki/ExxonMobil"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en.wikipedia.org/wiki/Standard_Oil_of_California" TargetMode="External"/><Relationship Id="rId11" Type="http://schemas.openxmlformats.org/officeDocument/2006/relationships/hyperlink" Target="http://en.wikipedia.org/wiki/Standard_Oil_Company_of_New_York" TargetMode="External"/><Relationship Id="rId5" Type="http://schemas.openxmlformats.org/officeDocument/2006/relationships/hyperlink" Target="http://en.wikipedia.org/wiki/Gulf_Oil" TargetMode="External"/><Relationship Id="rId10" Type="http://schemas.openxmlformats.org/officeDocument/2006/relationships/hyperlink" Target="http://en.wikipedia.org/wiki/Standard_Oil_of_New_Jersey" TargetMode="External"/><Relationship Id="rId4" Type="http://schemas.openxmlformats.org/officeDocument/2006/relationships/hyperlink" Target="http://en.wikipedia.org/wiki/BP" TargetMode="External"/><Relationship Id="rId9" Type="http://schemas.openxmlformats.org/officeDocument/2006/relationships/hyperlink" Target="http://en.wikipedia.org/wiki/Royal_Dutch_Shel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Oil_field" TargetMode="External"/><Relationship Id="rId7" Type="http://schemas.openxmlformats.org/officeDocument/2006/relationships/hyperlink" Target="http://en.wikipedia.org/wiki/Edward_Doheny"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en.wikipedia.org/wiki/Vermont_Avenue" TargetMode="External"/><Relationship Id="rId5" Type="http://schemas.openxmlformats.org/officeDocument/2006/relationships/hyperlink" Target="http://en.wikipedia.org/wiki/Dodger_Stadium" TargetMode="External"/><Relationship Id="rId4" Type="http://schemas.openxmlformats.org/officeDocument/2006/relationships/hyperlink" Target="http://en.wikipedia.org/wiki/Downtown_Los_Angel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Edward_A._Clampit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had planned to talk</a:t>
            </a:r>
            <a:r>
              <a:rPr lang="en-US" baseline="0" dirty="0" smtClean="0"/>
              <a:t> about Arkansas oil conservation history but noticed other intended to do so too, so I changed my topic to a more broad-based consideration of conservation accidents, policies, cartels, law, and regulation</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1</a:t>
            </a:fld>
            <a:endParaRPr lang="en-US"/>
          </a:p>
        </p:txBody>
      </p:sp>
    </p:spTree>
    <p:extLst>
      <p:ext uri="{BB962C8B-B14F-4D97-AF65-F5344CB8AC3E}">
        <p14:creationId xmlns:p14="http://schemas.microsoft.com/office/powerpoint/2010/main" val="4255827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Concern over oil shortages and security of supply</a:t>
            </a:r>
          </a:p>
          <a:p>
            <a:r>
              <a:rPr lang="en-US" dirty="0" smtClean="0"/>
              <a:t>Access</a:t>
            </a:r>
            <a:r>
              <a:rPr lang="en-US" baseline="0" dirty="0" smtClean="0"/>
              <a:t>, part of what is commonly called energy security, is a serious concern today.</a:t>
            </a:r>
          </a:p>
          <a:p>
            <a:r>
              <a:rPr lang="en-US" dirty="0" smtClean="0"/>
              <a:t>World War I (1914 – 1918) proved the strategic importance of oil</a:t>
            </a:r>
          </a:p>
          <a:p>
            <a:pPr lvl="1"/>
            <a:r>
              <a:rPr lang="en-US" dirty="0" smtClean="0"/>
              <a:t>Mechanized warfare</a:t>
            </a:r>
          </a:p>
          <a:p>
            <a:pPr lvl="1"/>
            <a:r>
              <a:rPr lang="en-US" dirty="0" smtClean="0"/>
              <a:t>British and US Navies burn oil, not coal, making ships faster and more agile than German ships</a:t>
            </a:r>
          </a:p>
          <a:p>
            <a:endParaRPr lang="en-US" dirty="0"/>
          </a:p>
        </p:txBody>
      </p:sp>
      <p:sp>
        <p:nvSpPr>
          <p:cNvPr id="4" name="Slide Number Placeholder 3"/>
          <p:cNvSpPr>
            <a:spLocks noGrp="1"/>
          </p:cNvSpPr>
          <p:nvPr>
            <p:ph type="sldNum" sz="quarter" idx="10"/>
          </p:nvPr>
        </p:nvSpPr>
        <p:spPr/>
        <p:txBody>
          <a:bodyPr/>
          <a:lstStyle/>
          <a:p>
            <a:pPr>
              <a:defRPr/>
            </a:pPr>
            <a:fld id="{3336B430-D5F2-46E3-B411-EA724E84E4D5}" type="slidenum">
              <a:rPr lang="en-US" smtClean="0"/>
              <a:pPr>
                <a:defRPr/>
              </a:pPr>
              <a:t>13</a:t>
            </a:fld>
            <a:endParaRPr lang="en-US"/>
          </a:p>
        </p:txBody>
      </p:sp>
    </p:spTree>
    <p:extLst>
      <p:ext uri="{BB962C8B-B14F-4D97-AF65-F5344CB8AC3E}">
        <p14:creationId xmlns:p14="http://schemas.microsoft.com/office/powerpoint/2010/main" val="220631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2183" lvl="1" indent="-172414">
              <a:buFont typeface="Arial" panose="020B0604020202020204" pitchFamily="34" charset="0"/>
              <a:buChar char="•"/>
            </a:pPr>
            <a:r>
              <a:rPr lang="en-US" dirty="0" smtClean="0"/>
              <a:t>Done more to protect the oil from the water!</a:t>
            </a:r>
          </a:p>
          <a:p>
            <a:pPr marL="632183" lvl="1" indent="-172414">
              <a:buFont typeface="Arial" panose="020B0604020202020204" pitchFamily="34" charset="0"/>
              <a:buChar char="•"/>
            </a:pPr>
            <a:r>
              <a:rPr lang="en-US" dirty="0" smtClean="0"/>
              <a:t>But today</a:t>
            </a:r>
            <a:r>
              <a:rPr lang="en-US" baseline="0" dirty="0" smtClean="0"/>
              <a:t> proper casing and cementing is a basic feature of oil and gas conservation regulation.</a:t>
            </a:r>
          </a:p>
          <a:p>
            <a:pPr marL="632183" lvl="1" indent="-172414">
              <a:buFont typeface="Arial" panose="020B0604020202020204" pitchFamily="34" charset="0"/>
              <a:buChar char="•"/>
            </a:pPr>
            <a:r>
              <a:rPr lang="en-US" baseline="0" dirty="0" smtClean="0"/>
              <a:t>The </a:t>
            </a:r>
            <a:r>
              <a:rPr lang="en-US" baseline="0" dirty="0" err="1" smtClean="0"/>
              <a:t>Macondo</a:t>
            </a:r>
            <a:r>
              <a:rPr lang="en-US" baseline="0" dirty="0" smtClean="0"/>
              <a:t> blowout stands as a recent example of what can go wrong if casing is not properly cemented in place.</a:t>
            </a:r>
            <a:endParaRPr lang="en-US" dirty="0" smtClean="0"/>
          </a:p>
          <a:p>
            <a:pPr marL="632183" lvl="1" indent="-172414">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14</a:t>
            </a:fld>
            <a:endParaRPr lang="en-US"/>
          </a:p>
        </p:txBody>
      </p:sp>
    </p:spTree>
    <p:extLst>
      <p:ext uri="{BB962C8B-B14F-4D97-AF65-F5344CB8AC3E}">
        <p14:creationId xmlns:p14="http://schemas.microsoft.com/office/powerpoint/2010/main" val="3583692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defTabSz="919538">
              <a:buFont typeface="Arial" panose="020B0604020202020204" pitchFamily="34" charset="0"/>
              <a:buChar char="•"/>
              <a:defRPr/>
            </a:pPr>
            <a:r>
              <a:rPr lang="en-US" dirty="0" smtClean="0"/>
              <a:t>Naval</a:t>
            </a:r>
            <a:r>
              <a:rPr lang="en-US" baseline="0" dirty="0" smtClean="0"/>
              <a:t> reserves had been established in Wyoming and California to “conserve” oil supplies for the United States Navy.</a:t>
            </a:r>
          </a:p>
          <a:p>
            <a:pPr marL="172414" indent="-172414" defTabSz="919538">
              <a:buFont typeface="Arial" panose="020B0604020202020204" pitchFamily="34" charset="0"/>
              <a:buChar char="•"/>
              <a:defRPr/>
            </a:pPr>
            <a:r>
              <a:rPr lang="en-US" baseline="0" dirty="0" smtClean="0"/>
              <a:t>During the Harding Administration, management of these Naval Reserves were transferred from the War Department to the Department of the Interior. </a:t>
            </a:r>
          </a:p>
          <a:p>
            <a:pPr marL="172414" indent="-172414" defTabSz="919538">
              <a:buFont typeface="Arial" panose="020B0604020202020204" pitchFamily="34" charset="0"/>
              <a:buChar char="•"/>
              <a:defRPr/>
            </a:pPr>
            <a:r>
              <a:rPr lang="en-US" dirty="0" smtClean="0"/>
              <a:t>Edward</a:t>
            </a:r>
            <a:r>
              <a:rPr lang="en-US" baseline="0" dirty="0" smtClean="0"/>
              <a:t> </a:t>
            </a:r>
            <a:r>
              <a:rPr lang="en-US" baseline="0" dirty="0" err="1" smtClean="0"/>
              <a:t>Doheny</a:t>
            </a:r>
            <a:r>
              <a:rPr lang="en-US" baseline="0" dirty="0" smtClean="0"/>
              <a:t> and fellow oilman, Henry Sinclair, bribed Albert </a:t>
            </a:r>
            <a:r>
              <a:rPr lang="en-US" baseline="0" dirty="0" err="1" smtClean="0"/>
              <a:t>Faul</a:t>
            </a:r>
            <a:r>
              <a:rPr lang="en-US" baseline="0" dirty="0" smtClean="0"/>
              <a:t>, Secretary of the Interior under President Warren G. Harding to get oil and gas leases to portions of these naval oil reserves, leading to the famous Teapot Dome Scandal, which became a national symbol for government corruption.</a:t>
            </a:r>
          </a:p>
          <a:p>
            <a:pPr defTabSz="919538">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15</a:t>
            </a:fld>
            <a:endParaRPr lang="en-US"/>
          </a:p>
        </p:txBody>
      </p:sp>
    </p:spTree>
    <p:extLst>
      <p:ext uri="{BB962C8B-B14F-4D97-AF65-F5344CB8AC3E}">
        <p14:creationId xmlns:p14="http://schemas.microsoft.com/office/powerpoint/2010/main" val="2451225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the spout</a:t>
            </a:r>
            <a:r>
              <a:rPr lang="en-US" baseline="0" dirty="0" smtClean="0"/>
              <a:t> on the teapot as fallen down, so the teapot dome looks even less like a teapot than it does in the old post card.</a:t>
            </a:r>
          </a:p>
          <a:p>
            <a:r>
              <a:rPr lang="en-US" baseline="0" dirty="0" smtClean="0"/>
              <a:t>Managing corrupt government officials is a major concern of today’s oil and gas industry.</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16</a:t>
            </a:fld>
            <a:endParaRPr lang="en-US"/>
          </a:p>
        </p:txBody>
      </p:sp>
    </p:spTree>
    <p:extLst>
      <p:ext uri="{BB962C8B-B14F-4D97-AF65-F5344CB8AC3E}">
        <p14:creationId xmlns:p14="http://schemas.microsoft.com/office/powerpoint/2010/main" val="2122062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Special</a:t>
            </a:r>
            <a:r>
              <a:rPr lang="en-US" baseline="0" dirty="0" smtClean="0"/>
              <a:t> local regulation of well density and drilling is still in place in OKC</a:t>
            </a:r>
          </a:p>
          <a:p>
            <a:pPr marL="172414" indent="-172414">
              <a:buFont typeface="Arial" panose="020B0604020202020204" pitchFamily="34" charset="0"/>
              <a:buChar char="•"/>
            </a:pPr>
            <a:r>
              <a:rPr lang="en-US" dirty="0" smtClean="0"/>
              <a:t>Density and spacing regulation</a:t>
            </a:r>
            <a:r>
              <a:rPr lang="en-US" baseline="0" dirty="0" smtClean="0"/>
              <a:t> later become a mainstay of state oil and gas regulation in the USA</a:t>
            </a:r>
          </a:p>
          <a:p>
            <a:pPr marL="172414" indent="-172414">
              <a:buFont typeface="Arial" panose="020B0604020202020204" pitchFamily="34" charset="0"/>
              <a:buChar char="•"/>
            </a:pPr>
            <a:r>
              <a:rPr lang="en-US" baseline="0" dirty="0" smtClean="0"/>
              <a:t>Tension between local and state regulation</a:t>
            </a:r>
          </a:p>
          <a:p>
            <a:pPr marL="172414" indent="-172414">
              <a:buFont typeface="Arial" panose="020B0604020202020204" pitchFamily="34" charset="0"/>
              <a:buChar char="•"/>
            </a:pPr>
            <a:r>
              <a:rPr lang="en-US" baseline="0" dirty="0" smtClean="0"/>
              <a:t>A major issue </a:t>
            </a:r>
            <a:r>
              <a:rPr lang="en-US" baseline="0" dirty="0" err="1" smtClean="0"/>
              <a:t>issue</a:t>
            </a:r>
            <a:r>
              <a:rPr lang="en-US" baseline="0" dirty="0" smtClean="0"/>
              <a:t> today in NY, PA, CO, and some other states.</a:t>
            </a:r>
          </a:p>
          <a:p>
            <a:pPr marL="172414" indent="-172414">
              <a:buFont typeface="Arial" panose="020B0604020202020204" pitchFamily="34" charset="0"/>
              <a:buChar char="•"/>
            </a:pPr>
            <a:r>
              <a:rPr lang="en-US" baseline="0" dirty="0" smtClean="0"/>
              <a:t>The recent IOGCC Model Conservation Act recognizes this tension with alternative versions of the Act, one which preempts all local law except zoning and one that recognizes the possibility of additional local regulation</a:t>
            </a:r>
            <a:endParaRPr lang="en-US" dirty="0"/>
          </a:p>
        </p:txBody>
      </p:sp>
      <p:sp>
        <p:nvSpPr>
          <p:cNvPr id="4" name="Slide Number Placeholder 3"/>
          <p:cNvSpPr>
            <a:spLocks noGrp="1"/>
          </p:cNvSpPr>
          <p:nvPr>
            <p:ph type="sldNum" sz="quarter" idx="10"/>
          </p:nvPr>
        </p:nvSpPr>
        <p:spPr/>
        <p:txBody>
          <a:bodyPr/>
          <a:lstStyle/>
          <a:p>
            <a:fld id="{E9029D74-097A-4BEA-A5AF-DDA0F9234143}" type="slidenum">
              <a:rPr lang="en-US" smtClean="0"/>
              <a:t>17</a:t>
            </a:fld>
            <a:endParaRPr lang="en-US"/>
          </a:p>
        </p:txBody>
      </p:sp>
    </p:spTree>
    <p:extLst>
      <p:ext uri="{BB962C8B-B14F-4D97-AF65-F5344CB8AC3E}">
        <p14:creationId xmlns:p14="http://schemas.microsoft.com/office/powerpoint/2010/main" val="921849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Competing</a:t>
            </a:r>
            <a:r>
              <a:rPr lang="en-US" baseline="0" dirty="0" smtClean="0"/>
              <a:t> concerns raise the general conservation theme:</a:t>
            </a:r>
          </a:p>
          <a:p>
            <a:r>
              <a:rPr lang="en-US" baseline="0" dirty="0" smtClean="0"/>
              <a:t>We are running out of oil, so we need to conserve it.</a:t>
            </a:r>
          </a:p>
          <a:p>
            <a:r>
              <a:rPr lang="en-US" baseline="0" dirty="0" smtClean="0"/>
              <a:t>We have a short-term oil supplies, so we need to conserve it.</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18</a:t>
            </a:fld>
            <a:endParaRPr lang="en-US"/>
          </a:p>
        </p:txBody>
      </p:sp>
    </p:spTree>
    <p:extLst>
      <p:ext uri="{BB962C8B-B14F-4D97-AF65-F5344CB8AC3E}">
        <p14:creationId xmlns:p14="http://schemas.microsoft.com/office/powerpoint/2010/main" val="31468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 discovery of a large oil reserves, especially</a:t>
            </a:r>
            <a:r>
              <a:rPr lang="en-US" baseline="0" dirty="0" smtClean="0"/>
              <a:t> those</a:t>
            </a:r>
            <a:r>
              <a:rPr lang="en-US" dirty="0" smtClean="0"/>
              <a:t> in Iraq provided the impetus for the infamous "</a:t>
            </a:r>
            <a:r>
              <a:rPr lang="en-US" dirty="0" smtClean="0">
                <a:hlinkClick r:id="rId3" action="ppaction://hlinkfile" tooltip="Red Line Agreement"/>
              </a:rPr>
              <a:t>Red Line Agreement</a:t>
            </a:r>
            <a:r>
              <a:rPr lang="en-US" dirty="0" smtClean="0"/>
              <a:t>.“ </a:t>
            </a:r>
          </a:p>
          <a:p>
            <a:pPr marL="172414" indent="-172414">
              <a:buFont typeface="Arial" panose="020B0604020202020204" pitchFamily="34" charset="0"/>
              <a:buChar char="•"/>
            </a:pPr>
            <a:r>
              <a:rPr lang="en-US" dirty="0" smtClean="0"/>
              <a:t>This</a:t>
            </a:r>
            <a:r>
              <a:rPr lang="en-US" baseline="0" dirty="0" smtClean="0"/>
              <a:t> agreement</a:t>
            </a:r>
            <a:r>
              <a:rPr lang="en-US" dirty="0" smtClean="0"/>
              <a:t> determined what oil companies could invest in the</a:t>
            </a:r>
            <a:r>
              <a:rPr lang="en-US" baseline="0" dirty="0" smtClean="0"/>
              <a:t> Iraq discovery, through participation in the Turkish Petroleum Co., renamed the Iraq Petroleum  Co. in 1929. </a:t>
            </a:r>
          </a:p>
          <a:p>
            <a:pPr marL="172414" indent="-172414">
              <a:buFont typeface="Arial" panose="020B0604020202020204" pitchFamily="34" charset="0"/>
              <a:buChar char="•"/>
            </a:pPr>
            <a:r>
              <a:rPr lang="en-US" baseline="0" dirty="0" err="1" smtClean="0"/>
              <a:t>Gulbenkian</a:t>
            </a:r>
            <a:r>
              <a:rPr lang="en-US" baseline="0" dirty="0" smtClean="0"/>
              <a:t>, who brokered the deal, received </a:t>
            </a:r>
            <a:r>
              <a:rPr lang="en-US" dirty="0" smtClean="0"/>
              <a:t>5% of the shares in</a:t>
            </a:r>
            <a:r>
              <a:rPr lang="en-US" baseline="0" dirty="0" smtClean="0"/>
              <a:t> new consortium.</a:t>
            </a:r>
            <a:r>
              <a:rPr lang="en-US" dirty="0" smtClean="0"/>
              <a:t>  </a:t>
            </a:r>
            <a:endParaRPr lang="en-US" dirty="0">
              <a:latin typeface="Arial" charset="0"/>
            </a:endParaRPr>
          </a:p>
        </p:txBody>
      </p:sp>
      <p:sp>
        <p:nvSpPr>
          <p:cNvPr id="4" name="Slide Number Placeholder 3"/>
          <p:cNvSpPr>
            <a:spLocks noGrp="1"/>
          </p:cNvSpPr>
          <p:nvPr>
            <p:ph type="sldNum" sz="quarter" idx="10"/>
          </p:nvPr>
        </p:nvSpPr>
        <p:spPr/>
        <p:txBody>
          <a:bodyPr/>
          <a:lstStyle/>
          <a:p>
            <a:pPr>
              <a:defRPr/>
            </a:pPr>
            <a:fld id="{3336B430-D5F2-46E3-B411-EA724E84E4D5}" type="slidenum">
              <a:rPr lang="en-US" smtClean="0"/>
              <a:pPr>
                <a:defRPr/>
              </a:pPr>
              <a:t>19</a:t>
            </a:fld>
            <a:endParaRPr lang="en-US"/>
          </a:p>
        </p:txBody>
      </p:sp>
    </p:spTree>
    <p:extLst>
      <p:ext uri="{BB962C8B-B14F-4D97-AF65-F5344CB8AC3E}">
        <p14:creationId xmlns:p14="http://schemas.microsoft.com/office/powerpoint/2010/main" val="4273231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a:latin typeface="Arial" charset="0"/>
              </a:rPr>
              <a:t>Price wars among major oil companies in the 1920s, most significantly in </a:t>
            </a:r>
            <a:r>
              <a:rPr lang="en-US" dirty="0" smtClean="0">
                <a:latin typeface="Arial" charset="0"/>
              </a:rPr>
              <a:t>India, </a:t>
            </a:r>
            <a:r>
              <a:rPr lang="en-US" dirty="0">
                <a:latin typeface="Arial" charset="0"/>
              </a:rPr>
              <a:t>threatened profits, especially profits from relatively high-cost production in the United States. </a:t>
            </a:r>
            <a:endParaRPr lang="en-US" dirty="0" smtClean="0">
              <a:latin typeface="Arial" charset="0"/>
            </a:endParaRPr>
          </a:p>
          <a:p>
            <a:pPr marL="172414" indent="-172414">
              <a:buFont typeface="Arial" panose="020B0604020202020204" pitchFamily="34" charset="0"/>
              <a:buChar char="•"/>
            </a:pPr>
            <a:r>
              <a:rPr lang="en-US" dirty="0" smtClean="0">
                <a:latin typeface="Arial" charset="0"/>
              </a:rPr>
              <a:t>At </a:t>
            </a:r>
            <a:r>
              <a:rPr lang="en-US" dirty="0" err="1">
                <a:latin typeface="Arial" charset="0"/>
              </a:rPr>
              <a:t>Achnacarry</a:t>
            </a:r>
            <a:r>
              <a:rPr lang="en-US" dirty="0">
                <a:latin typeface="Arial" charset="0"/>
              </a:rPr>
              <a:t> Castle in the Scottish Highlands, Anglo-Persian Oil Company (later BP), Royal Dutch Shell, and Standard Oil of New Jersey (later Exxon) made an “as is” </a:t>
            </a:r>
            <a:r>
              <a:rPr lang="en-US" dirty="0" smtClean="0">
                <a:latin typeface="Arial" charset="0"/>
              </a:rPr>
              <a:t>agreement.</a:t>
            </a:r>
            <a:endParaRPr lang="en-US" dirty="0">
              <a:latin typeface="Arial" charset="0"/>
            </a:endParaRPr>
          </a:p>
          <a:p>
            <a:pPr marL="172414" indent="-172414">
              <a:buFont typeface="Arial" panose="020B0604020202020204" pitchFamily="34" charset="0"/>
              <a:buChar char="•"/>
            </a:pPr>
            <a:r>
              <a:rPr lang="en-US" dirty="0" smtClean="0">
                <a:latin typeface="Arial" charset="0"/>
              </a:rPr>
              <a:t>“Principles</a:t>
            </a:r>
            <a:r>
              <a:rPr lang="en-US" dirty="0">
                <a:latin typeface="Arial" charset="0"/>
              </a:rPr>
              <a:t>" to limit "excessive competition" that had led to enormous overproduction by dividing markets, fixing prices, and limiting the expansion of production </a:t>
            </a:r>
            <a:r>
              <a:rPr lang="en-US" dirty="0" smtClean="0">
                <a:latin typeface="Arial" charset="0"/>
              </a:rPr>
              <a:t>capacity. </a:t>
            </a:r>
            <a:endParaRPr lang="en-US" dirty="0">
              <a:latin typeface="Arial" charset="0"/>
            </a:endParaRPr>
          </a:p>
          <a:p>
            <a:pPr marL="172414" indent="-172414">
              <a:buFont typeface="Arial" panose="020B0604020202020204" pitchFamily="34" charset="0"/>
              <a:buChar char="•"/>
            </a:pPr>
            <a:r>
              <a:rPr lang="en-US" dirty="0">
                <a:latin typeface="Arial" charset="0"/>
              </a:rPr>
              <a:t>This strategy was implemented as a "basing-point" system </a:t>
            </a:r>
            <a:r>
              <a:rPr lang="en-US" dirty="0" smtClean="0">
                <a:latin typeface="Arial" charset="0"/>
              </a:rPr>
              <a:t>that assured </a:t>
            </a:r>
            <a:r>
              <a:rPr lang="en-US" dirty="0">
                <a:latin typeface="Arial" charset="0"/>
              </a:rPr>
              <a:t>that all sellers </a:t>
            </a:r>
            <a:r>
              <a:rPr lang="en-US" dirty="0" smtClean="0">
                <a:latin typeface="Arial" charset="0"/>
              </a:rPr>
              <a:t>quoted </a:t>
            </a:r>
            <a:r>
              <a:rPr lang="en-US" dirty="0">
                <a:latin typeface="Arial" charset="0"/>
              </a:rPr>
              <a:t>the same </a:t>
            </a:r>
            <a:r>
              <a:rPr lang="en-US" dirty="0" smtClean="0">
                <a:latin typeface="Arial" charset="0"/>
              </a:rPr>
              <a:t>prices.</a:t>
            </a:r>
            <a:endParaRPr lang="en-US" dirty="0">
              <a:latin typeface="Arial" charset="0"/>
            </a:endParaRPr>
          </a:p>
          <a:p>
            <a:pPr marL="172414" indent="-172414">
              <a:buFont typeface="Arial" panose="020B0604020202020204" pitchFamily="34" charset="0"/>
              <a:buChar char="•"/>
            </a:pPr>
            <a:r>
              <a:rPr lang="en-US" dirty="0" smtClean="0">
                <a:latin typeface="Arial" charset="0"/>
              </a:rPr>
              <a:t>The </a:t>
            </a:r>
            <a:r>
              <a:rPr lang="en-US" dirty="0">
                <a:latin typeface="Arial" charset="0"/>
              </a:rPr>
              <a:t>As-Is Agreement was substantially responsible for the reluctance of IOCs to expand production in the Middle East. </a:t>
            </a:r>
            <a:endParaRPr lang="en-US" dirty="0" smtClean="0">
              <a:latin typeface="Arial" charset="0"/>
            </a:endParaRPr>
          </a:p>
          <a:p>
            <a:pPr marL="172414" indent="-172414">
              <a:buFont typeface="Arial" panose="020B0604020202020204" pitchFamily="34" charset="0"/>
              <a:buChar char="•"/>
            </a:pPr>
            <a:r>
              <a:rPr lang="en-US" dirty="0" smtClean="0">
                <a:latin typeface="Arial" charset="0"/>
              </a:rPr>
              <a:t>In </a:t>
            </a:r>
            <a:r>
              <a:rPr lang="en-US" dirty="0">
                <a:latin typeface="Arial" charset="0"/>
              </a:rPr>
              <a:t>1928, when it was adopted, more than a third of worldwide production capacity was shut down due to oversupply. </a:t>
            </a:r>
            <a:endParaRPr lang="en-US" dirty="0" smtClean="0">
              <a:latin typeface="Arial" charset="0"/>
            </a:endParaRPr>
          </a:p>
          <a:p>
            <a:pPr marL="172414" indent="-172414">
              <a:buFont typeface="Arial" panose="020B0604020202020204" pitchFamily="34" charset="0"/>
              <a:buChar char="•"/>
            </a:pPr>
            <a:r>
              <a:rPr lang="en-US" dirty="0" smtClean="0">
                <a:latin typeface="Arial" charset="0"/>
              </a:rPr>
              <a:t>Oil</a:t>
            </a:r>
            <a:r>
              <a:rPr lang="en-US" baseline="0" dirty="0" smtClean="0">
                <a:latin typeface="Arial" charset="0"/>
              </a:rPr>
              <a:t> companies</a:t>
            </a:r>
            <a:r>
              <a:rPr lang="en-US" dirty="0" smtClean="0">
                <a:latin typeface="Arial" charset="0"/>
              </a:rPr>
              <a:t> </a:t>
            </a:r>
            <a:r>
              <a:rPr lang="en-US" dirty="0">
                <a:latin typeface="Arial" charset="0"/>
              </a:rPr>
              <a:t>feared that expanding low-cost capacity in the Persian Gulf would only add to their losses. </a:t>
            </a:r>
            <a:endParaRPr lang="en-US" dirty="0" smtClean="0">
              <a:latin typeface="Arial" charset="0"/>
            </a:endParaRPr>
          </a:p>
          <a:p>
            <a:pPr marL="172414" indent="-172414">
              <a:buFont typeface="Arial" panose="020B0604020202020204" pitchFamily="34" charset="0"/>
              <a:buChar char="•"/>
            </a:pPr>
            <a:r>
              <a:rPr lang="en-US" dirty="0" smtClean="0">
                <a:latin typeface="Arial" charset="0"/>
              </a:rPr>
              <a:t>The </a:t>
            </a:r>
            <a:r>
              <a:rPr lang="en-US" dirty="0">
                <a:latin typeface="Arial" charset="0"/>
              </a:rPr>
              <a:t>As-Is and Red Line agreements slowed development of Middle Eastern oil resources until after World War II and simultaneously accelerated depletion in </a:t>
            </a:r>
            <a:r>
              <a:rPr lang="en-US" dirty="0" smtClean="0">
                <a:latin typeface="Arial" charset="0"/>
              </a:rPr>
              <a:t>the </a:t>
            </a:r>
            <a:r>
              <a:rPr lang="en-US" dirty="0">
                <a:latin typeface="Arial" charset="0"/>
              </a:rPr>
              <a:t>United States and Canada. </a:t>
            </a:r>
            <a:endParaRPr lang="en-US" dirty="0" smtClean="0">
              <a:latin typeface="Arial" charset="0"/>
            </a:endParaRPr>
          </a:p>
          <a:p>
            <a:pPr marL="172414" indent="-172414">
              <a:buFont typeface="Arial" panose="020B0604020202020204" pitchFamily="34" charset="0"/>
              <a:buChar char="•"/>
            </a:pPr>
            <a:r>
              <a:rPr lang="en-US" dirty="0" smtClean="0">
                <a:latin typeface="Arial" charset="0"/>
              </a:rPr>
              <a:t>When</a:t>
            </a:r>
            <a:r>
              <a:rPr lang="en-US" baseline="0" dirty="0" smtClean="0">
                <a:latin typeface="Arial" charset="0"/>
              </a:rPr>
              <a:t> the terms of the Red Line and As Is agreements surfaced, it </a:t>
            </a:r>
            <a:r>
              <a:rPr lang="en-US" dirty="0" smtClean="0">
                <a:latin typeface="Arial" charset="0"/>
              </a:rPr>
              <a:t>aggravated </a:t>
            </a:r>
            <a:r>
              <a:rPr lang="en-US" dirty="0">
                <a:latin typeface="Arial" charset="0"/>
              </a:rPr>
              <a:t>anticolonial and anti-Western feelings among the populations of many Middle Eastern states, most notably Iraq and Iran. </a:t>
            </a:r>
            <a:endParaRPr lang="en-US" dirty="0" smtClean="0">
              <a:latin typeface="Arial" charset="0"/>
            </a:endParaRPr>
          </a:p>
          <a:p>
            <a:pPr marL="172414" indent="-172414">
              <a:buFont typeface="Arial" panose="020B0604020202020204" pitchFamily="34" charset="0"/>
              <a:buChar char="•"/>
            </a:pPr>
            <a:r>
              <a:rPr lang="en-US" dirty="0" smtClean="0">
                <a:latin typeface="Arial" charset="0"/>
              </a:rPr>
              <a:t>It </a:t>
            </a:r>
            <a:r>
              <a:rPr lang="en-US" dirty="0">
                <a:latin typeface="Arial" charset="0"/>
              </a:rPr>
              <a:t>also </a:t>
            </a:r>
            <a:r>
              <a:rPr lang="en-US" dirty="0" smtClean="0">
                <a:latin typeface="Arial" charset="0"/>
              </a:rPr>
              <a:t>provided</a:t>
            </a:r>
            <a:r>
              <a:rPr lang="en-US" baseline="0" dirty="0" smtClean="0">
                <a:latin typeface="Arial" charset="0"/>
              </a:rPr>
              <a:t> a model for </a:t>
            </a:r>
            <a:r>
              <a:rPr lang="en-US" dirty="0" smtClean="0">
                <a:latin typeface="Arial" charset="0"/>
              </a:rPr>
              <a:t>exercising </a:t>
            </a:r>
            <a:r>
              <a:rPr lang="en-US" dirty="0">
                <a:latin typeface="Arial" charset="0"/>
              </a:rPr>
              <a:t>market control later emulated by  OPEC.</a:t>
            </a:r>
          </a:p>
        </p:txBody>
      </p:sp>
      <p:sp>
        <p:nvSpPr>
          <p:cNvPr id="4" name="Slide Number Placeholder 3"/>
          <p:cNvSpPr>
            <a:spLocks noGrp="1"/>
          </p:cNvSpPr>
          <p:nvPr>
            <p:ph type="sldNum" sz="quarter" idx="10"/>
          </p:nvPr>
        </p:nvSpPr>
        <p:spPr/>
        <p:txBody>
          <a:bodyPr/>
          <a:lstStyle/>
          <a:p>
            <a:pPr>
              <a:defRPr/>
            </a:pPr>
            <a:fld id="{3336B430-D5F2-46E3-B411-EA724E84E4D5}" type="slidenum">
              <a:rPr lang="en-US" smtClean="0"/>
              <a:pPr>
                <a:defRPr/>
              </a:pPr>
              <a:t>20</a:t>
            </a:fld>
            <a:endParaRPr lang="en-US"/>
          </a:p>
        </p:txBody>
      </p:sp>
    </p:spTree>
    <p:extLst>
      <p:ext uri="{BB962C8B-B14F-4D97-AF65-F5344CB8AC3E}">
        <p14:creationId xmlns:p14="http://schemas.microsoft.com/office/powerpoint/2010/main" val="3523324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Dad had promoted over 100 % of the play!</a:t>
            </a:r>
          </a:p>
          <a:p>
            <a:pPr marL="172414" indent="-172414">
              <a:buFont typeface="Arial" panose="020B0604020202020204" pitchFamily="34" charset="0"/>
              <a:buChar char="•"/>
            </a:pPr>
            <a:r>
              <a:rPr lang="en-US" dirty="0" smtClean="0"/>
              <a:t>Hunt</a:t>
            </a:r>
            <a:r>
              <a:rPr lang="en-US" baseline="0" dirty="0" smtClean="0"/>
              <a:t> negotiated to buy Dad out and did so after confirming the size of the discovery while keeping Dad in the dark.</a:t>
            </a:r>
          </a:p>
          <a:p>
            <a:pPr marL="172414" indent="-172414">
              <a:buFont typeface="Arial" panose="020B0604020202020204" pitchFamily="34" charset="0"/>
              <a:buChar char="•"/>
            </a:pPr>
            <a:r>
              <a:rPr lang="en-US" dirty="0" smtClean="0"/>
              <a:t>Hunt</a:t>
            </a:r>
            <a:r>
              <a:rPr lang="en-US" baseline="0" dirty="0" smtClean="0"/>
              <a:t> found </a:t>
            </a:r>
            <a:r>
              <a:rPr lang="en-US" dirty="0" smtClean="0"/>
              <a:t>investors who furnished all the money.</a:t>
            </a:r>
          </a:p>
          <a:p>
            <a:pPr marL="172414" indent="-172414">
              <a:buFont typeface="Arial" panose="020B0604020202020204" pitchFamily="34" charset="0"/>
              <a:buChar char="•"/>
            </a:pPr>
            <a:r>
              <a:rPr lang="en-US" dirty="0" smtClean="0"/>
              <a:t>Lots of sex</a:t>
            </a:r>
            <a:r>
              <a:rPr lang="en-US" baseline="0" dirty="0" smtClean="0"/>
              <a:t> to talk about here!</a:t>
            </a:r>
          </a:p>
          <a:p>
            <a:pPr marL="632183" lvl="1" indent="-172414">
              <a:buFont typeface="Arial" panose="020B0604020202020204" pitchFamily="34" charset="0"/>
              <a:buChar char="•"/>
            </a:pPr>
            <a:r>
              <a:rPr lang="en-US" baseline="0" dirty="0" smtClean="0"/>
              <a:t>Dad and Doc were notorious ladies’ men</a:t>
            </a:r>
          </a:p>
          <a:p>
            <a:pPr marL="632183" lvl="1" indent="-172414">
              <a:buFont typeface="Arial" panose="020B0604020202020204" pitchFamily="34" charset="0"/>
              <a:buChar char="•"/>
            </a:pPr>
            <a:r>
              <a:rPr lang="en-US" baseline="0" dirty="0" smtClean="0"/>
              <a:t>Dad was kept in the dark by booze and prostitutes furnished by Hunt while Hunt awaited news of the confirmation well</a:t>
            </a:r>
          </a:p>
          <a:p>
            <a:pPr marL="632183" lvl="1" indent="-172414">
              <a:buFont typeface="Arial" panose="020B0604020202020204" pitchFamily="34" charset="0"/>
              <a:buChar char="•"/>
            </a:pPr>
            <a:r>
              <a:rPr lang="en-US" baseline="0" dirty="0" smtClean="0"/>
              <a:t>HL Hunt was  double bigamist.</a:t>
            </a:r>
            <a:endParaRPr lang="en-US" dirty="0"/>
          </a:p>
        </p:txBody>
      </p:sp>
      <p:sp>
        <p:nvSpPr>
          <p:cNvPr id="4" name="Slide Number Placeholder 3"/>
          <p:cNvSpPr>
            <a:spLocks noGrp="1"/>
          </p:cNvSpPr>
          <p:nvPr>
            <p:ph type="sldNum" sz="quarter" idx="10"/>
          </p:nvPr>
        </p:nvSpPr>
        <p:spPr/>
        <p:txBody>
          <a:bodyPr/>
          <a:lstStyle/>
          <a:p>
            <a:pPr>
              <a:defRPr/>
            </a:pPr>
            <a:fld id="{3336B430-D5F2-46E3-B411-EA724E84E4D5}" type="slidenum">
              <a:rPr lang="en-US" smtClean="0"/>
              <a:pPr>
                <a:defRPr/>
              </a:pPr>
              <a:t>21</a:t>
            </a:fld>
            <a:endParaRPr lang="en-US"/>
          </a:p>
        </p:txBody>
      </p:sp>
    </p:spTree>
    <p:extLst>
      <p:ext uri="{BB962C8B-B14F-4D97-AF65-F5344CB8AC3E}">
        <p14:creationId xmlns:p14="http://schemas.microsoft.com/office/powerpoint/2010/main" val="1482243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cs typeface="Times New Roman" pitchFamily="18" charset="0"/>
              </a:rPr>
              <a:t>—world’s largest field at that time</a:t>
            </a:r>
          </a:p>
          <a:p>
            <a:pPr marL="172414" indent="-172414">
              <a:buFont typeface="Arial" panose="020B0604020202020204" pitchFamily="34" charset="0"/>
              <a:buChar char="•"/>
            </a:pPr>
            <a:r>
              <a:rPr lang="en-US" dirty="0" smtClean="0"/>
              <a:t>Called by Alfalfa Bill Murray</a:t>
            </a:r>
          </a:p>
          <a:p>
            <a:pPr marL="172414" indent="-172414">
              <a:buFont typeface="Arial" panose="020B0604020202020204" pitchFamily="34" charset="0"/>
              <a:buChar char="•"/>
            </a:pPr>
            <a:r>
              <a:rPr lang="en-US" dirty="0" smtClean="0"/>
              <a:t>Several meetings were held. OK,</a:t>
            </a:r>
            <a:r>
              <a:rPr lang="en-US" baseline="0" dirty="0" smtClean="0"/>
              <a:t> which had been regulating production, threatened to flood the market if states did not agree to cooperate.</a:t>
            </a:r>
          </a:p>
          <a:p>
            <a:pPr marL="172414" indent="-172414">
              <a:buFont typeface="Arial" panose="020B0604020202020204" pitchFamily="34" charset="0"/>
              <a:buChar char="•"/>
            </a:pPr>
            <a:r>
              <a:rPr lang="en-US" baseline="0" dirty="0" smtClean="0"/>
              <a:t>Some state cooperation resulted, but rogue producers exceeded their </a:t>
            </a:r>
            <a:r>
              <a:rPr lang="en-US" baseline="0" dirty="0" err="1" smtClean="0"/>
              <a:t>allowables</a:t>
            </a:r>
            <a:r>
              <a:rPr lang="en-US" baseline="0" dirty="0" smtClean="0"/>
              <a:t> and took oil across state lines to numerous refineries who assisted in thwarting this cooperative effort</a:t>
            </a:r>
          </a:p>
          <a:p>
            <a:pPr marL="172414" indent="-172414">
              <a:buFont typeface="Arial" panose="020B0604020202020204" pitchFamily="34" charset="0"/>
              <a:buChar char="•"/>
            </a:pPr>
            <a:r>
              <a:rPr lang="en-US" baseline="0" dirty="0" smtClean="0"/>
              <a:t>The Advisory Committee proposed an Interstate Commerce just as President Roosevelt was about to take office.</a:t>
            </a:r>
          </a:p>
          <a:p>
            <a:pPr marL="172414" indent="-172414">
              <a:buFont typeface="Arial" panose="020B0604020202020204" pitchFamily="34" charset="0"/>
              <a:buChar char="•"/>
            </a:pPr>
            <a:r>
              <a:rPr lang="en-US" baseline="0" dirty="0" smtClean="0"/>
              <a:t>Infighting almost led to federal regulation supported briefly by the API until Secretary Ickes wanted to declare the oil industry a public utility. </a:t>
            </a:r>
          </a:p>
          <a:p>
            <a:pPr eaLnBrk="1" hangingPunct="1"/>
            <a:r>
              <a:rPr lang="en-US" sz="2400" dirty="0">
                <a:cs typeface="Times New Roman" pitchFamily="18" charset="0"/>
              </a:rPr>
              <a:t>Texas Governor sent in the National Guard and the Texas Rangers into the East Texas Field </a:t>
            </a:r>
          </a:p>
          <a:p>
            <a:pPr lvl="1"/>
            <a:r>
              <a:rPr lang="en-US" dirty="0" smtClean="0">
                <a:cs typeface="Times New Roman" pitchFamily="18" charset="0"/>
              </a:rPr>
              <a:t>This effort at martial law was turned back by the courts</a:t>
            </a:r>
          </a:p>
          <a:p>
            <a:pPr lvl="1"/>
            <a:r>
              <a:rPr lang="en-US" dirty="0" smtClean="0">
                <a:cs typeface="Times New Roman" pitchFamily="18" charset="0"/>
              </a:rPr>
              <a:t>By 1933, production flooded the market and prices again plummeted to </a:t>
            </a:r>
            <a:r>
              <a:rPr lang="en-US" dirty="0" smtClean="0"/>
              <a:t>4Ȼ/barrel</a:t>
            </a:r>
            <a:endParaRPr lang="en-US" dirty="0" smtClean="0">
              <a:latin typeface="Times New Roman" pitchFamily="18" charset="0"/>
            </a:endParaRPr>
          </a:p>
          <a:p>
            <a:pPr marL="172414" indent="-172414">
              <a:buFont typeface="Arial" panose="020B0604020202020204" pitchFamily="34" charset="0"/>
              <a:buChar char="•"/>
            </a:pPr>
            <a:endParaRPr lang="en-US" baseline="0" dirty="0" smtClean="0"/>
          </a:p>
          <a:p>
            <a:pPr marL="172414" indent="-172414">
              <a:buFont typeface="Arial" panose="020B0604020202020204" pitchFamily="34" charset="0"/>
              <a:buChar char="•"/>
            </a:pPr>
            <a:r>
              <a:rPr lang="en-US" baseline="0" dirty="0" smtClean="0"/>
              <a:t>That prompted the API to support state regulation instead.</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22</a:t>
            </a:fld>
            <a:endParaRPr lang="en-US"/>
          </a:p>
        </p:txBody>
      </p:sp>
    </p:spTree>
    <p:extLst>
      <p:ext uri="{BB962C8B-B14F-4D97-AF65-F5344CB8AC3E}">
        <p14:creationId xmlns:p14="http://schemas.microsoft.com/office/powerpoint/2010/main" val="2539112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Conservation</a:t>
            </a:r>
            <a:r>
              <a:rPr lang="en-US" baseline="0" dirty="0" smtClean="0"/>
              <a:t> has been around for some time—albeit perhaps inadvertently.</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2</a:t>
            </a:fld>
            <a:endParaRPr lang="en-US"/>
          </a:p>
        </p:txBody>
      </p:sp>
    </p:spTree>
    <p:extLst>
      <p:ext uri="{BB962C8B-B14F-4D97-AF65-F5344CB8AC3E}">
        <p14:creationId xmlns:p14="http://schemas.microsoft.com/office/powerpoint/2010/main" val="3689155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what happened at </a:t>
            </a:r>
            <a:r>
              <a:rPr lang="en-US" dirty="0" err="1" smtClean="0"/>
              <a:t>Spindletop</a:t>
            </a:r>
            <a:r>
              <a:rPr lang="en-US" dirty="0" smtClean="0"/>
              <a:t>)</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23</a:t>
            </a:fld>
            <a:endParaRPr lang="en-US"/>
          </a:p>
        </p:txBody>
      </p:sp>
    </p:spTree>
    <p:extLst>
      <p:ext uri="{BB962C8B-B14F-4D97-AF65-F5344CB8AC3E}">
        <p14:creationId xmlns:p14="http://schemas.microsoft.com/office/powerpoint/2010/main" val="3486859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err="1" smtClean="0">
                <a:latin typeface="Arial" charset="0"/>
              </a:rPr>
              <a:t>Lydie</a:t>
            </a:r>
            <a:r>
              <a:rPr lang="en-US" dirty="0" smtClean="0">
                <a:latin typeface="Arial" charset="0"/>
              </a:rPr>
              <a:t> had</a:t>
            </a:r>
            <a:r>
              <a:rPr lang="en-US" baseline="0" dirty="0" smtClean="0">
                <a:latin typeface="Arial" charset="0"/>
              </a:rPr>
              <a:t> an older brother, George. </a:t>
            </a:r>
          </a:p>
          <a:p>
            <a:pPr marL="172414" indent="-172414">
              <a:buFont typeface="Arial" panose="020B0604020202020204" pitchFamily="34" charset="0"/>
              <a:buChar char="•"/>
            </a:pPr>
            <a:r>
              <a:rPr lang="en-US" baseline="0" dirty="0" smtClean="0">
                <a:latin typeface="Arial" charset="0"/>
              </a:rPr>
              <a:t>Both children of Mrs. </a:t>
            </a:r>
            <a:r>
              <a:rPr lang="en-US" baseline="0" dirty="0" err="1" smtClean="0">
                <a:latin typeface="Arial" charset="0"/>
              </a:rPr>
              <a:t>Marland’s</a:t>
            </a:r>
            <a:r>
              <a:rPr lang="en-US" baseline="0" dirty="0" smtClean="0">
                <a:latin typeface="Arial" charset="0"/>
              </a:rPr>
              <a:t> sister and adopted by the </a:t>
            </a:r>
            <a:r>
              <a:rPr lang="en-US" baseline="0" dirty="0" err="1" smtClean="0">
                <a:latin typeface="Arial" charset="0"/>
              </a:rPr>
              <a:t>Marlands</a:t>
            </a:r>
            <a:r>
              <a:rPr lang="en-US" baseline="0" dirty="0" smtClean="0">
                <a:latin typeface="Arial" charset="0"/>
              </a:rPr>
              <a:t>. When </a:t>
            </a:r>
            <a:r>
              <a:rPr lang="en-US" baseline="0" dirty="0" err="1" smtClean="0">
                <a:latin typeface="Arial" charset="0"/>
              </a:rPr>
              <a:t>Mrs</a:t>
            </a:r>
            <a:r>
              <a:rPr lang="en-US" baseline="0" dirty="0" smtClean="0">
                <a:latin typeface="Arial" charset="0"/>
              </a:rPr>
              <a:t> </a:t>
            </a:r>
            <a:r>
              <a:rPr lang="en-US" baseline="0" dirty="0" err="1" smtClean="0">
                <a:latin typeface="Arial" charset="0"/>
              </a:rPr>
              <a:t>Marland</a:t>
            </a:r>
            <a:r>
              <a:rPr lang="en-US" baseline="0" dirty="0" smtClean="0">
                <a:latin typeface="Arial" charset="0"/>
              </a:rPr>
              <a:t> died, Mr. </a:t>
            </a:r>
            <a:r>
              <a:rPr lang="en-US" baseline="0" dirty="0" err="1" smtClean="0">
                <a:latin typeface="Arial" charset="0"/>
              </a:rPr>
              <a:t>Marland</a:t>
            </a:r>
            <a:r>
              <a:rPr lang="en-US" baseline="0" dirty="0" smtClean="0">
                <a:latin typeface="Arial" charset="0"/>
              </a:rPr>
              <a:t> had the adoption of </a:t>
            </a:r>
            <a:r>
              <a:rPr lang="en-US" baseline="0" dirty="0" err="1" smtClean="0">
                <a:latin typeface="Arial" charset="0"/>
              </a:rPr>
              <a:t>Lydie</a:t>
            </a:r>
            <a:r>
              <a:rPr lang="en-US" baseline="0" dirty="0" smtClean="0">
                <a:latin typeface="Arial" charset="0"/>
              </a:rPr>
              <a:t> annulled and married her, so </a:t>
            </a:r>
            <a:r>
              <a:rPr lang="en-US" baseline="0" dirty="0" err="1" smtClean="0">
                <a:latin typeface="Arial" charset="0"/>
              </a:rPr>
              <a:t>Lydie</a:t>
            </a:r>
            <a:r>
              <a:rPr lang="en-US" baseline="0" dirty="0" smtClean="0">
                <a:latin typeface="Arial" charset="0"/>
              </a:rPr>
              <a:t> became her brother George’s stepmother.</a:t>
            </a:r>
          </a:p>
          <a:p>
            <a:pPr marL="172414" indent="-172414">
              <a:buFont typeface="Arial" panose="020B0604020202020204" pitchFamily="34" charset="0"/>
              <a:buChar char="•"/>
            </a:pPr>
            <a:r>
              <a:rPr lang="en-US" dirty="0" smtClean="0">
                <a:latin typeface="Arial" charset="0"/>
              </a:rPr>
              <a:t>For </a:t>
            </a:r>
            <a:r>
              <a:rPr lang="en-US" dirty="0">
                <a:latin typeface="Arial" charset="0"/>
              </a:rPr>
              <a:t>22 years between 1900 and 1935 Oklahoma ranked </a:t>
            </a:r>
            <a:r>
              <a:rPr lang="en-US" i="1" dirty="0">
                <a:latin typeface="Arial" charset="0"/>
              </a:rPr>
              <a:t>first</a:t>
            </a:r>
            <a:r>
              <a:rPr lang="en-US" dirty="0">
                <a:latin typeface="Arial" charset="0"/>
              </a:rPr>
              <a:t> among US producing states and for 9 years it was </a:t>
            </a:r>
            <a:r>
              <a:rPr lang="en-US" i="1" dirty="0">
                <a:latin typeface="Arial" charset="0"/>
              </a:rPr>
              <a:t>second</a:t>
            </a:r>
            <a:r>
              <a:rPr lang="en-US" dirty="0" smtClean="0">
                <a:latin typeface="Arial" charset="0"/>
              </a:rPr>
              <a:t>.</a:t>
            </a:r>
          </a:p>
          <a:p>
            <a:pPr marL="172414" indent="-172414" defTabSz="919538">
              <a:buFont typeface="Arial" panose="020B0604020202020204" pitchFamily="34" charset="0"/>
              <a:buChar char="•"/>
              <a:defRPr/>
            </a:pPr>
            <a:r>
              <a:rPr lang="en-US" dirty="0"/>
              <a:t>Thanks to Oklahoma oil discoveries, </a:t>
            </a:r>
            <a:r>
              <a:rPr lang="en-US" dirty="0" err="1"/>
              <a:t>Marland</a:t>
            </a:r>
            <a:r>
              <a:rPr lang="en-US" dirty="0"/>
              <a:t> and his partners controlled 10% of the worlds oil production (the equivalent of Saudi Arabia in 2006)</a:t>
            </a:r>
          </a:p>
          <a:p>
            <a:pPr marL="172414" indent="-172414">
              <a:buFont typeface="Arial" panose="020B0604020202020204" pitchFamily="34" charset="0"/>
              <a:buChar char="•"/>
            </a:pPr>
            <a:endParaRPr lang="en-US" dirty="0" smtClean="0">
              <a:latin typeface="Arial" charset="0"/>
            </a:endParaRPr>
          </a:p>
          <a:p>
            <a:pPr marL="172414" indent="-172414">
              <a:buFont typeface="Arial" panose="020B0604020202020204" pitchFamily="34" charset="0"/>
              <a:buChar char="•"/>
            </a:pPr>
            <a:r>
              <a:rPr lang="en-US" dirty="0" smtClean="0">
                <a:latin typeface="Arial" charset="0"/>
              </a:rPr>
              <a:t>Lost his company to the JP Morgan</a:t>
            </a:r>
            <a:r>
              <a:rPr lang="en-US" baseline="0" dirty="0" smtClean="0">
                <a:latin typeface="Arial" charset="0"/>
              </a:rPr>
              <a:t> banking interests and his fortune as well</a:t>
            </a:r>
            <a:endParaRPr lang="en-US" dirty="0" smtClean="0">
              <a:latin typeface="Arial" charset="0"/>
            </a:endParaRPr>
          </a:p>
          <a:p>
            <a:pPr marL="172414" indent="-172414">
              <a:buFont typeface="Arial" panose="020B0604020202020204" pitchFamily="34" charset="0"/>
              <a:buChar char="•"/>
            </a:pPr>
            <a:r>
              <a:rPr lang="en-US" dirty="0" err="1" smtClean="0">
                <a:latin typeface="Arial" charset="0"/>
              </a:rPr>
              <a:t>Marland</a:t>
            </a:r>
            <a:r>
              <a:rPr lang="en-US" baseline="0" dirty="0" smtClean="0">
                <a:latin typeface="Arial" charset="0"/>
              </a:rPr>
              <a:t> became successful politician and elected to Congress.</a:t>
            </a:r>
          </a:p>
          <a:p>
            <a:pPr marL="172414" indent="-172414" defTabSz="919538">
              <a:buFont typeface="Arial" panose="020B0604020202020204" pitchFamily="34" charset="0"/>
              <a:buChar char="•"/>
              <a:defRPr/>
            </a:pPr>
            <a:r>
              <a:rPr lang="en-US" baseline="0" dirty="0" smtClean="0">
                <a:latin typeface="Arial" charset="0"/>
              </a:rPr>
              <a:t>Congressman </a:t>
            </a:r>
            <a:r>
              <a:rPr lang="en-US" baseline="0" dirty="0" err="1" smtClean="0">
                <a:latin typeface="Arial" charset="0"/>
              </a:rPr>
              <a:t>Marland</a:t>
            </a:r>
            <a:r>
              <a:rPr lang="en-US" baseline="0" dirty="0" smtClean="0">
                <a:latin typeface="Arial" charset="0"/>
              </a:rPr>
              <a:t> was elected Governor of OK in 1934, helping to pave the way for regulation by the states, rather than the federal government.</a:t>
            </a:r>
          </a:p>
          <a:p>
            <a:pPr marL="172414" indent="-172414" defTabSz="919538">
              <a:buFont typeface="Arial" panose="020B0604020202020204" pitchFamily="34" charset="0"/>
              <a:buChar char="•"/>
              <a:defRPr/>
            </a:pPr>
            <a:r>
              <a:rPr lang="en-US" baseline="0" dirty="0" smtClean="0">
                <a:latin typeface="Arial" charset="0"/>
              </a:rPr>
              <a:t>He called a meeting in December of 1934 in Ponca City. The Governors of Texas and Kansas attended but nothing was accomplished.</a:t>
            </a:r>
          </a:p>
          <a:p>
            <a:pPr marL="172414" indent="-172414" defTabSz="919538">
              <a:buFont typeface="Arial" panose="020B0604020202020204" pitchFamily="34" charset="0"/>
              <a:buChar char="•"/>
              <a:defRPr/>
            </a:pPr>
            <a:r>
              <a:rPr lang="en-US" baseline="0" dirty="0" smtClean="0">
                <a:latin typeface="Arial" charset="0"/>
              </a:rPr>
              <a:t>Another meeting involving more states was held in Ponca City in January of 1935.</a:t>
            </a:r>
          </a:p>
          <a:p>
            <a:pPr marL="172414" indent="-172414" defTabSz="919538">
              <a:buFont typeface="Arial" panose="020B0604020202020204" pitchFamily="34" charset="0"/>
              <a:buChar char="•"/>
              <a:defRPr/>
            </a:pPr>
            <a:r>
              <a:rPr lang="en-US" baseline="0" dirty="0" err="1" smtClean="0">
                <a:latin typeface="Arial" charset="0"/>
              </a:rPr>
              <a:t>Marland</a:t>
            </a:r>
            <a:r>
              <a:rPr lang="en-US" baseline="0" dirty="0" smtClean="0">
                <a:latin typeface="Arial" charset="0"/>
              </a:rPr>
              <a:t> and Texas Governor Allred’s representative quarreled. Texas did not want anything in the Compact that would hint of any price-fixing powers.</a:t>
            </a:r>
          </a:p>
          <a:p>
            <a:pPr marL="172414" indent="-172414" defTabSz="919538">
              <a:buFont typeface="Arial" panose="020B0604020202020204" pitchFamily="34" charset="0"/>
              <a:buChar char="•"/>
              <a:defRPr/>
            </a:pPr>
            <a:r>
              <a:rPr lang="en-US" baseline="0" dirty="0" smtClean="0">
                <a:latin typeface="Arial" charset="0"/>
              </a:rPr>
              <a:t>Congress threatened to pass federal regulation if the States did not agree.</a:t>
            </a:r>
          </a:p>
          <a:p>
            <a:pPr marL="172414" indent="-172414" defTabSz="919538">
              <a:buFont typeface="Arial" panose="020B0604020202020204" pitchFamily="34" charset="0"/>
              <a:buChar char="•"/>
              <a:defRPr/>
            </a:pPr>
            <a:r>
              <a:rPr lang="en-US" baseline="0" dirty="0" smtClean="0">
                <a:latin typeface="Arial" charset="0"/>
              </a:rPr>
              <a:t>The impasse between </a:t>
            </a:r>
            <a:r>
              <a:rPr lang="en-US" baseline="0" dirty="0" err="1" smtClean="0">
                <a:latin typeface="Arial" charset="0"/>
              </a:rPr>
              <a:t>Marland</a:t>
            </a:r>
            <a:r>
              <a:rPr lang="en-US" baseline="0" dirty="0" smtClean="0">
                <a:latin typeface="Arial" charset="0"/>
              </a:rPr>
              <a:t> and Allred continued—Allred saying that TX would only support a compact regulating the physical waste of oil, and not any concept of economic waste, supported by </a:t>
            </a:r>
            <a:r>
              <a:rPr lang="en-US" baseline="0" dirty="0" err="1" smtClean="0">
                <a:latin typeface="Arial" charset="0"/>
              </a:rPr>
              <a:t>Marland</a:t>
            </a:r>
            <a:r>
              <a:rPr lang="en-US" baseline="0" dirty="0" smtClean="0">
                <a:latin typeface="Arial" charset="0"/>
              </a:rPr>
              <a:t>.</a:t>
            </a:r>
          </a:p>
          <a:p>
            <a:pPr marL="172414" indent="-172414" defTabSz="919538">
              <a:buFont typeface="Arial" panose="020B0604020202020204" pitchFamily="34" charset="0"/>
              <a:buChar char="•"/>
              <a:defRPr/>
            </a:pPr>
            <a:r>
              <a:rPr lang="en-US" baseline="0" dirty="0" smtClean="0">
                <a:latin typeface="Arial" charset="0"/>
              </a:rPr>
              <a:t>The final language spoke about regulation to achieve the “maximum ultimate recovery of oil.”</a:t>
            </a:r>
          </a:p>
          <a:p>
            <a:pPr marL="172414" indent="-172414" defTabSz="919538">
              <a:buFont typeface="Arial" panose="020B0604020202020204" pitchFamily="34" charset="0"/>
              <a:buChar char="•"/>
              <a:defRPr/>
            </a:pPr>
            <a:r>
              <a:rPr lang="en-US" baseline="0" dirty="0" smtClean="0">
                <a:latin typeface="Arial" charset="0"/>
              </a:rPr>
              <a:t>After considerable wrangling in Congress over federal control or in passing a stronger Compact, the IOCC was born on August 27, 1935.</a:t>
            </a:r>
          </a:p>
          <a:p>
            <a:pPr marL="172414" indent="-172414" defTabSz="919538">
              <a:buFont typeface="Arial" panose="020B0604020202020204" pitchFamily="34" charset="0"/>
              <a:buChar char="•"/>
              <a:defRPr/>
            </a:pPr>
            <a:r>
              <a:rPr lang="en-US" baseline="0" dirty="0" smtClean="0">
                <a:latin typeface="Arial" charset="0"/>
              </a:rPr>
              <a:t>Although price-fixing was prohibited, the provision addressing the prevention of physical waste was broad enough to allow for “market demand </a:t>
            </a:r>
            <a:r>
              <a:rPr lang="en-US" baseline="0" dirty="0" err="1" smtClean="0">
                <a:latin typeface="Arial" charset="0"/>
              </a:rPr>
              <a:t>prorationing</a:t>
            </a:r>
            <a:r>
              <a:rPr lang="en-US" baseline="0" dirty="0" smtClean="0">
                <a:latin typeface="Arial" charset="0"/>
              </a:rPr>
              <a:t>”—to allow for regulating production to a level that would not exceed reasonable market demand or make production of oil not economically viable.</a:t>
            </a:r>
          </a:p>
          <a:p>
            <a:pPr marL="172414" indent="-172414" defTabSz="919538">
              <a:buFont typeface="Arial" panose="020B0604020202020204" pitchFamily="34" charset="0"/>
              <a:buChar char="•"/>
              <a:defRPr/>
            </a:pPr>
            <a:r>
              <a:rPr lang="en-US" baseline="0" dirty="0" smtClean="0">
                <a:latin typeface="Arial" charset="0"/>
              </a:rPr>
              <a:t>Texas and Oklahoma still go through the formality of assessing reasonable market demand, but then issue an order that allows for flush production.</a:t>
            </a:r>
          </a:p>
          <a:p>
            <a:pPr marL="172414" indent="-172414">
              <a:buFont typeface="Arial" panose="020B0604020202020204" pitchFamily="34" charset="0"/>
              <a:buChar char="•"/>
            </a:pPr>
            <a:r>
              <a:rPr lang="en-US" dirty="0" smtClean="0"/>
              <a:t>This</a:t>
            </a:r>
            <a:r>
              <a:rPr lang="en-US" baseline="0" dirty="0" smtClean="0"/>
              <a:t> approach to regulation emphasized curtailing production to maximum efficient rate of production—that is the conservation of natural reservoir energy to maximize oil recovery. </a:t>
            </a:r>
          </a:p>
          <a:p>
            <a:pPr marL="172414" indent="-172414">
              <a:buFont typeface="Arial" panose="020B0604020202020204" pitchFamily="34" charset="0"/>
              <a:buChar char="•"/>
            </a:pPr>
            <a:r>
              <a:rPr lang="en-US" baseline="0" dirty="0" smtClean="0"/>
              <a:t>Ironically, more recent studies of reservoir behavior suggest that rate do production has little effect on ultimate recovery.</a:t>
            </a:r>
            <a:endParaRPr lang="en-US" dirty="0"/>
          </a:p>
        </p:txBody>
      </p:sp>
      <p:sp>
        <p:nvSpPr>
          <p:cNvPr id="4" name="Slide Number Placeholder 3"/>
          <p:cNvSpPr>
            <a:spLocks noGrp="1"/>
          </p:cNvSpPr>
          <p:nvPr>
            <p:ph type="sldNum" sz="quarter" idx="10"/>
          </p:nvPr>
        </p:nvSpPr>
        <p:spPr/>
        <p:txBody>
          <a:bodyPr/>
          <a:lstStyle/>
          <a:p>
            <a:pPr>
              <a:defRPr/>
            </a:pPr>
            <a:fld id="{3336B430-D5F2-46E3-B411-EA724E84E4D5}" type="slidenum">
              <a:rPr lang="en-US" smtClean="0"/>
              <a:pPr>
                <a:defRPr/>
              </a:pPr>
              <a:t>25</a:t>
            </a:fld>
            <a:endParaRPr lang="en-US"/>
          </a:p>
        </p:txBody>
      </p:sp>
    </p:spTree>
    <p:extLst>
      <p:ext uri="{BB962C8B-B14F-4D97-AF65-F5344CB8AC3E}">
        <p14:creationId xmlns:p14="http://schemas.microsoft.com/office/powerpoint/2010/main" val="4269841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tooltip="Anglo-Persian Oil Company"/>
              </a:rPr>
              <a:t>7 Sisters:</a:t>
            </a:r>
            <a:r>
              <a:rPr lang="en-US" baseline="0" dirty="0" smtClean="0">
                <a:hlinkClick r:id="rId3" tooltip="Anglo-Persian Oil Company"/>
              </a:rPr>
              <a:t> </a:t>
            </a:r>
            <a:r>
              <a:rPr lang="en-US" dirty="0" smtClean="0">
                <a:hlinkClick r:id="rId3" tooltip="Anglo-Persian Oil Company"/>
              </a:rPr>
              <a:t>Anglo-Persian Oil Company</a:t>
            </a:r>
            <a:r>
              <a:rPr lang="en-US" dirty="0" smtClean="0"/>
              <a:t> </a:t>
            </a:r>
            <a:r>
              <a:rPr lang="en-US" i="1" dirty="0" smtClean="0"/>
              <a:t>(now </a:t>
            </a:r>
            <a:r>
              <a:rPr lang="en-US" i="1" dirty="0" smtClean="0">
                <a:hlinkClick r:id="rId4" tooltip="BP"/>
              </a:rPr>
              <a:t>BP</a:t>
            </a:r>
            <a:r>
              <a:rPr lang="en-US" i="1" dirty="0" smtClean="0"/>
              <a:t>)</a:t>
            </a:r>
            <a:r>
              <a:rPr lang="en-US" dirty="0" smtClean="0"/>
              <a:t>; </a:t>
            </a:r>
            <a:r>
              <a:rPr lang="en-US" dirty="0" smtClean="0">
                <a:hlinkClick r:id="rId5" tooltip="Gulf Oil"/>
              </a:rPr>
              <a:t>Gulf Oil</a:t>
            </a:r>
            <a:r>
              <a:rPr lang="en-US" dirty="0" smtClean="0"/>
              <a:t>, </a:t>
            </a:r>
            <a:r>
              <a:rPr lang="en-US" dirty="0" smtClean="0">
                <a:hlinkClick r:id="rId6" tooltip="Standard Oil of California"/>
              </a:rPr>
              <a:t>Standard Oil of California (SoCal)</a:t>
            </a:r>
            <a:r>
              <a:rPr lang="en-US" dirty="0" smtClean="0"/>
              <a:t>, </a:t>
            </a:r>
            <a:r>
              <a:rPr lang="en-US" dirty="0" smtClean="0">
                <a:hlinkClick r:id="rId7" tooltip="Texaco"/>
              </a:rPr>
              <a:t>Texaco</a:t>
            </a:r>
            <a:r>
              <a:rPr lang="en-US" dirty="0" smtClean="0"/>
              <a:t> </a:t>
            </a:r>
            <a:r>
              <a:rPr lang="en-US" i="1" dirty="0" smtClean="0"/>
              <a:t>(now </a:t>
            </a:r>
            <a:r>
              <a:rPr lang="en-US" i="1" dirty="0" smtClean="0">
                <a:hlinkClick r:id="rId8" tooltip="Chevron Corporation"/>
              </a:rPr>
              <a:t>Chevron</a:t>
            </a:r>
            <a:r>
              <a:rPr lang="en-US" i="1" dirty="0" smtClean="0"/>
              <a:t>)</a:t>
            </a:r>
            <a:r>
              <a:rPr lang="en-US" dirty="0" smtClean="0"/>
              <a:t>; </a:t>
            </a:r>
            <a:r>
              <a:rPr lang="en-US" dirty="0" smtClean="0">
                <a:hlinkClick r:id="rId9" tooltip="Royal Dutch Shell"/>
              </a:rPr>
              <a:t>Royal Dutch Shell</a:t>
            </a:r>
            <a:r>
              <a:rPr lang="en-US" dirty="0" smtClean="0"/>
              <a:t>; </a:t>
            </a:r>
            <a:r>
              <a:rPr lang="en-US" dirty="0" smtClean="0">
                <a:hlinkClick r:id="rId10" tooltip="Standard Oil of New Jersey"/>
              </a:rPr>
              <a:t>Standard Oil of New Jersey (Esso)</a:t>
            </a:r>
            <a:r>
              <a:rPr lang="en-US" dirty="0" smtClean="0"/>
              <a:t> and </a:t>
            </a:r>
            <a:r>
              <a:rPr lang="en-US" dirty="0" smtClean="0">
                <a:hlinkClick r:id="rId11" tooltip="Standard Oil Company of New York"/>
              </a:rPr>
              <a:t>Standard Oil Company of New York (</a:t>
            </a:r>
            <a:r>
              <a:rPr lang="en-US" dirty="0" err="1" smtClean="0">
                <a:hlinkClick r:id="rId11" tooltip="Standard Oil Company of New York"/>
              </a:rPr>
              <a:t>Socony</a:t>
            </a:r>
            <a:r>
              <a:rPr lang="en-US" dirty="0" smtClean="0">
                <a:hlinkClick r:id="rId11" tooltip="Standard Oil Company of New York"/>
              </a:rPr>
              <a:t>)</a:t>
            </a:r>
            <a:r>
              <a:rPr lang="en-US" dirty="0" smtClean="0"/>
              <a:t> </a:t>
            </a:r>
            <a:r>
              <a:rPr lang="en-US" i="1" dirty="0" smtClean="0"/>
              <a:t>(now </a:t>
            </a:r>
            <a:r>
              <a:rPr lang="en-US" i="1" dirty="0" smtClean="0">
                <a:hlinkClick r:id="rId12" tooltip="ExxonMobil"/>
              </a:rPr>
              <a:t>ExxonMobil</a:t>
            </a:r>
            <a:r>
              <a:rPr lang="en-US" i="1" dirty="0" smtClean="0"/>
              <a:t>)</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27</a:t>
            </a:fld>
            <a:endParaRPr lang="en-US"/>
          </a:p>
        </p:txBody>
      </p:sp>
    </p:spTree>
    <p:extLst>
      <p:ext uri="{BB962C8B-B14F-4D97-AF65-F5344CB8AC3E}">
        <p14:creationId xmlns:p14="http://schemas.microsoft.com/office/powerpoint/2010/main" val="1326279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a:t>
            </a:r>
            <a:r>
              <a:rPr lang="en-US" baseline="0" dirty="0" smtClean="0"/>
              <a:t> Pierce’s topic is correlative rights—the stepchild of conservation law</a:t>
            </a:r>
            <a:endParaRPr lang="en-US" dirty="0"/>
          </a:p>
        </p:txBody>
      </p:sp>
      <p:sp>
        <p:nvSpPr>
          <p:cNvPr id="4" name="Slide Number Placeholder 3"/>
          <p:cNvSpPr>
            <a:spLocks noGrp="1"/>
          </p:cNvSpPr>
          <p:nvPr>
            <p:ph type="sldNum" sz="quarter" idx="10"/>
          </p:nvPr>
        </p:nvSpPr>
        <p:spPr/>
        <p:txBody>
          <a:bodyPr/>
          <a:lstStyle/>
          <a:p>
            <a:pPr>
              <a:defRPr/>
            </a:pPr>
            <a:fld id="{3336B430-D5F2-46E3-B411-EA724E84E4D5}" type="slidenum">
              <a:rPr lang="en-US" smtClean="0"/>
              <a:pPr>
                <a:defRPr/>
              </a:pPr>
              <a:t>28</a:t>
            </a:fld>
            <a:endParaRPr lang="en-US"/>
          </a:p>
        </p:txBody>
      </p:sp>
    </p:spTree>
    <p:extLst>
      <p:ext uri="{BB962C8B-B14F-4D97-AF65-F5344CB8AC3E}">
        <p14:creationId xmlns:p14="http://schemas.microsoft.com/office/powerpoint/2010/main" val="2419533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 S. Eubanks</a:t>
            </a:r>
            <a:r>
              <a:rPr lang="en-US" baseline="0" dirty="0" smtClean="0"/>
              <a:t> and Michael J. Mueller, An Economic Analysis of Oklahoma’s Oil and Gas Forced Pooling Law, 26 Nat. Res. J. 469 (1986), finds that the OK practice to be superior from the standpoint of promoting more drilling and development, but it comes at a higher administrative price, compared to the more common risk-premium approach to pooling.</a:t>
            </a:r>
          </a:p>
          <a:p>
            <a:r>
              <a:rPr lang="en-US" baseline="0" dirty="0" smtClean="0"/>
              <a:t>George Snell will talk about the problems associated with Texas practice.</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29</a:t>
            </a:fld>
            <a:endParaRPr lang="en-US"/>
          </a:p>
        </p:txBody>
      </p:sp>
    </p:spTree>
    <p:extLst>
      <p:ext uri="{BB962C8B-B14F-4D97-AF65-F5344CB8AC3E}">
        <p14:creationId xmlns:p14="http://schemas.microsoft.com/office/powerpoint/2010/main" val="1106534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9538">
              <a:defRPr/>
            </a:pPr>
            <a:r>
              <a:rPr lang="en-US" dirty="0" smtClean="0"/>
              <a:t>This has caused some creative Kansas lawyers to try to shoehorn what some states might call pooling into unitization!</a:t>
            </a:r>
          </a:p>
          <a:p>
            <a:pPr marL="0" lvl="1" defTabSz="919538">
              <a:defRPr/>
            </a:pPr>
            <a:r>
              <a:rPr lang="en-US" dirty="0" smtClean="0"/>
              <a:t>Alaska</a:t>
            </a:r>
            <a:r>
              <a:rPr lang="en-US" baseline="0" dirty="0" smtClean="0"/>
              <a:t> has little in the way of privately owned oil and gas rights. Most lands are federal, state, or Alaskan native lands.</a:t>
            </a:r>
          </a:p>
          <a:p>
            <a:pPr marL="0" lvl="1" defTabSz="919538">
              <a:defRPr/>
            </a:pPr>
            <a:r>
              <a:rPr lang="en-US" baseline="0" dirty="0" smtClean="0"/>
              <a:t>Under federal exploratory unitization, private lands may included in the federal unit—sometimes to the chagrin of private mineral owners who signed leases with unitization clauses in them</a:t>
            </a:r>
            <a:endParaRPr lang="en-US" dirty="0" smtClean="0"/>
          </a:p>
          <a:p>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30</a:t>
            </a:fld>
            <a:endParaRPr lang="en-US"/>
          </a:p>
        </p:txBody>
      </p:sp>
    </p:spTree>
    <p:extLst>
      <p:ext uri="{BB962C8B-B14F-4D97-AF65-F5344CB8AC3E}">
        <p14:creationId xmlns:p14="http://schemas.microsoft.com/office/powerpoint/2010/main" val="2844914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37.5 foot spacing</a:t>
            </a:r>
          </a:p>
          <a:p>
            <a:r>
              <a:rPr lang="en-US" dirty="0" smtClean="0"/>
              <a:t>Vertical</a:t>
            </a:r>
            <a:r>
              <a:rPr lang="en-US" baseline="0" dirty="0" smtClean="0"/>
              <a:t>, hydraulically fractured wells 1990s</a:t>
            </a:r>
          </a:p>
          <a:p>
            <a:r>
              <a:rPr lang="en-US" baseline="0" dirty="0" smtClean="0"/>
              <a:t>1100 producing counties in the US: Kern is number 1.</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35</a:t>
            </a:fld>
            <a:endParaRPr lang="en-US"/>
          </a:p>
        </p:txBody>
      </p:sp>
    </p:spTree>
    <p:extLst>
      <p:ext uri="{BB962C8B-B14F-4D97-AF65-F5344CB8AC3E}">
        <p14:creationId xmlns:p14="http://schemas.microsoft.com/office/powerpoint/2010/main" val="1815299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a narrow slice</a:t>
            </a:r>
            <a:r>
              <a:rPr lang="en-US" baseline="0" dirty="0" smtClean="0"/>
              <a:t> across an ancient riverbed</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45</a:t>
            </a:fld>
            <a:endParaRPr lang="en-US"/>
          </a:p>
        </p:txBody>
      </p:sp>
    </p:spTree>
    <p:extLst>
      <p:ext uri="{BB962C8B-B14F-4D97-AF65-F5344CB8AC3E}">
        <p14:creationId xmlns:p14="http://schemas.microsoft.com/office/powerpoint/2010/main" val="153064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Moonlighters</a:t>
            </a:r>
            <a:r>
              <a:rPr lang="en-US" baseline="0" dirty="0" smtClean="0"/>
              <a:t> illegally used his methods, leading to a brief “torpedo wars” involving the Pinkerton Detective Agency</a:t>
            </a:r>
          </a:p>
          <a:p>
            <a:r>
              <a:rPr lang="en-US" baseline="0" dirty="0" smtClean="0"/>
              <a:t>By the way, to oil and gas professionals, there is no ‘K’ in </a:t>
            </a:r>
            <a:r>
              <a:rPr lang="en-US" baseline="0" dirty="0" err="1" smtClean="0"/>
              <a:t>fracing</a:t>
            </a:r>
            <a:r>
              <a:rPr lang="en-US" baseline="0" dirty="0" smtClean="0"/>
              <a:t>, in popular spelling, a “K” is now almost universally included. I am stubborn, so I continue to spell it without a “K”.</a:t>
            </a:r>
          </a:p>
          <a:p>
            <a:r>
              <a:rPr lang="en-US" baseline="0" dirty="0" smtClean="0"/>
              <a:t>Indeed, some commentators believe that the K was intentionally added by </a:t>
            </a:r>
            <a:r>
              <a:rPr lang="en-US" baseline="0" dirty="0" err="1" smtClean="0"/>
              <a:t>fracing</a:t>
            </a:r>
            <a:r>
              <a:rPr lang="en-US" baseline="0" dirty="0" smtClean="0"/>
              <a:t> opponents to make the word look more like the naughty word for sexual relations—more sex!</a:t>
            </a:r>
            <a:endParaRPr lang="en-US" dirty="0"/>
          </a:p>
        </p:txBody>
      </p:sp>
      <p:sp>
        <p:nvSpPr>
          <p:cNvPr id="4" name="Slide Number Placeholder 3"/>
          <p:cNvSpPr>
            <a:spLocks noGrp="1"/>
          </p:cNvSpPr>
          <p:nvPr>
            <p:ph type="sldNum" sz="quarter" idx="10"/>
          </p:nvPr>
        </p:nvSpPr>
        <p:spPr/>
        <p:txBody>
          <a:bodyPr/>
          <a:lstStyle/>
          <a:p>
            <a:fld id="{E9029D74-097A-4BEA-A5AF-DDA0F9234143}" type="slidenum">
              <a:rPr lang="en-US" smtClean="0"/>
              <a:t>49</a:t>
            </a:fld>
            <a:endParaRPr lang="en-US"/>
          </a:p>
        </p:txBody>
      </p:sp>
    </p:spTree>
    <p:extLst>
      <p:ext uri="{BB962C8B-B14F-4D97-AF65-F5344CB8AC3E}">
        <p14:creationId xmlns:p14="http://schemas.microsoft.com/office/powerpoint/2010/main" val="1123508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Professor Martin’s topic</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55</a:t>
            </a:fld>
            <a:endParaRPr lang="en-US"/>
          </a:p>
        </p:txBody>
      </p:sp>
    </p:spTree>
    <p:extLst>
      <p:ext uri="{BB962C8B-B14F-4D97-AF65-F5344CB8AC3E}">
        <p14:creationId xmlns:p14="http://schemas.microsoft.com/office/powerpoint/2010/main" val="941647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Depth of 59 feet (less than 20 meters)</a:t>
            </a:r>
          </a:p>
          <a:p>
            <a:r>
              <a:rPr lang="en-US" dirty="0" smtClean="0"/>
              <a:t>Provided more plentiful supply of crude oil for refining into kerosene</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7039" indent="-287321" eaLnBrk="0" hangingPunct="0">
              <a:defRPr>
                <a:solidFill>
                  <a:schemeClr val="tx1"/>
                </a:solidFill>
                <a:latin typeface="Arial" charset="0"/>
              </a:defRPr>
            </a:lvl2pPr>
            <a:lvl3pPr marL="1149290" indent="-229859" eaLnBrk="0" hangingPunct="0">
              <a:defRPr>
                <a:solidFill>
                  <a:schemeClr val="tx1"/>
                </a:solidFill>
                <a:latin typeface="Arial" charset="0"/>
              </a:defRPr>
            </a:lvl3pPr>
            <a:lvl4pPr marL="1609007" indent="-229859" eaLnBrk="0" hangingPunct="0">
              <a:defRPr>
                <a:solidFill>
                  <a:schemeClr val="tx1"/>
                </a:solidFill>
                <a:latin typeface="Arial" charset="0"/>
              </a:defRPr>
            </a:lvl4pPr>
            <a:lvl5pPr marL="2068723" indent="-229859" eaLnBrk="0" hangingPunct="0">
              <a:defRPr>
                <a:solidFill>
                  <a:schemeClr val="tx1"/>
                </a:solidFill>
                <a:latin typeface="Arial" charset="0"/>
              </a:defRPr>
            </a:lvl5pPr>
            <a:lvl6pPr marL="2528438" indent="-229859" eaLnBrk="0" fontAlgn="base" hangingPunct="0">
              <a:spcBef>
                <a:spcPct val="0"/>
              </a:spcBef>
              <a:spcAft>
                <a:spcPct val="0"/>
              </a:spcAft>
              <a:defRPr>
                <a:solidFill>
                  <a:schemeClr val="tx1"/>
                </a:solidFill>
                <a:latin typeface="Arial" charset="0"/>
              </a:defRPr>
            </a:lvl6pPr>
            <a:lvl7pPr marL="2988154" indent="-229859" eaLnBrk="0" fontAlgn="base" hangingPunct="0">
              <a:spcBef>
                <a:spcPct val="0"/>
              </a:spcBef>
              <a:spcAft>
                <a:spcPct val="0"/>
              </a:spcAft>
              <a:defRPr>
                <a:solidFill>
                  <a:schemeClr val="tx1"/>
                </a:solidFill>
                <a:latin typeface="Arial" charset="0"/>
              </a:defRPr>
            </a:lvl7pPr>
            <a:lvl8pPr marL="3447870" indent="-229859" eaLnBrk="0" fontAlgn="base" hangingPunct="0">
              <a:spcBef>
                <a:spcPct val="0"/>
              </a:spcBef>
              <a:spcAft>
                <a:spcPct val="0"/>
              </a:spcAft>
              <a:defRPr>
                <a:solidFill>
                  <a:schemeClr val="tx1"/>
                </a:solidFill>
                <a:latin typeface="Arial" charset="0"/>
              </a:defRPr>
            </a:lvl8pPr>
            <a:lvl9pPr marL="3907587" indent="-229859" eaLnBrk="0" fontAlgn="base" hangingPunct="0">
              <a:spcBef>
                <a:spcPct val="0"/>
              </a:spcBef>
              <a:spcAft>
                <a:spcPct val="0"/>
              </a:spcAft>
              <a:defRPr>
                <a:solidFill>
                  <a:schemeClr val="tx1"/>
                </a:solidFill>
                <a:latin typeface="Arial" charset="0"/>
              </a:defRPr>
            </a:lvl9pPr>
          </a:lstStyle>
          <a:p>
            <a:pPr eaLnBrk="1" hangingPunct="1"/>
            <a:fld id="{6734BF40-B31A-4715-9F72-AC6832A019D3}" type="slidenum">
              <a:rPr lang="en-US" smtClean="0"/>
              <a:pPr eaLnBrk="1" hangingPunct="1"/>
              <a:t>4</a:t>
            </a:fld>
            <a:endParaRPr lang="en-US" smtClean="0"/>
          </a:p>
        </p:txBody>
      </p:sp>
    </p:spTree>
    <p:extLst>
      <p:ext uri="{BB962C8B-B14F-4D97-AF65-F5344CB8AC3E}">
        <p14:creationId xmlns:p14="http://schemas.microsoft.com/office/powerpoint/2010/main" val="395801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all heard of Little Boy</a:t>
            </a:r>
            <a:r>
              <a:rPr lang="en-US" baseline="0" dirty="0" smtClean="0"/>
              <a:t> and Fat Man, the names of the nuclear bombs dropped on Japan to end the war in 1945.</a:t>
            </a:r>
          </a:p>
          <a:p>
            <a:r>
              <a:rPr lang="en-US" baseline="0" dirty="0" smtClean="0"/>
              <a:t>Meet </a:t>
            </a:r>
            <a:r>
              <a:rPr lang="en-US" baseline="0" dirty="0" err="1" smtClean="0"/>
              <a:t>Gasbuggy</a:t>
            </a:r>
            <a:r>
              <a:rPr lang="en-US" baseline="0" dirty="0" smtClean="0"/>
              <a:t>. </a:t>
            </a:r>
            <a:r>
              <a:rPr lang="en-US" dirty="0" smtClean="0"/>
              <a:t>This</a:t>
            </a:r>
            <a:r>
              <a:rPr lang="en-US" baseline="0" dirty="0" smtClean="0"/>
              <a:t> device was the </a:t>
            </a:r>
            <a:r>
              <a:rPr lang="en-US" baseline="0" dirty="0" err="1" smtClean="0"/>
              <a:t>Gasbuggy</a:t>
            </a:r>
            <a:r>
              <a:rPr lang="en-US" baseline="0" dirty="0" smtClean="0"/>
              <a:t> nuclear </a:t>
            </a:r>
            <a:r>
              <a:rPr lang="en-US" baseline="0" dirty="0" err="1" smtClean="0"/>
              <a:t>fracing</a:t>
            </a:r>
            <a:r>
              <a:rPr lang="en-US" baseline="0" dirty="0" smtClean="0"/>
              <a:t> bomb—a mere 29 kiloton bomb.</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56</a:t>
            </a:fld>
            <a:endParaRPr lang="en-US"/>
          </a:p>
        </p:txBody>
      </p:sp>
    </p:spTree>
    <p:extLst>
      <p:ext uri="{BB962C8B-B14F-4D97-AF65-F5344CB8AC3E}">
        <p14:creationId xmlns:p14="http://schemas.microsoft.com/office/powerpoint/2010/main" val="901495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was concerned that he might</a:t>
            </a:r>
            <a:r>
              <a:rPr lang="en-US" baseline="0" dirty="0" smtClean="0"/>
              <a:t> be unable to meet his commitments to deliver natural gas to the City gate in Chicago</a:t>
            </a:r>
          </a:p>
          <a:p>
            <a:r>
              <a:rPr lang="en-US" baseline="0" dirty="0" smtClean="0"/>
              <a:t>There is not K in </a:t>
            </a:r>
            <a:r>
              <a:rPr lang="en-US" baseline="0" dirty="0" err="1" smtClean="0"/>
              <a:t>frac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57</a:t>
            </a:fld>
            <a:endParaRPr lang="en-US"/>
          </a:p>
        </p:txBody>
      </p:sp>
    </p:spTree>
    <p:extLst>
      <p:ext uri="{BB962C8B-B14F-4D97-AF65-F5344CB8AC3E}">
        <p14:creationId xmlns:p14="http://schemas.microsoft.com/office/powerpoint/2010/main" val="3207446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Promoted by an Mitchell Energy field engineer, Nick </a:t>
            </a:r>
            <a:r>
              <a:rPr lang="en-US" dirty="0" err="1" smtClean="0"/>
              <a:t>Steinsberger</a:t>
            </a:r>
            <a:endParaRPr lang="en-US" dirty="0" smtClean="0"/>
          </a:p>
          <a:p>
            <a:pPr lvl="1"/>
            <a:r>
              <a:rPr lang="en-US" dirty="0" smtClean="0"/>
              <a:t>Inspired by the THUMS project</a:t>
            </a:r>
          </a:p>
          <a:p>
            <a:pPr lvl="2"/>
            <a:r>
              <a:rPr lang="en-US" dirty="0" smtClean="0"/>
              <a:t>Texaco, Humble, Union, Mobil &amp; Shell developed the Long Beach Field in CA</a:t>
            </a:r>
          </a:p>
          <a:p>
            <a:pPr lvl="2"/>
            <a:r>
              <a:rPr lang="en-US" dirty="0" smtClean="0"/>
              <a:t>Pumped in water to replace oil to prevent subsidence</a:t>
            </a:r>
          </a:p>
          <a:p>
            <a:r>
              <a:rPr lang="en-US" dirty="0" smtClean="0"/>
              <a:t>Union Pacific</a:t>
            </a:r>
            <a:r>
              <a:rPr lang="en-US" baseline="0" dirty="0" smtClean="0"/>
              <a:t> has used water </a:t>
            </a:r>
            <a:r>
              <a:rPr lang="en-US" baseline="0" dirty="0" err="1" smtClean="0"/>
              <a:t>fracs</a:t>
            </a:r>
            <a:r>
              <a:rPr lang="en-US" baseline="0" dirty="0" smtClean="0"/>
              <a:t> in sandstone, not shale.</a:t>
            </a:r>
          </a:p>
          <a:p>
            <a:r>
              <a:rPr lang="en-US" baseline="0" dirty="0" smtClean="0"/>
              <a:t>Beach Sand: 5 </a:t>
            </a:r>
            <a:r>
              <a:rPr lang="en-US" baseline="0" dirty="0" err="1" smtClean="0"/>
              <a:t>darcies</a:t>
            </a:r>
            <a:endParaRPr lang="en-US" baseline="0" dirty="0" smtClean="0"/>
          </a:p>
          <a:p>
            <a:r>
              <a:rPr lang="en-US" baseline="0" dirty="0" smtClean="0"/>
              <a:t>East Texas oil-bearing sandstones: 0.0001 </a:t>
            </a:r>
            <a:r>
              <a:rPr lang="en-US" baseline="0" dirty="0" err="1" smtClean="0"/>
              <a:t>darcy</a:t>
            </a:r>
            <a:r>
              <a:rPr lang="en-US" baseline="0" dirty="0" smtClean="0"/>
              <a:t>, 50,000 times less permeable than beach sands</a:t>
            </a:r>
          </a:p>
          <a:p>
            <a:r>
              <a:rPr lang="en-US" baseline="0" dirty="0" smtClean="0"/>
              <a:t>Barnett Shale is 1,000 less permeable than the East Texas sandstones. 100 </a:t>
            </a:r>
            <a:r>
              <a:rPr lang="en-US" baseline="0" dirty="0" err="1" smtClean="0"/>
              <a:t>nanodarcies</a:t>
            </a:r>
            <a:r>
              <a:rPr lang="en-US" baseline="0" dirty="0" smtClean="0"/>
              <a:t>, 0.0000001</a:t>
            </a:r>
          </a:p>
          <a:p>
            <a:r>
              <a:rPr lang="en-US" baseline="0" dirty="0" smtClean="0"/>
              <a:t>FIND INFO ON 3D AND MICROSEISMIC</a:t>
            </a:r>
            <a:endParaRPr lang="en-US" dirty="0"/>
          </a:p>
        </p:txBody>
      </p:sp>
      <p:sp>
        <p:nvSpPr>
          <p:cNvPr id="4" name="Slide Number Placeholder 3"/>
          <p:cNvSpPr>
            <a:spLocks noGrp="1"/>
          </p:cNvSpPr>
          <p:nvPr>
            <p:ph type="sldNum" sz="quarter" idx="10"/>
          </p:nvPr>
        </p:nvSpPr>
        <p:spPr/>
        <p:txBody>
          <a:bodyPr/>
          <a:lstStyle/>
          <a:p>
            <a:fld id="{E9029D74-097A-4BEA-A5AF-DDA0F9234143}" type="slidenum">
              <a:rPr lang="en-US" smtClean="0"/>
              <a:t>59</a:t>
            </a:fld>
            <a:endParaRPr lang="en-US"/>
          </a:p>
        </p:txBody>
      </p:sp>
    </p:spTree>
    <p:extLst>
      <p:ext uri="{BB962C8B-B14F-4D97-AF65-F5344CB8AC3E}">
        <p14:creationId xmlns:p14="http://schemas.microsoft.com/office/powerpoint/2010/main" val="4097367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drilling</a:t>
            </a:r>
            <a:r>
              <a:rPr lang="en-US" baseline="0" dirty="0" smtClean="0"/>
              <a:t> vessel that should be remembered for setting modern </a:t>
            </a:r>
            <a:r>
              <a:rPr lang="en-US" baseline="0" dirty="0" err="1" smtClean="0"/>
              <a:t>deepwater</a:t>
            </a:r>
            <a:r>
              <a:rPr lang="en-US" baseline="0" dirty="0" smtClean="0"/>
              <a:t> drilling records, will instead be synonymous with disaster, </a:t>
            </a:r>
            <a:r>
              <a:rPr lang="en-US" u="sng" baseline="0" dirty="0" smtClean="0"/>
              <a:t>in part </a:t>
            </a:r>
            <a:r>
              <a:rPr lang="en-US" baseline="0" dirty="0" smtClean="0"/>
              <a:t>due to regulatory failure.</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63</a:t>
            </a:fld>
            <a:endParaRPr lang="en-US"/>
          </a:p>
        </p:txBody>
      </p:sp>
    </p:spTree>
    <p:extLst>
      <p:ext uri="{BB962C8B-B14F-4D97-AF65-F5344CB8AC3E}">
        <p14:creationId xmlns:p14="http://schemas.microsoft.com/office/powerpoint/2010/main" val="2371049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Not limited to salt water disposal, but these wells are large in number and vital to the oil and gas industry</a:t>
            </a:r>
          </a:p>
          <a:p>
            <a:pPr lvl="1"/>
            <a:r>
              <a:rPr lang="en-US" dirty="0" smtClean="0"/>
              <a:t>If disposal is a culprit, the problem is fixable, but at the cost of drilling new disposal wells in less “faulty” areas</a:t>
            </a:r>
          </a:p>
          <a:p>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65</a:t>
            </a:fld>
            <a:endParaRPr lang="en-US"/>
          </a:p>
        </p:txBody>
      </p:sp>
    </p:spTree>
    <p:extLst>
      <p:ext uri="{BB962C8B-B14F-4D97-AF65-F5344CB8AC3E}">
        <p14:creationId xmlns:p14="http://schemas.microsoft.com/office/powerpoint/2010/main" val="852988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Bruce Kramer’s topic</a:t>
            </a:r>
          </a:p>
          <a:p>
            <a:r>
              <a:rPr lang="en-US" dirty="0" smtClean="0"/>
              <a:t>EOG is a leader in these Eagle</a:t>
            </a:r>
            <a:r>
              <a:rPr lang="en-US" baseline="0" dirty="0" smtClean="0"/>
              <a:t> Ford EOR tests</a:t>
            </a:r>
            <a:endParaRPr lang="en-US" dirty="0" smtClean="0"/>
          </a:p>
          <a:p>
            <a:r>
              <a:rPr lang="en-US" dirty="0" smtClean="0"/>
              <a:t>That $30</a:t>
            </a:r>
            <a:r>
              <a:rPr lang="en-US" baseline="0" dirty="0" smtClean="0"/>
              <a:t> decline would put shale oil and oil sands at risk of being uneconomic</a:t>
            </a:r>
          </a:p>
          <a:p>
            <a:r>
              <a:rPr lang="en-US" baseline="0" dirty="0" smtClean="0"/>
              <a:t>You must keep drilling shale wells to maintain production</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67</a:t>
            </a:fld>
            <a:endParaRPr lang="en-US"/>
          </a:p>
        </p:txBody>
      </p:sp>
    </p:spTree>
    <p:extLst>
      <p:ext uri="{BB962C8B-B14F-4D97-AF65-F5344CB8AC3E}">
        <p14:creationId xmlns:p14="http://schemas.microsoft.com/office/powerpoint/2010/main" val="930441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the cartoon from casebook</a:t>
            </a:r>
          </a:p>
          <a:p>
            <a:r>
              <a:rPr lang="en-US" dirty="0" err="1" smtClean="0"/>
              <a:t>Stockraising</a:t>
            </a:r>
            <a:r>
              <a:rPr lang="en-US" baseline="0" dirty="0" smtClean="0"/>
              <a:t> and Homestead Act</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69</a:t>
            </a:fld>
            <a:endParaRPr lang="en-US"/>
          </a:p>
        </p:txBody>
      </p:sp>
    </p:spTree>
    <p:extLst>
      <p:ext uri="{BB962C8B-B14F-4D97-AF65-F5344CB8AC3E}">
        <p14:creationId xmlns:p14="http://schemas.microsoft.com/office/powerpoint/2010/main" val="2825239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Standard Oil Trust and other shippers of crude oil in the old days shipped oil in barrels.</a:t>
            </a:r>
          </a:p>
          <a:p>
            <a:r>
              <a:rPr lang="en-US" baseline="0" dirty="0" smtClean="0"/>
              <a:t>It was handy to ship barrels of whiskey into oil field areas and ship barrels of oil out.</a:t>
            </a:r>
          </a:p>
          <a:p>
            <a:r>
              <a:rPr lang="en-US" baseline="0" dirty="0" smtClean="0"/>
              <a:t>This practice gave us the “barrel of oil,” now standardized to 42 gallons. </a:t>
            </a:r>
          </a:p>
          <a:p>
            <a:r>
              <a:rPr lang="en-US" baseline="0" dirty="0" smtClean="0"/>
              <a:t>But shipping oil by barrels gradually came to an end after Marcus Samuel, a founding father of Shell Oil Co., began shipping oil in ocean going vessels that came to be called oil tankers.</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73</a:t>
            </a:fld>
            <a:endParaRPr lang="en-US"/>
          </a:p>
        </p:txBody>
      </p:sp>
    </p:spTree>
    <p:extLst>
      <p:ext uri="{BB962C8B-B14F-4D97-AF65-F5344CB8AC3E}">
        <p14:creationId xmlns:p14="http://schemas.microsoft.com/office/powerpoint/2010/main" val="4256008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ways, no where very fast.</a:t>
            </a:r>
          </a:p>
          <a:p>
            <a:r>
              <a:rPr lang="en-US" dirty="0" smtClean="0"/>
              <a:t>Shipping</a:t>
            </a:r>
            <a:r>
              <a:rPr lang="en-US" baseline="0" dirty="0" smtClean="0"/>
              <a:t> oil in tanks is not the ideal answer</a:t>
            </a:r>
          </a:p>
          <a:p>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75</a:t>
            </a:fld>
            <a:endParaRPr lang="en-US"/>
          </a:p>
        </p:txBody>
      </p:sp>
    </p:spTree>
    <p:extLst>
      <p:ext uri="{BB962C8B-B14F-4D97-AF65-F5344CB8AC3E}">
        <p14:creationId xmlns:p14="http://schemas.microsoft.com/office/powerpoint/2010/main" val="1627672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December</a:t>
            </a:r>
            <a:r>
              <a:rPr lang="en-US" baseline="0" dirty="0" smtClean="0"/>
              <a:t> 1913</a:t>
            </a:r>
          </a:p>
          <a:p>
            <a:pPr marL="172414" indent="-172414">
              <a:buFont typeface="Arial" panose="020B0604020202020204" pitchFamily="34" charset="0"/>
              <a:buChar char="•"/>
            </a:pPr>
            <a:r>
              <a:rPr lang="en-US" baseline="0" dirty="0" smtClean="0"/>
              <a:t>Safety hazard but also a form of surface waste</a:t>
            </a:r>
          </a:p>
          <a:p>
            <a:pPr marL="172414" indent="-172414">
              <a:buFont typeface="Arial" panose="020B0604020202020204" pitchFamily="34" charset="0"/>
              <a:buChar char="•"/>
            </a:pPr>
            <a:r>
              <a:rPr lang="en-US" baseline="0" dirty="0" smtClean="0"/>
              <a:t>Fires have caused the loss of a great deal of oil </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76</a:t>
            </a:fld>
            <a:endParaRPr lang="en-US"/>
          </a:p>
        </p:txBody>
      </p:sp>
    </p:spTree>
    <p:extLst>
      <p:ext uri="{BB962C8B-B14F-4D97-AF65-F5344CB8AC3E}">
        <p14:creationId xmlns:p14="http://schemas.microsoft.com/office/powerpoint/2010/main" val="154446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336B430-D5F2-46E3-B411-EA724E84E4D5}" type="slidenum">
              <a:rPr lang="en-US" smtClean="0"/>
              <a:pPr>
                <a:defRPr/>
              </a:pPr>
              <a:t>5</a:t>
            </a:fld>
            <a:endParaRPr lang="en-US"/>
          </a:p>
        </p:txBody>
      </p:sp>
    </p:spTree>
    <p:extLst>
      <p:ext uri="{BB962C8B-B14F-4D97-AF65-F5344CB8AC3E}">
        <p14:creationId xmlns:p14="http://schemas.microsoft.com/office/powerpoint/2010/main" val="2235498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failure to approve the Keystone pipeline has discouraged additional pipelines from being constructed, so we are continuing to ship large quantities of oil by rail, which is not as safe, not as environmentally friendly, is more expensive, and causes competition with other industries, especially coal and agricultural products. The chief benefit of rail </a:t>
            </a:r>
            <a:r>
              <a:rPr lang="en-US" baseline="0" dirty="0" err="1" smtClean="0"/>
              <a:t>tankerage</a:t>
            </a:r>
            <a:r>
              <a:rPr lang="en-US" baseline="0" dirty="0" smtClean="0"/>
              <a:t> seems to be Warren Buffet, a friend of President Obama, whose company Berkshire Hathaway owns the Burlington Northern Santa Fe RR, a major shipper of Bakken </a:t>
            </a:r>
            <a:r>
              <a:rPr lang="en-US" baseline="0" smtClean="0"/>
              <a:t>crude oil.</a:t>
            </a: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78</a:t>
            </a:fld>
            <a:endParaRPr lang="en-US"/>
          </a:p>
        </p:txBody>
      </p:sp>
    </p:spTree>
    <p:extLst>
      <p:ext uri="{BB962C8B-B14F-4D97-AF65-F5344CB8AC3E}">
        <p14:creationId xmlns:p14="http://schemas.microsoft.com/office/powerpoint/2010/main" val="3087324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 </a:t>
            </a:r>
            <a:r>
              <a:rPr lang="en-US" b="1" dirty="0" smtClean="0"/>
              <a:t>Los Angeles City Oil Field</a:t>
            </a:r>
            <a:r>
              <a:rPr lang="en-US" dirty="0" smtClean="0"/>
              <a:t> is a large </a:t>
            </a:r>
            <a:r>
              <a:rPr lang="en-US" dirty="0" smtClean="0">
                <a:hlinkClick r:id="rId3" tooltip="Oil field"/>
              </a:rPr>
              <a:t>oil field</a:t>
            </a:r>
            <a:r>
              <a:rPr lang="en-US" dirty="0" smtClean="0"/>
              <a:t> north of </a:t>
            </a:r>
            <a:r>
              <a:rPr lang="en-US" dirty="0" smtClean="0">
                <a:hlinkClick r:id="rId4" tooltip="Downtown Los Angeles"/>
              </a:rPr>
              <a:t>Downtown Los Angeles</a:t>
            </a:r>
            <a:r>
              <a:rPr lang="en-US" dirty="0" smtClean="0"/>
              <a:t> </a:t>
            </a:r>
          </a:p>
          <a:p>
            <a:pPr marL="172414" indent="-172414">
              <a:buFont typeface="Arial" panose="020B0604020202020204" pitchFamily="34" charset="0"/>
              <a:buChar char="•"/>
            </a:pPr>
            <a:r>
              <a:rPr lang="en-US" dirty="0" smtClean="0"/>
              <a:t>It is located just south of present-day </a:t>
            </a:r>
            <a:r>
              <a:rPr lang="en-US" dirty="0" smtClean="0">
                <a:hlinkClick r:id="rId5" tooltip="Dodger Stadium"/>
              </a:rPr>
              <a:t>Dodger Stadium</a:t>
            </a:r>
            <a:r>
              <a:rPr lang="en-US" dirty="0" smtClean="0"/>
              <a:t> and runs west to </a:t>
            </a:r>
            <a:r>
              <a:rPr lang="en-US" dirty="0" smtClean="0">
                <a:hlinkClick r:id="rId6" tooltip="Vermont Avenue"/>
              </a:rPr>
              <a:t>Vermont Avenue</a:t>
            </a:r>
            <a:r>
              <a:rPr lang="en-US" dirty="0" smtClean="0"/>
              <a:t>, encompassing an historical</a:t>
            </a:r>
            <a:r>
              <a:rPr lang="en-US" baseline="0" dirty="0" smtClean="0"/>
              <a:t> </a:t>
            </a:r>
            <a:r>
              <a:rPr lang="en-US" dirty="0" smtClean="0"/>
              <a:t>productive area of 780 acres. </a:t>
            </a:r>
          </a:p>
          <a:p>
            <a:pPr marL="172414" indent="-172414">
              <a:buFont typeface="Arial" panose="020B0604020202020204" pitchFamily="34" charset="0"/>
              <a:buChar char="•"/>
            </a:pPr>
            <a:r>
              <a:rPr lang="en-US" dirty="0" smtClean="0"/>
              <a:t>Discovered</a:t>
            </a:r>
            <a:r>
              <a:rPr lang="en-US" baseline="0" dirty="0" smtClean="0"/>
              <a:t> in 1890, it became famous after </a:t>
            </a:r>
            <a:r>
              <a:rPr lang="en-US" dirty="0" smtClean="0">
                <a:hlinkClick r:id="rId7" tooltip="Edward Doheny"/>
              </a:rPr>
              <a:t>Edward </a:t>
            </a:r>
            <a:r>
              <a:rPr lang="en-US" dirty="0" err="1" smtClean="0">
                <a:hlinkClick r:id="rId7" tooltip="Edward Doheny"/>
              </a:rPr>
              <a:t>Doheny</a:t>
            </a:r>
            <a:r>
              <a:rPr lang="en-US" dirty="0" smtClean="0"/>
              <a:t> drilled the first truly successful well in 1892,</a:t>
            </a:r>
            <a:r>
              <a:rPr lang="en-US" baseline="0" dirty="0" smtClean="0"/>
              <a:t> using the sharpened end of Eucalyptus tree.</a:t>
            </a:r>
            <a:r>
              <a:rPr lang="en-US" dirty="0" smtClean="0"/>
              <a:t> </a:t>
            </a:r>
          </a:p>
          <a:p>
            <a:pPr marL="172414" indent="-172414">
              <a:buFont typeface="Arial" panose="020B0604020202020204" pitchFamily="34" charset="0"/>
              <a:buChar char="•"/>
            </a:pPr>
            <a:r>
              <a:rPr lang="en-US" dirty="0" smtClean="0"/>
              <a:t>By 1897,</a:t>
            </a:r>
            <a:r>
              <a:rPr lang="en-US" baseline="0" dirty="0" smtClean="0"/>
              <a:t> 500 wells had been drilled in the field, a 1.5 acre well density. </a:t>
            </a:r>
          </a:p>
          <a:p>
            <a:pPr marL="172414" indent="-172414">
              <a:buFont typeface="Arial" panose="020B0604020202020204" pitchFamily="34" charset="0"/>
              <a:buChar char="•"/>
            </a:pPr>
            <a:r>
              <a:rPr lang="en-US" baseline="0" dirty="0" smtClean="0"/>
              <a:t>Ultimately, about 1250 wells have been drilled in this field.</a:t>
            </a:r>
          </a:p>
          <a:p>
            <a:pPr marL="172414" indent="-172414">
              <a:buFont typeface="Arial" panose="020B0604020202020204" pitchFamily="34" charset="0"/>
              <a:buChar char="•"/>
            </a:pPr>
            <a:r>
              <a:rPr lang="en-US" baseline="0" dirty="0" smtClean="0"/>
              <a:t>As of </a:t>
            </a:r>
            <a:r>
              <a:rPr lang="en-US" dirty="0" smtClean="0"/>
              <a:t>2011 one</a:t>
            </a:r>
            <a:r>
              <a:rPr lang="en-US" baseline="0" dirty="0" smtClean="0"/>
              <a:t> </a:t>
            </a:r>
            <a:r>
              <a:rPr lang="en-US" dirty="0" smtClean="0"/>
              <a:t>producing</a:t>
            </a:r>
            <a:r>
              <a:rPr lang="en-US" baseline="0" dirty="0" smtClean="0"/>
              <a:t> well remained, producing about 3.5 barrels of oil per day. </a:t>
            </a:r>
          </a:p>
          <a:p>
            <a:pPr marL="172414" indent="-172414">
              <a:buFont typeface="Arial" panose="020B0604020202020204" pitchFamily="34" charset="0"/>
              <a:buChar char="•"/>
            </a:pPr>
            <a:r>
              <a:rPr lang="en-US" baseline="0" dirty="0" smtClean="0"/>
              <a:t>One of over 400,000 marginal or “stripper” wells that, prior to the oil shale boom of the last 6 years, together accounted for over 15% of US onshore production—an astonishing figure when one considers that the US is the 3</a:t>
            </a:r>
            <a:r>
              <a:rPr lang="en-US" baseline="30000" dirty="0" smtClean="0"/>
              <a:t>rd</a:t>
            </a:r>
            <a:r>
              <a:rPr lang="en-US" baseline="0" dirty="0" smtClean="0"/>
              <a:t> largest producer of conventional oil in the world.</a:t>
            </a:r>
          </a:p>
          <a:p>
            <a:pPr marL="172414" indent="-172414">
              <a:buFont typeface="Arial" panose="020B0604020202020204" pitchFamily="34" charset="0"/>
              <a:buChar char="•"/>
            </a:pPr>
            <a:r>
              <a:rPr lang="en-US" baseline="0" dirty="0" smtClean="0"/>
              <a:t>A major objective of state conservation law has been to keep stripper wells in production for as long as possible. </a:t>
            </a:r>
          </a:p>
          <a:p>
            <a:pPr marL="172414" indent="-172414">
              <a:buFont typeface="Arial" panose="020B0604020202020204" pitchFamily="34" charset="0"/>
              <a:buChar char="•"/>
            </a:pPr>
            <a:r>
              <a:rPr lang="en-US" baseline="0" dirty="0" smtClean="0"/>
              <a:t>In some localities, this may not result in the highest and best use of land, but it is hard to quarrel with the strategic importance of America’s combined marginal well production.</a:t>
            </a:r>
          </a:p>
        </p:txBody>
      </p:sp>
      <p:sp>
        <p:nvSpPr>
          <p:cNvPr id="4" name="Slide Number Placeholder 3"/>
          <p:cNvSpPr>
            <a:spLocks noGrp="1"/>
          </p:cNvSpPr>
          <p:nvPr>
            <p:ph type="sldNum" sz="quarter" idx="10"/>
          </p:nvPr>
        </p:nvSpPr>
        <p:spPr/>
        <p:txBody>
          <a:bodyPr/>
          <a:lstStyle/>
          <a:p>
            <a:fld id="{C4FF3573-A5CE-48E1-91F4-F496687CE5CD}" type="slidenum">
              <a:rPr lang="en-US" smtClean="0"/>
              <a:t>8</a:t>
            </a:fld>
            <a:endParaRPr lang="en-US"/>
          </a:p>
        </p:txBody>
      </p:sp>
    </p:spTree>
    <p:extLst>
      <p:ext uri="{BB962C8B-B14F-4D97-AF65-F5344CB8AC3E}">
        <p14:creationId xmlns:p14="http://schemas.microsoft.com/office/powerpoint/2010/main" val="1363692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baseline="0" dirty="0" smtClean="0"/>
              <a:t>The Los Angeles City Oil Field was originally discovered as a result of oil seeps at the surface.</a:t>
            </a:r>
            <a:endParaRPr lang="en-US" dirty="0" smtClean="0"/>
          </a:p>
        </p:txBody>
      </p:sp>
      <p:sp>
        <p:nvSpPr>
          <p:cNvPr id="4" name="Slide Number Placeholder 3"/>
          <p:cNvSpPr>
            <a:spLocks noGrp="1"/>
          </p:cNvSpPr>
          <p:nvPr>
            <p:ph type="sldNum" sz="quarter" idx="10"/>
          </p:nvPr>
        </p:nvSpPr>
        <p:spPr/>
        <p:txBody>
          <a:bodyPr/>
          <a:lstStyle/>
          <a:p>
            <a:fld id="{C4FF3573-A5CE-48E1-91F4-F496687CE5CD}" type="slidenum">
              <a:rPr lang="en-US" smtClean="0"/>
              <a:t>9</a:t>
            </a:fld>
            <a:endParaRPr lang="en-US"/>
          </a:p>
        </p:txBody>
      </p:sp>
    </p:spTree>
    <p:extLst>
      <p:ext uri="{BB962C8B-B14F-4D97-AF65-F5344CB8AC3E}">
        <p14:creationId xmlns:p14="http://schemas.microsoft.com/office/powerpoint/2010/main" val="392442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hlinkClick r:id="rId3" tooltip="Edward A. Clampitt"/>
              </a:rPr>
              <a:t>When</a:t>
            </a:r>
            <a:r>
              <a:rPr lang="en-US" baseline="0" dirty="0" smtClean="0">
                <a:hlinkClick r:id="rId3" tooltip="Edward A. Clampitt"/>
              </a:rPr>
              <a:t> I was gathering information on the Los Angeles City Oil Field, I read that a fellow named </a:t>
            </a:r>
            <a:r>
              <a:rPr lang="en-US" dirty="0" smtClean="0">
                <a:hlinkClick r:id="rId3" tooltip="Edward A. Clampitt"/>
              </a:rPr>
              <a:t>Edward A. </a:t>
            </a:r>
            <a:r>
              <a:rPr lang="en-US" dirty="0" err="1" smtClean="0">
                <a:hlinkClick r:id="rId3" tooltip="Edward A. Clampitt"/>
              </a:rPr>
              <a:t>Clampitt</a:t>
            </a:r>
            <a:r>
              <a:rPr lang="en-US" baseline="0" dirty="0" smtClean="0"/>
              <a:t> became</a:t>
            </a:r>
            <a:r>
              <a:rPr lang="en-US" dirty="0" smtClean="0"/>
              <a:t> one of the principal operators </a:t>
            </a:r>
            <a:r>
              <a:rPr lang="en-US" baseline="0" dirty="0" smtClean="0"/>
              <a:t>Field in the </a:t>
            </a:r>
            <a:r>
              <a:rPr lang="en-US" dirty="0" smtClean="0"/>
              <a:t>first decade of the 20th century.</a:t>
            </a:r>
          </a:p>
          <a:p>
            <a:pPr rtl="0"/>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10</a:t>
            </a:fld>
            <a:endParaRPr lang="en-US"/>
          </a:p>
        </p:txBody>
      </p:sp>
    </p:spTree>
    <p:extLst>
      <p:ext uri="{BB962C8B-B14F-4D97-AF65-F5344CB8AC3E}">
        <p14:creationId xmlns:p14="http://schemas.microsoft.com/office/powerpoint/2010/main" val="316061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defTabSz="919538">
              <a:buFont typeface="Arial" panose="020B0604020202020204" pitchFamily="34" charset="0"/>
              <a:buChar char="•"/>
              <a:defRPr/>
            </a:pPr>
            <a:r>
              <a:rPr lang="en-US" dirty="0" err="1" smtClean="0"/>
              <a:t>Spindeltop</a:t>
            </a:r>
            <a:r>
              <a:rPr lang="en-US" dirty="0" smtClean="0"/>
              <a:t>: Location</a:t>
            </a:r>
            <a:r>
              <a:rPr lang="en-US" baseline="0" dirty="0" smtClean="0"/>
              <a:t> of the first real gusher of oil. This discovery well was drilled in 1901 and gushed 75,000 to 100,000 barrels per day for several weeks before it was brought under control. This is what the heart of the field looked like in 1903.</a:t>
            </a:r>
          </a:p>
          <a:p>
            <a:pPr marL="172414" indent="-172414" defTabSz="919538">
              <a:buFont typeface="Arial" panose="020B0604020202020204" pitchFamily="34" charset="0"/>
              <a:buChar char="•"/>
              <a:defRPr/>
            </a:pPr>
            <a:r>
              <a:rPr lang="en-US" baseline="0" dirty="0" smtClean="0"/>
              <a:t>In keeping with common practice, if not belief, the accepted notion was “more wells, more oil”—thanks in part to wild-animal analogies used to describe the presumed random movement of oil and gas beneath the surface.</a:t>
            </a:r>
          </a:p>
          <a:p>
            <a:pPr marL="172414" indent="-172414" defTabSz="919538">
              <a:buFont typeface="Arial" panose="020B0604020202020204" pitchFamily="34" charset="0"/>
              <a:buChar char="•"/>
              <a:defRPr/>
            </a:pPr>
            <a:r>
              <a:rPr lang="en-US" baseline="0" dirty="0" smtClean="0"/>
              <a:t>In </a:t>
            </a:r>
            <a:r>
              <a:rPr lang="en-US" baseline="0" dirty="0" err="1" smtClean="0"/>
              <a:t>Spindetop</a:t>
            </a:r>
            <a:r>
              <a:rPr lang="en-US" baseline="0" dirty="0" smtClean="0"/>
              <a:t>, however, the field was abandoned in 1908.</a:t>
            </a:r>
          </a:p>
          <a:p>
            <a:pPr marL="172414" indent="-172414" defTabSz="919538">
              <a:buFont typeface="Arial" panose="020B0604020202020204" pitchFamily="34" charset="0"/>
              <a:buChar char="•"/>
              <a:defRPr/>
            </a:pPr>
            <a:r>
              <a:rPr lang="en-US" baseline="0" dirty="0" smtClean="0"/>
              <a:t>Some petroleum operators believed that the field had been milked to hard, but the now generally understood need to conserve reservoir pressure is still decades away.</a:t>
            </a:r>
          </a:p>
          <a:p>
            <a:pPr marL="172414" indent="-172414" defTabSz="919538">
              <a:buFont typeface="Arial" panose="020B0604020202020204" pitchFamily="34" charset="0"/>
              <a:buChar char="•"/>
              <a:defRPr/>
            </a:pPr>
            <a:r>
              <a:rPr lang="en-US" baseline="0" dirty="0" smtClean="0"/>
              <a:t>But the surface waste of oil was understood when pools of produced oil that had been stored behind earthen dams caught fire, destroying thousands of barrels of oil.</a:t>
            </a:r>
            <a:endParaRPr lang="en-US" dirty="0" smtClean="0"/>
          </a:p>
          <a:p>
            <a:pPr marL="172414" indent="-172414" defTabSz="919538">
              <a:buFont typeface="Arial" panose="020B0604020202020204" pitchFamily="34" charset="0"/>
              <a:buChar char="•"/>
              <a:defRPr/>
            </a:pPr>
            <a:r>
              <a:rPr lang="en-US" dirty="0" smtClean="0"/>
              <a:t>But </a:t>
            </a:r>
            <a:r>
              <a:rPr lang="en-US" dirty="0" err="1" smtClean="0"/>
              <a:t>Spindletop</a:t>
            </a:r>
            <a:r>
              <a:rPr lang="en-US" baseline="0" dirty="0" smtClean="0"/>
              <a:t> is the “poster child” for a primary concern of oil and gas conservation law—the prevention of waste: </a:t>
            </a:r>
          </a:p>
          <a:p>
            <a:pPr marL="172414" indent="-172414" defTabSz="919538">
              <a:buFont typeface="Arial" panose="020B0604020202020204" pitchFamily="34" charset="0"/>
              <a:buChar char="•"/>
              <a:defRPr/>
            </a:pPr>
            <a:r>
              <a:rPr lang="en-US" baseline="0" dirty="0" smtClean="0"/>
              <a:t>Drilling more wells than are needed. </a:t>
            </a:r>
          </a:p>
          <a:p>
            <a:pPr marL="172414" indent="-172414" defTabSz="919538">
              <a:buFont typeface="Arial" panose="020B0604020202020204" pitchFamily="34" charset="0"/>
              <a:buChar char="•"/>
              <a:defRPr/>
            </a:pPr>
            <a:r>
              <a:rPr lang="en-US" baseline="0" dirty="0" smtClean="0"/>
              <a:t>Causing surface, underground, and economic waste—concerns that ran counter to the common thinking of the time that more wells meant more oil.</a:t>
            </a:r>
            <a:r>
              <a:rPr lang="en-US" dirty="0" smtClean="0"/>
              <a:t> </a:t>
            </a:r>
          </a:p>
          <a:p>
            <a:pPr marL="172414" indent="-17241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3336B430-D5F2-46E3-B411-EA724E84E4D5}" type="slidenum">
              <a:rPr lang="en-US" smtClean="0"/>
              <a:pPr>
                <a:defRPr/>
              </a:pPr>
              <a:t>11</a:t>
            </a:fld>
            <a:endParaRPr lang="en-US"/>
          </a:p>
        </p:txBody>
      </p:sp>
    </p:spTree>
    <p:extLst>
      <p:ext uri="{BB962C8B-B14F-4D97-AF65-F5344CB8AC3E}">
        <p14:creationId xmlns:p14="http://schemas.microsoft.com/office/powerpoint/2010/main" val="3433885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baseline="0" dirty="0" smtClean="0"/>
              <a:t>Edward </a:t>
            </a:r>
            <a:r>
              <a:rPr lang="en-US" baseline="0" dirty="0" err="1" smtClean="0"/>
              <a:t>Deheny</a:t>
            </a:r>
            <a:r>
              <a:rPr lang="en-US" baseline="0" dirty="0" smtClean="0"/>
              <a:t> was famous for more than </a:t>
            </a:r>
            <a:r>
              <a:rPr lang="en-US" b="1" dirty="0" smtClean="0"/>
              <a:t>Los Angeles City Oil Field.</a:t>
            </a:r>
          </a:p>
          <a:p>
            <a:pPr marL="172414" indent="-172414">
              <a:buFont typeface="Arial" panose="020B0604020202020204" pitchFamily="34" charset="0"/>
              <a:buChar char="•"/>
            </a:pPr>
            <a:r>
              <a:rPr lang="en-US" b="0" baseline="0" dirty="0" smtClean="0"/>
              <a:t>After selling his interests in the Los Angeles Field in 1902, he drilled for oil near Tampico, Mexico, and developed Mexico’s Golden Lane, building Pan American </a:t>
            </a:r>
            <a:r>
              <a:rPr lang="en-US" b="0" baseline="0" dirty="0" err="1" smtClean="0"/>
              <a:t>Petroeleum</a:t>
            </a:r>
            <a:r>
              <a:rPr lang="en-US" b="0" baseline="0" dirty="0" smtClean="0"/>
              <a:t> &amp; Transport Company, one of the largest oil companies in the world in the 1920s. </a:t>
            </a:r>
          </a:p>
          <a:p>
            <a:pPr marL="172414" indent="-172414">
              <a:buFont typeface="Arial" panose="020B0604020202020204" pitchFamily="34" charset="0"/>
              <a:buChar char="•"/>
            </a:pPr>
            <a:r>
              <a:rPr lang="en-US" b="0" baseline="0" dirty="0" smtClean="0"/>
              <a:t>In 1916, he drilled </a:t>
            </a:r>
            <a:r>
              <a:rPr lang="en-US" dirty="0" smtClean="0"/>
              <a:t>Cerro Azul No. 4 well, which became the world's largest producing well, pumping 260,000 barrels per day (B.P.D.), shooting</a:t>
            </a:r>
            <a:r>
              <a:rPr lang="en-US" baseline="0" dirty="0" smtClean="0"/>
              <a:t> oil </a:t>
            </a:r>
            <a:r>
              <a:rPr lang="en-US" dirty="0" smtClean="0"/>
              <a:t>598 feet into the air and saturating</a:t>
            </a:r>
            <a:r>
              <a:rPr lang="en-US" baseline="0" dirty="0" smtClean="0"/>
              <a:t> the ground with oil in a </a:t>
            </a:r>
            <a:r>
              <a:rPr lang="en-US" dirty="0" smtClean="0"/>
              <a:t>two-mile radius around the well. </a:t>
            </a:r>
          </a:p>
          <a:p>
            <a:pPr marL="172414" indent="-172414">
              <a:buFont typeface="Arial" panose="020B0604020202020204" pitchFamily="34" charset="0"/>
              <a:buChar char="•"/>
            </a:pPr>
            <a:r>
              <a:rPr lang="en-US" dirty="0" smtClean="0"/>
              <a:t>No</a:t>
            </a:r>
            <a:r>
              <a:rPr lang="en-US" baseline="0" dirty="0" smtClean="0"/>
              <a:t> doubt a cause of breaking out Champagne and celebrating. My how times have changed. Now lawyers would be scurrying to assess possible environmental damage and liability.</a:t>
            </a:r>
            <a:r>
              <a:rPr lang="en-US" dirty="0" smtClean="0"/>
              <a:t> </a:t>
            </a:r>
          </a:p>
          <a:p>
            <a:pPr marL="172414" indent="-172414">
              <a:buFont typeface="Arial" panose="020B0604020202020204" pitchFamily="34" charset="0"/>
              <a:buChar char="•"/>
            </a:pPr>
            <a:r>
              <a:rPr lang="en-US" dirty="0" smtClean="0"/>
              <a:t>We now</a:t>
            </a:r>
            <a:r>
              <a:rPr lang="en-US" baseline="0" dirty="0" smtClean="0"/>
              <a:t> think of surface waste as being more than wasting oil, but also doing environmental harm to soil as well as surface and ground water. </a:t>
            </a:r>
          </a:p>
          <a:p>
            <a:pPr marL="172414" indent="-172414">
              <a:buFont typeface="Arial" panose="020B0604020202020204" pitchFamily="34" charset="0"/>
              <a:buChar char="•"/>
            </a:pPr>
            <a:r>
              <a:rPr lang="en-US" baseline="0" dirty="0" smtClean="0"/>
              <a:t>[An interesting sidebar about this early development in Mexico is that it occurred on the American model of private ownership of mineral rights.] </a:t>
            </a:r>
          </a:p>
          <a:p>
            <a:pPr marL="172414" indent="-172414">
              <a:buFont typeface="Arial" panose="020B0604020202020204" pitchFamily="34" charset="0"/>
              <a:buChar char="•"/>
            </a:pPr>
            <a:r>
              <a:rPr lang="en-US" baseline="0" dirty="0" smtClean="0"/>
              <a:t>Also, it is appropriate to mention Mexico here today, because Mexico is likely to be the next big oil and gas story in the next few years, as the government invites foreign direct investment in new oil exploration for the first time in over 75 years after expelling most of the private oil companies in 1938 over a labor dispute that blew up into a huge issue of Mexican sovereignty over its oil and gas resources.</a:t>
            </a:r>
            <a:endParaRPr lang="en-US" dirty="0" smtClean="0"/>
          </a:p>
          <a:p>
            <a:pPr marL="172414" indent="-17241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4FF3573-A5CE-48E1-91F4-F496687CE5CD}" type="slidenum">
              <a:rPr lang="en-US" smtClean="0"/>
              <a:t>12</a:t>
            </a:fld>
            <a:endParaRPr lang="en-US"/>
          </a:p>
        </p:txBody>
      </p:sp>
    </p:spTree>
    <p:extLst>
      <p:ext uri="{BB962C8B-B14F-4D97-AF65-F5344CB8AC3E}">
        <p14:creationId xmlns:p14="http://schemas.microsoft.com/office/powerpoint/2010/main" val="3144735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649388-3422-4FF1-B66E-C5E675D64A1B}" type="datetimeFigureOut">
              <a:rPr lang="en-US" smtClean="0"/>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7920A-DE78-469D-817E-A5D1C87532BA}" type="slidenum">
              <a:rPr lang="en-US" smtClean="0"/>
              <a:t>‹#›</a:t>
            </a:fld>
            <a:endParaRPr lang="en-US"/>
          </a:p>
        </p:txBody>
      </p:sp>
    </p:spTree>
    <p:extLst>
      <p:ext uri="{BB962C8B-B14F-4D97-AF65-F5344CB8AC3E}">
        <p14:creationId xmlns:p14="http://schemas.microsoft.com/office/powerpoint/2010/main" val="891333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49388-3422-4FF1-B66E-C5E675D64A1B}" type="datetimeFigureOut">
              <a:rPr lang="en-US" smtClean="0"/>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7920A-DE78-469D-817E-A5D1C87532BA}" type="slidenum">
              <a:rPr lang="en-US" smtClean="0"/>
              <a:t>‹#›</a:t>
            </a:fld>
            <a:endParaRPr lang="en-US"/>
          </a:p>
        </p:txBody>
      </p:sp>
    </p:spTree>
    <p:extLst>
      <p:ext uri="{BB962C8B-B14F-4D97-AF65-F5344CB8AC3E}">
        <p14:creationId xmlns:p14="http://schemas.microsoft.com/office/powerpoint/2010/main" val="4256815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49388-3422-4FF1-B66E-C5E675D64A1B}" type="datetimeFigureOut">
              <a:rPr lang="en-US" smtClean="0"/>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7920A-DE78-469D-817E-A5D1C87532BA}" type="slidenum">
              <a:rPr lang="en-US" smtClean="0"/>
              <a:t>‹#›</a:t>
            </a:fld>
            <a:endParaRPr lang="en-US"/>
          </a:p>
        </p:txBody>
      </p:sp>
    </p:spTree>
    <p:extLst>
      <p:ext uri="{BB962C8B-B14F-4D97-AF65-F5344CB8AC3E}">
        <p14:creationId xmlns:p14="http://schemas.microsoft.com/office/powerpoint/2010/main" val="2638149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49388-3422-4FF1-B66E-C5E675D64A1B}" type="datetimeFigureOut">
              <a:rPr lang="en-US" smtClean="0"/>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7920A-DE78-469D-817E-A5D1C87532BA}" type="slidenum">
              <a:rPr lang="en-US" smtClean="0"/>
              <a:t>‹#›</a:t>
            </a:fld>
            <a:endParaRPr lang="en-US"/>
          </a:p>
        </p:txBody>
      </p:sp>
    </p:spTree>
    <p:extLst>
      <p:ext uri="{BB962C8B-B14F-4D97-AF65-F5344CB8AC3E}">
        <p14:creationId xmlns:p14="http://schemas.microsoft.com/office/powerpoint/2010/main" val="2097143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649388-3422-4FF1-B66E-C5E675D64A1B}" type="datetimeFigureOut">
              <a:rPr lang="en-US" smtClean="0"/>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7920A-DE78-469D-817E-A5D1C87532BA}" type="slidenum">
              <a:rPr lang="en-US" smtClean="0"/>
              <a:t>‹#›</a:t>
            </a:fld>
            <a:endParaRPr lang="en-US"/>
          </a:p>
        </p:txBody>
      </p:sp>
    </p:spTree>
    <p:extLst>
      <p:ext uri="{BB962C8B-B14F-4D97-AF65-F5344CB8AC3E}">
        <p14:creationId xmlns:p14="http://schemas.microsoft.com/office/powerpoint/2010/main" val="7250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649388-3422-4FF1-B66E-C5E675D64A1B}" type="datetimeFigureOut">
              <a:rPr lang="en-US" smtClean="0"/>
              <a:t>10/10/2014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7920A-DE78-469D-817E-A5D1C87532BA}" type="slidenum">
              <a:rPr lang="en-US" smtClean="0"/>
              <a:t>‹#›</a:t>
            </a:fld>
            <a:endParaRPr lang="en-US"/>
          </a:p>
        </p:txBody>
      </p:sp>
    </p:spTree>
    <p:extLst>
      <p:ext uri="{BB962C8B-B14F-4D97-AF65-F5344CB8AC3E}">
        <p14:creationId xmlns:p14="http://schemas.microsoft.com/office/powerpoint/2010/main" val="2849328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649388-3422-4FF1-B66E-C5E675D64A1B}" type="datetimeFigureOut">
              <a:rPr lang="en-US" smtClean="0"/>
              <a:t>10/10/2014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A7920A-DE78-469D-817E-A5D1C87532BA}" type="slidenum">
              <a:rPr lang="en-US" smtClean="0"/>
              <a:t>‹#›</a:t>
            </a:fld>
            <a:endParaRPr lang="en-US"/>
          </a:p>
        </p:txBody>
      </p:sp>
    </p:spTree>
    <p:extLst>
      <p:ext uri="{BB962C8B-B14F-4D97-AF65-F5344CB8AC3E}">
        <p14:creationId xmlns:p14="http://schemas.microsoft.com/office/powerpoint/2010/main" val="1797665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649388-3422-4FF1-B66E-C5E675D64A1B}" type="datetimeFigureOut">
              <a:rPr lang="en-US" smtClean="0"/>
              <a:t>10/10/2014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A7920A-DE78-469D-817E-A5D1C87532BA}" type="slidenum">
              <a:rPr lang="en-US" smtClean="0"/>
              <a:t>‹#›</a:t>
            </a:fld>
            <a:endParaRPr lang="en-US"/>
          </a:p>
        </p:txBody>
      </p:sp>
    </p:spTree>
    <p:extLst>
      <p:ext uri="{BB962C8B-B14F-4D97-AF65-F5344CB8AC3E}">
        <p14:creationId xmlns:p14="http://schemas.microsoft.com/office/powerpoint/2010/main" val="161437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49388-3422-4FF1-B66E-C5E675D64A1B}" type="datetimeFigureOut">
              <a:rPr lang="en-US" smtClean="0"/>
              <a:t>10/10/2014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A7920A-DE78-469D-817E-A5D1C87532BA}" type="slidenum">
              <a:rPr lang="en-US" smtClean="0"/>
              <a:t>‹#›</a:t>
            </a:fld>
            <a:endParaRPr lang="en-US"/>
          </a:p>
        </p:txBody>
      </p:sp>
    </p:spTree>
    <p:extLst>
      <p:ext uri="{BB962C8B-B14F-4D97-AF65-F5344CB8AC3E}">
        <p14:creationId xmlns:p14="http://schemas.microsoft.com/office/powerpoint/2010/main" val="309907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649388-3422-4FF1-B66E-C5E675D64A1B}" type="datetimeFigureOut">
              <a:rPr lang="en-US" smtClean="0"/>
              <a:t>10/10/2014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7920A-DE78-469D-817E-A5D1C87532BA}" type="slidenum">
              <a:rPr lang="en-US" smtClean="0"/>
              <a:t>‹#›</a:t>
            </a:fld>
            <a:endParaRPr lang="en-US"/>
          </a:p>
        </p:txBody>
      </p:sp>
    </p:spTree>
    <p:extLst>
      <p:ext uri="{BB962C8B-B14F-4D97-AF65-F5344CB8AC3E}">
        <p14:creationId xmlns:p14="http://schemas.microsoft.com/office/powerpoint/2010/main" val="3710418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649388-3422-4FF1-B66E-C5E675D64A1B}" type="datetimeFigureOut">
              <a:rPr lang="en-US" smtClean="0"/>
              <a:t>10/10/2014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7920A-DE78-469D-817E-A5D1C87532BA}" type="slidenum">
              <a:rPr lang="en-US" smtClean="0"/>
              <a:t>‹#›</a:t>
            </a:fld>
            <a:endParaRPr lang="en-US"/>
          </a:p>
        </p:txBody>
      </p:sp>
    </p:spTree>
    <p:extLst>
      <p:ext uri="{BB962C8B-B14F-4D97-AF65-F5344CB8AC3E}">
        <p14:creationId xmlns:p14="http://schemas.microsoft.com/office/powerpoint/2010/main" val="2893383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49388-3422-4FF1-B66E-C5E675D64A1B}" type="datetimeFigureOut">
              <a:rPr lang="en-US" smtClean="0"/>
              <a:t>10/10/2014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7920A-DE78-469D-817E-A5D1C87532BA}" type="slidenum">
              <a:rPr lang="en-US" smtClean="0"/>
              <a:t>‹#›</a:t>
            </a:fld>
            <a:endParaRPr lang="en-US"/>
          </a:p>
        </p:txBody>
      </p:sp>
    </p:spTree>
    <p:extLst>
      <p:ext uri="{BB962C8B-B14F-4D97-AF65-F5344CB8AC3E}">
        <p14:creationId xmlns:p14="http://schemas.microsoft.com/office/powerpoint/2010/main" val="933072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3.png"/><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73929"/>
            <a:ext cx="9144000" cy="2387600"/>
          </a:xfrm>
        </p:spPr>
        <p:txBody>
          <a:bodyPr>
            <a:normAutofit fontScale="90000"/>
          </a:bodyPr>
          <a:lstStyle/>
          <a:p>
            <a:r>
              <a:rPr lang="en-US" dirty="0" smtClean="0"/>
              <a:t>I</a:t>
            </a:r>
            <a:br>
              <a:rPr lang="en-US" dirty="0" smtClean="0"/>
            </a:br>
            <a:r>
              <a:rPr lang="en-US" dirty="0" smtClean="0"/>
              <a:t/>
            </a:r>
            <a:br>
              <a:rPr lang="en-US" dirty="0" smtClean="0"/>
            </a:br>
            <a:r>
              <a:rPr lang="en-US" sz="4900" dirty="0" smtClean="0"/>
              <a:t>In Celebration of 75 Years of Oil &amp; Gas Conservation in Arkansas</a:t>
            </a:r>
            <a:br>
              <a:rPr lang="en-US" sz="4900" dirty="0" smtClean="0"/>
            </a:br>
            <a:r>
              <a:rPr lang="en-US" sz="4900" i="1" dirty="0" smtClean="0"/>
              <a:t>Sexy </a:t>
            </a:r>
            <a:r>
              <a:rPr lang="en-US" sz="4900" i="1" dirty="0"/>
              <a:t>Oil and Gas Conservation Law: Where It’s Been, Where It’s At, and Where It’s </a:t>
            </a:r>
            <a:r>
              <a:rPr lang="en-US" sz="4900" i="1" dirty="0" smtClean="0"/>
              <a:t>Going</a:t>
            </a:r>
            <a:endParaRPr lang="en-US" sz="4900" dirty="0"/>
          </a:p>
        </p:txBody>
      </p:sp>
      <p:sp>
        <p:nvSpPr>
          <p:cNvPr id="3" name="Subtitle 2"/>
          <p:cNvSpPr>
            <a:spLocks noGrp="1"/>
          </p:cNvSpPr>
          <p:nvPr>
            <p:ph type="subTitle" idx="1"/>
          </p:nvPr>
        </p:nvSpPr>
        <p:spPr>
          <a:xfrm>
            <a:off x="1524000" y="4009810"/>
            <a:ext cx="9144000" cy="2724621"/>
          </a:xfrm>
        </p:spPr>
        <p:txBody>
          <a:bodyPr>
            <a:normAutofit/>
          </a:bodyPr>
          <a:lstStyle/>
          <a:p>
            <a:r>
              <a:rPr lang="en-US" sz="2800" dirty="0" smtClean="0"/>
              <a:t>Owen L. Anderson</a:t>
            </a:r>
          </a:p>
          <a:p>
            <a:r>
              <a:rPr lang="en-US" dirty="0" smtClean="0"/>
              <a:t>Eugene Kuntz Chair in Oil, Gas &amp; Natural Resources</a:t>
            </a:r>
          </a:p>
          <a:p>
            <a:r>
              <a:rPr lang="en-US" dirty="0" smtClean="0"/>
              <a:t>George Lynn Cross Research Professor</a:t>
            </a:r>
          </a:p>
          <a:p>
            <a:r>
              <a:rPr lang="en-US" dirty="0" smtClean="0"/>
              <a:t>Academic Director, John B Turner LLM and Graduate Programs in Energy, Natural Resource &amp; Indigenous Peoples</a:t>
            </a:r>
          </a:p>
          <a:p>
            <a:r>
              <a:rPr lang="en-US" dirty="0" smtClean="0"/>
              <a:t>The University of Oklahoma College of Law</a:t>
            </a:r>
            <a:endParaRPr lang="en-US" dirty="0"/>
          </a:p>
        </p:txBody>
      </p:sp>
    </p:spTree>
    <p:extLst>
      <p:ext uri="{BB962C8B-B14F-4D97-AF65-F5344CB8AC3E}">
        <p14:creationId xmlns:p14="http://schemas.microsoft.com/office/powerpoint/2010/main" val="22692337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A. </a:t>
            </a:r>
            <a:r>
              <a:rPr lang="en-US" dirty="0" err="1" smtClean="0"/>
              <a:t>Clampitt</a:t>
            </a:r>
            <a:endParaRPr lang="en-US" dirty="0"/>
          </a:p>
        </p:txBody>
      </p:sp>
      <p:pic>
        <p:nvPicPr>
          <p:cNvPr id="6" name="Picture 5"/>
          <p:cNvPicPr>
            <a:picLocks noChangeAspect="1"/>
          </p:cNvPicPr>
          <p:nvPr/>
        </p:nvPicPr>
        <p:blipFill>
          <a:blip r:embed="rId3"/>
          <a:stretch>
            <a:fillRect/>
          </a:stretch>
        </p:blipFill>
        <p:spPr>
          <a:xfrm>
            <a:off x="4411436" y="1690688"/>
            <a:ext cx="3291650" cy="3441270"/>
          </a:xfrm>
          <a:prstGeom prst="rect">
            <a:avLst/>
          </a:prstGeom>
        </p:spPr>
      </p:pic>
      <p:pic>
        <p:nvPicPr>
          <p:cNvPr id="7" name="Picture 6"/>
          <p:cNvPicPr>
            <a:picLocks noChangeAspect="1"/>
          </p:cNvPicPr>
          <p:nvPr/>
        </p:nvPicPr>
        <p:blipFill>
          <a:blip r:embed="rId4"/>
          <a:stretch>
            <a:fillRect/>
          </a:stretch>
        </p:blipFill>
        <p:spPr>
          <a:xfrm>
            <a:off x="8465003" y="1690687"/>
            <a:ext cx="2589440" cy="3452587"/>
          </a:xfrm>
          <a:prstGeom prst="rect">
            <a:avLst/>
          </a:prstGeom>
        </p:spPr>
      </p:pic>
      <p:sp>
        <p:nvSpPr>
          <p:cNvPr id="8" name="TextBox 7"/>
          <p:cNvSpPr txBox="1"/>
          <p:nvPr/>
        </p:nvSpPr>
        <p:spPr>
          <a:xfrm>
            <a:off x="5354023" y="5437414"/>
            <a:ext cx="1406475" cy="369332"/>
          </a:xfrm>
          <a:prstGeom prst="rect">
            <a:avLst/>
          </a:prstGeom>
          <a:noFill/>
        </p:spPr>
        <p:txBody>
          <a:bodyPr wrap="none" rtlCol="0">
            <a:spAutoFit/>
          </a:bodyPr>
          <a:lstStyle/>
          <a:p>
            <a:r>
              <a:rPr lang="en-US" dirty="0" smtClean="0"/>
              <a:t>Jed </a:t>
            </a:r>
            <a:r>
              <a:rPr lang="en-US" dirty="0" err="1" smtClean="0"/>
              <a:t>Clampett</a:t>
            </a:r>
            <a:endParaRPr lang="en-US" dirty="0"/>
          </a:p>
        </p:txBody>
      </p:sp>
      <p:sp>
        <p:nvSpPr>
          <p:cNvPr id="9" name="TextBox 8"/>
          <p:cNvSpPr txBox="1"/>
          <p:nvPr/>
        </p:nvSpPr>
        <p:spPr>
          <a:xfrm>
            <a:off x="8931728" y="5437414"/>
            <a:ext cx="1878271" cy="369332"/>
          </a:xfrm>
          <a:prstGeom prst="rect">
            <a:avLst/>
          </a:prstGeom>
          <a:noFill/>
        </p:spPr>
        <p:txBody>
          <a:bodyPr wrap="none" rtlCol="0">
            <a:spAutoFit/>
          </a:bodyPr>
          <a:lstStyle/>
          <a:p>
            <a:r>
              <a:rPr lang="en-US" dirty="0" err="1" smtClean="0"/>
              <a:t>Elly</a:t>
            </a:r>
            <a:r>
              <a:rPr lang="en-US" dirty="0" smtClean="0"/>
              <a:t> May </a:t>
            </a:r>
            <a:r>
              <a:rPr lang="en-US" dirty="0" err="1" smtClean="0"/>
              <a:t>Clampett</a:t>
            </a:r>
            <a:endParaRPr lang="en-US" dirty="0"/>
          </a:p>
        </p:txBody>
      </p:sp>
      <p:pic>
        <p:nvPicPr>
          <p:cNvPr id="3" name="Picture 2"/>
          <p:cNvPicPr>
            <a:picLocks noChangeAspect="1"/>
          </p:cNvPicPr>
          <p:nvPr/>
        </p:nvPicPr>
        <p:blipFill>
          <a:blip r:embed="rId5"/>
          <a:stretch>
            <a:fillRect/>
          </a:stretch>
        </p:blipFill>
        <p:spPr>
          <a:xfrm>
            <a:off x="1201002" y="1690687"/>
            <a:ext cx="2739859" cy="4076193"/>
          </a:xfrm>
          <a:prstGeom prst="rect">
            <a:avLst/>
          </a:prstGeom>
        </p:spPr>
      </p:pic>
      <p:sp>
        <p:nvSpPr>
          <p:cNvPr id="12" name="Rectangle 11"/>
          <p:cNvSpPr/>
          <p:nvPr/>
        </p:nvSpPr>
        <p:spPr>
          <a:xfrm>
            <a:off x="1402377" y="5302856"/>
            <a:ext cx="2538484" cy="45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74705" y="5347140"/>
            <a:ext cx="1981825" cy="369332"/>
          </a:xfrm>
          <a:prstGeom prst="rect">
            <a:avLst/>
          </a:prstGeom>
          <a:noFill/>
        </p:spPr>
        <p:txBody>
          <a:bodyPr wrap="none" rtlCol="0">
            <a:spAutoFit/>
          </a:bodyPr>
          <a:lstStyle/>
          <a:p>
            <a:r>
              <a:rPr lang="en-US" dirty="0" smtClean="0"/>
              <a:t>Edward A. </a:t>
            </a:r>
            <a:r>
              <a:rPr lang="en-US" dirty="0" err="1" smtClean="0"/>
              <a:t>Clampitt</a:t>
            </a:r>
            <a:endParaRPr lang="en-US" dirty="0"/>
          </a:p>
        </p:txBody>
      </p:sp>
    </p:spTree>
    <p:extLst>
      <p:ext uri="{BB962C8B-B14F-4D97-AF65-F5344CB8AC3E}">
        <p14:creationId xmlns:p14="http://schemas.microsoft.com/office/powerpoint/2010/main" val="4064721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055457F-557F-47C9-9015-F053269C5B33}" type="slidenum">
              <a:rPr lang="en-US" smtClean="0"/>
              <a:pPr>
                <a:defRPr/>
              </a:pPr>
              <a:t>11</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377"/>
            <a:ext cx="9144000" cy="6853247"/>
          </a:xfrm>
          <a:prstGeom prst="rect">
            <a:avLst/>
          </a:prstGeom>
        </p:spPr>
      </p:pic>
      <p:sp>
        <p:nvSpPr>
          <p:cNvPr id="4" name="TextBox 3"/>
          <p:cNvSpPr txBox="1"/>
          <p:nvPr/>
        </p:nvSpPr>
        <p:spPr>
          <a:xfrm>
            <a:off x="7328848" y="109183"/>
            <a:ext cx="793807" cy="369332"/>
          </a:xfrm>
          <a:prstGeom prst="rect">
            <a:avLst/>
          </a:prstGeom>
          <a:noFill/>
        </p:spPr>
        <p:txBody>
          <a:bodyPr wrap="none" rtlCol="0">
            <a:spAutoFit/>
          </a:bodyPr>
          <a:lstStyle/>
          <a:p>
            <a:r>
              <a:rPr lang="en-US" dirty="0" smtClean="0"/>
              <a:t>(1903)</a:t>
            </a:r>
            <a:endParaRPr lang="en-US" dirty="0"/>
          </a:p>
        </p:txBody>
      </p:sp>
    </p:spTree>
    <p:extLst>
      <p:ext uri="{BB962C8B-B14F-4D97-AF65-F5344CB8AC3E}">
        <p14:creationId xmlns:p14="http://schemas.microsoft.com/office/powerpoint/2010/main" val="2952378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Conservation was late to the dance!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0838" y="1429201"/>
            <a:ext cx="2908454" cy="4404833"/>
          </a:xfrm>
        </p:spPr>
      </p:pic>
      <p:sp>
        <p:nvSpPr>
          <p:cNvPr id="6" name="TextBox 5"/>
          <p:cNvSpPr txBox="1"/>
          <p:nvPr/>
        </p:nvSpPr>
        <p:spPr>
          <a:xfrm>
            <a:off x="1773716" y="5993176"/>
            <a:ext cx="1663661" cy="369332"/>
          </a:xfrm>
          <a:prstGeom prst="rect">
            <a:avLst/>
          </a:prstGeom>
          <a:noFill/>
        </p:spPr>
        <p:txBody>
          <a:bodyPr wrap="none" rtlCol="0">
            <a:spAutoFit/>
          </a:bodyPr>
          <a:lstStyle/>
          <a:p>
            <a:r>
              <a:rPr lang="en-US" dirty="0" smtClean="0"/>
              <a:t>Edward </a:t>
            </a:r>
            <a:r>
              <a:rPr lang="en-US" dirty="0" err="1" smtClean="0"/>
              <a:t>Doheny</a:t>
            </a:r>
            <a:endParaRPr lang="en-US" dirty="0"/>
          </a:p>
        </p:txBody>
      </p:sp>
      <p:pic>
        <p:nvPicPr>
          <p:cNvPr id="7" name="Picture 6"/>
          <p:cNvPicPr>
            <a:picLocks noChangeAspect="1"/>
          </p:cNvPicPr>
          <p:nvPr/>
        </p:nvPicPr>
        <p:blipFill>
          <a:blip r:embed="rId4"/>
          <a:stretch>
            <a:fillRect/>
          </a:stretch>
        </p:blipFill>
        <p:spPr>
          <a:xfrm>
            <a:off x="5429249" y="1429201"/>
            <a:ext cx="3126921" cy="4467030"/>
          </a:xfrm>
          <a:prstGeom prst="rect">
            <a:avLst/>
          </a:prstGeom>
        </p:spPr>
      </p:pic>
      <p:sp>
        <p:nvSpPr>
          <p:cNvPr id="8" name="Rectangle 7"/>
          <p:cNvSpPr/>
          <p:nvPr/>
        </p:nvSpPr>
        <p:spPr>
          <a:xfrm>
            <a:off x="6096000" y="5993176"/>
            <a:ext cx="1757148" cy="369332"/>
          </a:xfrm>
          <a:prstGeom prst="rect">
            <a:avLst/>
          </a:prstGeom>
        </p:spPr>
        <p:txBody>
          <a:bodyPr wrap="none">
            <a:spAutoFit/>
          </a:bodyPr>
          <a:lstStyle/>
          <a:p>
            <a:r>
              <a:rPr lang="en-US" dirty="0" smtClean="0"/>
              <a:t>Cerro Azul No. 4 </a:t>
            </a:r>
            <a:endParaRPr lang="en-US" dirty="0"/>
          </a:p>
        </p:txBody>
      </p:sp>
    </p:spTree>
    <p:extLst>
      <p:ext uri="{BB962C8B-B14F-4D97-AF65-F5344CB8AC3E}">
        <p14:creationId xmlns:p14="http://schemas.microsoft.com/office/powerpoint/2010/main" val="3114883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1480"/>
            <a:ext cx="12192000" cy="1143000"/>
          </a:xfrm>
        </p:spPr>
        <p:txBody>
          <a:bodyPr>
            <a:normAutofit fontScale="90000"/>
          </a:bodyPr>
          <a:lstStyle/>
          <a:p>
            <a:r>
              <a:rPr lang="en-US" dirty="0" smtClean="0"/>
              <a:t>1910s: The growing strategic importance of oil and a concern that world supplies were running out, led to what might be loosely termed “conservation policies”</a:t>
            </a:r>
            <a:endParaRPr lang="en-US" dirty="0"/>
          </a:p>
        </p:txBody>
      </p:sp>
      <p:sp>
        <p:nvSpPr>
          <p:cNvPr id="3" name="Content Placeholder 2"/>
          <p:cNvSpPr>
            <a:spLocks noGrp="1"/>
          </p:cNvSpPr>
          <p:nvPr>
            <p:ph idx="1"/>
          </p:nvPr>
        </p:nvSpPr>
        <p:spPr>
          <a:xfrm>
            <a:off x="228600" y="2072956"/>
            <a:ext cx="11384280" cy="4785044"/>
          </a:xfrm>
        </p:spPr>
        <p:txBody>
          <a:bodyPr>
            <a:normAutofit/>
          </a:bodyPr>
          <a:lstStyle/>
          <a:p>
            <a:r>
              <a:rPr lang="en-US" dirty="0"/>
              <a:t>President Taft </a:t>
            </a:r>
            <a:r>
              <a:rPr lang="en-US" dirty="0" smtClean="0"/>
              <a:t>withdrew </a:t>
            </a:r>
            <a:r>
              <a:rPr lang="en-US" dirty="0"/>
              <a:t>federal acreage from oil placer locations in 1909</a:t>
            </a:r>
          </a:p>
          <a:p>
            <a:r>
              <a:rPr lang="en-US" dirty="0"/>
              <a:t>Great Britain </a:t>
            </a:r>
            <a:r>
              <a:rPr lang="en-US" dirty="0" smtClean="0"/>
              <a:t>took </a:t>
            </a:r>
            <a:r>
              <a:rPr lang="en-US" dirty="0"/>
              <a:t>51% stake in Anglo-Persian (now BP) in </a:t>
            </a:r>
            <a:r>
              <a:rPr lang="en-US" dirty="0" smtClean="0"/>
              <a:t>1914</a:t>
            </a:r>
            <a:endParaRPr lang="en-US" dirty="0"/>
          </a:p>
          <a:p>
            <a:r>
              <a:rPr lang="en-US" dirty="0" smtClean="0"/>
              <a:t>Also concerns arose about access to what was left</a:t>
            </a:r>
          </a:p>
          <a:p>
            <a:pPr lvl="1"/>
            <a:r>
              <a:rPr lang="en-US" sz="2800" dirty="0" smtClean="0"/>
              <a:t>Mexico Revolution (1910 – 1920)</a:t>
            </a:r>
          </a:p>
          <a:p>
            <a:pPr lvl="2"/>
            <a:r>
              <a:rPr lang="en-US" sz="2800" dirty="0" smtClean="0"/>
              <a:t>Mex. Const. Art. 27 declares sovereignty over petroleum resources</a:t>
            </a:r>
            <a:endParaRPr lang="en-US" sz="2800" dirty="0"/>
          </a:p>
          <a:p>
            <a:pPr lvl="1"/>
            <a:r>
              <a:rPr lang="en-US" sz="2800" dirty="0"/>
              <a:t>Russian revolution 1917</a:t>
            </a:r>
          </a:p>
          <a:p>
            <a:pPr lvl="2"/>
            <a:r>
              <a:rPr lang="en-US" sz="2800" dirty="0" smtClean="0"/>
              <a:t>Ultimately, leads </a:t>
            </a:r>
            <a:r>
              <a:rPr lang="en-US" sz="2800" dirty="0"/>
              <a:t>to loss of assets by Royal Dutch Shell, </a:t>
            </a:r>
            <a:r>
              <a:rPr lang="en-US" sz="2800" dirty="0" err="1"/>
              <a:t>Nobels</a:t>
            </a:r>
            <a:r>
              <a:rPr lang="en-US" sz="2800" dirty="0"/>
              <a:t>, and </a:t>
            </a:r>
            <a:r>
              <a:rPr lang="en-US" sz="2800" dirty="0" smtClean="0"/>
              <a:t>“Jersey”</a:t>
            </a:r>
          </a:p>
          <a:p>
            <a:pPr lvl="2"/>
            <a:endParaRPr lang="en-US" sz="2800" dirty="0"/>
          </a:p>
        </p:txBody>
      </p:sp>
      <p:sp>
        <p:nvSpPr>
          <p:cNvPr id="4" name="Slide Number Placeholder 3"/>
          <p:cNvSpPr>
            <a:spLocks noGrp="1"/>
          </p:cNvSpPr>
          <p:nvPr>
            <p:ph type="sldNum" sz="quarter" idx="12"/>
          </p:nvPr>
        </p:nvSpPr>
        <p:spPr/>
        <p:txBody>
          <a:bodyPr/>
          <a:lstStyle/>
          <a:p>
            <a:pPr>
              <a:defRPr/>
            </a:pPr>
            <a:fld id="{9F051B7D-15E8-4DD8-B4BB-DE5B9E10906F}" type="slidenum">
              <a:rPr lang="en-US" smtClean="0"/>
              <a:pPr>
                <a:defRPr/>
              </a:pPr>
              <a:t>13</a:t>
            </a:fld>
            <a:endParaRPr lang="en-US"/>
          </a:p>
        </p:txBody>
      </p:sp>
    </p:spTree>
    <p:extLst>
      <p:ext uri="{BB962C8B-B14F-4D97-AF65-F5344CB8AC3E}">
        <p14:creationId xmlns:p14="http://schemas.microsoft.com/office/powerpoint/2010/main" val="33744366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99760" cy="1325563"/>
          </a:xfrm>
        </p:spPr>
        <p:txBody>
          <a:bodyPr>
            <a:normAutofit/>
          </a:bodyPr>
          <a:lstStyle/>
          <a:p>
            <a:r>
              <a:rPr lang="en-US" dirty="0" smtClean="0"/>
              <a:t>1915: Early Conservation Law</a:t>
            </a:r>
            <a:endParaRPr lang="en-US" dirty="0"/>
          </a:p>
        </p:txBody>
      </p:sp>
      <p:sp>
        <p:nvSpPr>
          <p:cNvPr id="3" name="Content Placeholder 2"/>
          <p:cNvSpPr>
            <a:spLocks noGrp="1"/>
          </p:cNvSpPr>
          <p:nvPr>
            <p:ph idx="1"/>
          </p:nvPr>
        </p:nvSpPr>
        <p:spPr>
          <a:xfrm>
            <a:off x="838200" y="1825625"/>
            <a:ext cx="5480957" cy="4351338"/>
          </a:xfrm>
        </p:spPr>
        <p:txBody>
          <a:bodyPr/>
          <a:lstStyle/>
          <a:p>
            <a:r>
              <a:rPr lang="en-US" dirty="0" smtClean="0"/>
              <a:t>California requires oil and gas operators to run surface casing below freshwater zones and cemented in place—</a:t>
            </a:r>
          </a:p>
        </p:txBody>
      </p:sp>
      <p:pic>
        <p:nvPicPr>
          <p:cNvPr id="4" name="Picture 3"/>
          <p:cNvPicPr>
            <a:picLocks noChangeAspect="1"/>
          </p:cNvPicPr>
          <p:nvPr/>
        </p:nvPicPr>
        <p:blipFill>
          <a:blip r:embed="rId3"/>
          <a:stretch>
            <a:fillRect/>
          </a:stretch>
        </p:blipFill>
        <p:spPr>
          <a:xfrm>
            <a:off x="6689272" y="738188"/>
            <a:ext cx="4446814" cy="5558518"/>
          </a:xfrm>
          <a:prstGeom prst="rect">
            <a:avLst/>
          </a:prstGeom>
        </p:spPr>
      </p:pic>
    </p:spTree>
    <p:extLst>
      <p:ext uri="{BB962C8B-B14F-4D97-AF65-F5344CB8AC3E}">
        <p14:creationId xmlns:p14="http://schemas.microsoft.com/office/powerpoint/2010/main" val="3376520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5847"/>
            <a:ext cx="10515600" cy="1325563"/>
          </a:xfrm>
        </p:spPr>
        <p:txBody>
          <a:bodyPr/>
          <a:lstStyle/>
          <a:p>
            <a:r>
              <a:rPr lang="en-US" dirty="0" smtClean="0"/>
              <a:t>Conservation for national security</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0838" y="1429201"/>
            <a:ext cx="2908454" cy="4404833"/>
          </a:xfrm>
        </p:spPr>
      </p:pic>
      <p:sp>
        <p:nvSpPr>
          <p:cNvPr id="6" name="TextBox 5"/>
          <p:cNvSpPr txBox="1"/>
          <p:nvPr/>
        </p:nvSpPr>
        <p:spPr>
          <a:xfrm>
            <a:off x="1773716" y="5993176"/>
            <a:ext cx="1663661" cy="369332"/>
          </a:xfrm>
          <a:prstGeom prst="rect">
            <a:avLst/>
          </a:prstGeom>
          <a:noFill/>
        </p:spPr>
        <p:txBody>
          <a:bodyPr wrap="none" rtlCol="0">
            <a:spAutoFit/>
          </a:bodyPr>
          <a:lstStyle/>
          <a:p>
            <a:r>
              <a:rPr lang="en-US" dirty="0" smtClean="0"/>
              <a:t>Edward </a:t>
            </a:r>
            <a:r>
              <a:rPr lang="en-US" dirty="0" err="1" smtClean="0"/>
              <a:t>Doheny</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9654" y="1429200"/>
            <a:ext cx="3614145" cy="4468397"/>
          </a:xfrm>
          <a:prstGeom prst="rect">
            <a:avLst/>
          </a:prstGeom>
        </p:spPr>
      </p:pic>
      <p:sp>
        <p:nvSpPr>
          <p:cNvPr id="4" name="TextBox 3"/>
          <p:cNvSpPr txBox="1"/>
          <p:nvPr/>
        </p:nvSpPr>
        <p:spPr>
          <a:xfrm>
            <a:off x="8989764" y="5993176"/>
            <a:ext cx="1438407" cy="369332"/>
          </a:xfrm>
          <a:prstGeom prst="rect">
            <a:avLst/>
          </a:prstGeom>
          <a:noFill/>
        </p:spPr>
        <p:txBody>
          <a:bodyPr wrap="none" rtlCol="0">
            <a:spAutoFit/>
          </a:bodyPr>
          <a:lstStyle/>
          <a:p>
            <a:r>
              <a:rPr lang="en-US" dirty="0" smtClean="0"/>
              <a:t>Albert B. </a:t>
            </a:r>
            <a:r>
              <a:rPr lang="en-US" dirty="0" err="1" smtClean="0"/>
              <a:t>Faul</a:t>
            </a: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7371" y="1405455"/>
            <a:ext cx="3094204" cy="4428579"/>
          </a:xfrm>
          <a:prstGeom prst="rect">
            <a:avLst/>
          </a:prstGeom>
        </p:spPr>
      </p:pic>
      <p:sp>
        <p:nvSpPr>
          <p:cNvPr id="8" name="TextBox 7"/>
          <p:cNvSpPr txBox="1"/>
          <p:nvPr/>
        </p:nvSpPr>
        <p:spPr>
          <a:xfrm>
            <a:off x="5030514" y="5984882"/>
            <a:ext cx="1479444" cy="369332"/>
          </a:xfrm>
          <a:prstGeom prst="rect">
            <a:avLst/>
          </a:prstGeom>
          <a:noFill/>
        </p:spPr>
        <p:txBody>
          <a:bodyPr wrap="none" rtlCol="0">
            <a:spAutoFit/>
          </a:bodyPr>
          <a:lstStyle/>
          <a:p>
            <a:r>
              <a:rPr lang="en-US" dirty="0" smtClean="0"/>
              <a:t>Henry Sinclair</a:t>
            </a:r>
            <a:endParaRPr lang="en-US" dirty="0"/>
          </a:p>
        </p:txBody>
      </p:sp>
    </p:spTree>
    <p:extLst>
      <p:ext uri="{BB962C8B-B14F-4D97-AF65-F5344CB8AC3E}">
        <p14:creationId xmlns:p14="http://schemas.microsoft.com/office/powerpoint/2010/main" val="93216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ttp://upload.wikimedia.org/wikipedia/commons/thumb/a/a3/Teapot_Rock_postcard.jpg/350px-Teapot_Rock_postcar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517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Oklahoma City Oilfield</a:t>
            </a:r>
            <a:endParaRPr lang="en-US" dirty="0"/>
          </a:p>
        </p:txBody>
      </p:sp>
      <p:sp>
        <p:nvSpPr>
          <p:cNvPr id="3" name="Content Placeholder 2"/>
          <p:cNvSpPr>
            <a:spLocks noGrp="1"/>
          </p:cNvSpPr>
          <p:nvPr>
            <p:ph idx="1"/>
          </p:nvPr>
        </p:nvSpPr>
        <p:spPr>
          <a:xfrm>
            <a:off x="723900" y="1129590"/>
            <a:ext cx="10515600" cy="4351338"/>
          </a:xfrm>
        </p:spPr>
        <p:txBody>
          <a:bodyPr/>
          <a:lstStyle/>
          <a:p>
            <a:r>
              <a:rPr lang="en-US" dirty="0" smtClean="0"/>
              <a:t>Discovered in 1928 and entered city limits in 1930</a:t>
            </a:r>
          </a:p>
          <a:p>
            <a:r>
              <a:rPr lang="en-US" dirty="0" smtClean="0"/>
              <a:t>Led to well </a:t>
            </a:r>
            <a:r>
              <a:rPr lang="en-US" u="sng" dirty="0" smtClean="0"/>
              <a:t>density ordinance</a:t>
            </a:r>
            <a:r>
              <a:rPr lang="en-US" dirty="0" smtClean="0"/>
              <a:t> of 1 well per city block</a:t>
            </a:r>
            <a:endParaRPr lang="en-US" dirty="0"/>
          </a:p>
        </p:txBody>
      </p:sp>
      <p:pic>
        <p:nvPicPr>
          <p:cNvPr id="4" name="Picture 3"/>
          <p:cNvPicPr>
            <a:picLocks noChangeAspect="1"/>
          </p:cNvPicPr>
          <p:nvPr/>
        </p:nvPicPr>
        <p:blipFill>
          <a:blip r:embed="rId3"/>
          <a:stretch>
            <a:fillRect/>
          </a:stretch>
        </p:blipFill>
        <p:spPr>
          <a:xfrm>
            <a:off x="5447487" y="2537672"/>
            <a:ext cx="6744513" cy="43203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9" y="2729552"/>
            <a:ext cx="5758098" cy="4128448"/>
          </a:xfrm>
          <a:prstGeom prst="rect">
            <a:avLst/>
          </a:prstGeom>
        </p:spPr>
      </p:pic>
    </p:spTree>
    <p:extLst>
      <p:ext uri="{BB962C8B-B14F-4D97-AF65-F5344CB8AC3E}">
        <p14:creationId xmlns:p14="http://schemas.microsoft.com/office/powerpoint/2010/main" val="727675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1920s World-wide Oil Discoveries</a:t>
            </a:r>
            <a:endParaRPr lang="en-US" dirty="0"/>
          </a:p>
        </p:txBody>
      </p:sp>
      <p:sp>
        <p:nvSpPr>
          <p:cNvPr id="3" name="Content Placeholder 2"/>
          <p:cNvSpPr>
            <a:spLocks noGrp="1"/>
          </p:cNvSpPr>
          <p:nvPr>
            <p:ph idx="1"/>
          </p:nvPr>
        </p:nvSpPr>
        <p:spPr>
          <a:xfrm>
            <a:off x="838200" y="1825624"/>
            <a:ext cx="10515600" cy="4612753"/>
          </a:xfrm>
        </p:spPr>
        <p:txBody>
          <a:bodyPr>
            <a:normAutofit lnSpcReduction="10000"/>
          </a:bodyPr>
          <a:lstStyle/>
          <a:p>
            <a:r>
              <a:rPr lang="en-US" dirty="0" smtClean="0"/>
              <a:t>New discoveries in various parts of the world between 1900 and 1928 raised a concern of oversupply—at least in the short term</a:t>
            </a:r>
          </a:p>
          <a:p>
            <a:endParaRPr lang="en-US" dirty="0" smtClean="0"/>
          </a:p>
          <a:p>
            <a:pPr lvl="1"/>
            <a:r>
              <a:rPr lang="en-US" dirty="0" smtClean="0"/>
              <a:t>Numerous discoveries in Texas and Oklahoma</a:t>
            </a:r>
          </a:p>
          <a:p>
            <a:pPr lvl="1"/>
            <a:r>
              <a:rPr lang="en-US" dirty="0" smtClean="0"/>
              <a:t>Persia in 1908</a:t>
            </a:r>
          </a:p>
          <a:p>
            <a:pPr lvl="1"/>
            <a:r>
              <a:rPr lang="en-US" dirty="0" smtClean="0"/>
              <a:t>Mexico in 1910</a:t>
            </a:r>
          </a:p>
          <a:p>
            <a:pPr lvl="1"/>
            <a:endParaRPr lang="en-US" dirty="0" smtClean="0"/>
          </a:p>
          <a:p>
            <a:pPr lvl="1"/>
            <a:r>
              <a:rPr lang="en-US" dirty="0" smtClean="0"/>
              <a:t>Arkansas in 1921 and 1922</a:t>
            </a:r>
          </a:p>
          <a:p>
            <a:pPr lvl="1"/>
            <a:r>
              <a:rPr lang="en-US" dirty="0" smtClean="0"/>
              <a:t>Venezuela 1922 (some lesser discoveries in 1910s as well)</a:t>
            </a:r>
          </a:p>
          <a:p>
            <a:pPr lvl="1"/>
            <a:r>
              <a:rPr lang="en-US" dirty="0" smtClean="0"/>
              <a:t>West Texas 1923 (University of Texas trust lands)</a:t>
            </a:r>
          </a:p>
          <a:p>
            <a:pPr lvl="1"/>
            <a:r>
              <a:rPr lang="en-US" dirty="0" smtClean="0"/>
              <a:t>Oklahoma City 1928</a:t>
            </a:r>
          </a:p>
          <a:p>
            <a:pPr lvl="1"/>
            <a:r>
              <a:rPr lang="en-US" dirty="0" smtClean="0"/>
              <a:t>Iraq 1928</a:t>
            </a:r>
            <a:endParaRPr lang="en-US" dirty="0"/>
          </a:p>
        </p:txBody>
      </p:sp>
    </p:spTree>
    <p:extLst>
      <p:ext uri="{BB962C8B-B14F-4D97-AF65-F5344CB8AC3E}">
        <p14:creationId xmlns:p14="http://schemas.microsoft.com/office/powerpoint/2010/main" val="13158450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955" y="32084"/>
            <a:ext cx="11423176" cy="1143000"/>
          </a:xfrm>
        </p:spPr>
        <p:txBody>
          <a:bodyPr>
            <a:normAutofit fontScale="90000"/>
          </a:bodyPr>
          <a:lstStyle/>
          <a:p>
            <a:r>
              <a:rPr lang="en-US" dirty="0" smtClean="0"/>
              <a:t>Conservation by Cartel: The Red Line Agreement, 1928</a:t>
            </a:r>
            <a:endParaRPr lang="en-US" dirty="0"/>
          </a:p>
        </p:txBody>
      </p:sp>
      <p:sp>
        <p:nvSpPr>
          <p:cNvPr id="3" name="Content Placeholder 2"/>
          <p:cNvSpPr>
            <a:spLocks noGrp="1"/>
          </p:cNvSpPr>
          <p:nvPr>
            <p:ph idx="1"/>
          </p:nvPr>
        </p:nvSpPr>
        <p:spPr>
          <a:xfrm>
            <a:off x="491319" y="923600"/>
            <a:ext cx="11368585" cy="4983163"/>
          </a:xfrm>
        </p:spPr>
        <p:txBody>
          <a:bodyPr>
            <a:normAutofit/>
          </a:bodyPr>
          <a:lstStyle/>
          <a:p>
            <a:r>
              <a:rPr lang="en-US" sz="2400" dirty="0" smtClean="0"/>
              <a:t>Part </a:t>
            </a:r>
            <a:r>
              <a:rPr lang="en-US" sz="2400" dirty="0"/>
              <a:t>of </a:t>
            </a:r>
            <a:r>
              <a:rPr lang="en-US" sz="2400" dirty="0" smtClean="0"/>
              <a:t>a larger agreement brokered by </a:t>
            </a:r>
            <a:r>
              <a:rPr lang="en-US" sz="2400" dirty="0" err="1" smtClean="0"/>
              <a:t>Calouste</a:t>
            </a:r>
            <a:r>
              <a:rPr lang="en-US" sz="2400" dirty="0" smtClean="0"/>
              <a:t> </a:t>
            </a:r>
            <a:r>
              <a:rPr lang="en-US" sz="2400" dirty="0" err="1" smtClean="0"/>
              <a:t>Gulbenkian</a:t>
            </a:r>
            <a:r>
              <a:rPr lang="en-US" sz="2400" dirty="0" smtClean="0"/>
              <a:t> to </a:t>
            </a:r>
            <a:r>
              <a:rPr lang="en-US" sz="2400" dirty="0"/>
              <a:t>organize </a:t>
            </a:r>
            <a:r>
              <a:rPr lang="en-US" sz="2400" dirty="0" smtClean="0"/>
              <a:t>the Turkish </a:t>
            </a:r>
            <a:r>
              <a:rPr lang="en-US" sz="2400" dirty="0"/>
              <a:t>Petroleum Co. (Iraq Petroleum Co</a:t>
            </a:r>
            <a:r>
              <a:rPr lang="en-US" sz="2400" dirty="0" smtClean="0"/>
              <a:t>.), a consortium of companies whose modern names are BP, Exxon, Total, and Shell</a:t>
            </a:r>
            <a:endParaRPr lang="en-US" sz="2400" dirty="0"/>
          </a:p>
          <a:p>
            <a:r>
              <a:rPr lang="en-US" sz="2400" dirty="0" smtClean="0"/>
              <a:t>The Red Line portion of the agreement prohibited the parties </a:t>
            </a:r>
            <a:r>
              <a:rPr lang="en-US" sz="2400" dirty="0"/>
              <a:t>from </a:t>
            </a:r>
            <a:r>
              <a:rPr lang="en-US" sz="2400" u="sng" dirty="0"/>
              <a:t>independently</a:t>
            </a:r>
            <a:r>
              <a:rPr lang="en-US" sz="2400" dirty="0"/>
              <a:t> developing oil in the ex-Ottoman empire</a:t>
            </a:r>
          </a:p>
        </p:txBody>
      </p:sp>
      <p:sp>
        <p:nvSpPr>
          <p:cNvPr id="4" name="Slide Number Placeholder 3"/>
          <p:cNvSpPr>
            <a:spLocks noGrp="1"/>
          </p:cNvSpPr>
          <p:nvPr>
            <p:ph type="sldNum" sz="quarter" idx="12"/>
          </p:nvPr>
        </p:nvSpPr>
        <p:spPr/>
        <p:txBody>
          <a:bodyPr/>
          <a:lstStyle/>
          <a:p>
            <a:pPr>
              <a:defRPr/>
            </a:pPr>
            <a:fld id="{9F051B7D-15E8-4DD8-B4BB-DE5B9E10906F}" type="slidenum">
              <a:rPr lang="en-US" smtClean="0"/>
              <a:pPr>
                <a:defRPr/>
              </a:pPr>
              <a:t>19</a:t>
            </a:fld>
            <a:endParaRPr lang="en-US"/>
          </a:p>
        </p:txBody>
      </p:sp>
      <p:pic>
        <p:nvPicPr>
          <p:cNvPr id="5" name="Picture 2" descr="C:\Users\ande9237\Pictures\Calouste Gulbenkian.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70" y="2758225"/>
            <a:ext cx="3351662" cy="3615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1743" y="2661995"/>
            <a:ext cx="3240492" cy="3885580"/>
          </a:xfrm>
          <a:prstGeom prst="rect">
            <a:avLst/>
          </a:prstGeom>
        </p:spPr>
      </p:pic>
      <p:sp>
        <p:nvSpPr>
          <p:cNvPr id="7" name="TextBox 6"/>
          <p:cNvSpPr txBox="1"/>
          <p:nvPr/>
        </p:nvSpPr>
        <p:spPr>
          <a:xfrm>
            <a:off x="7465474" y="6449859"/>
            <a:ext cx="1386085" cy="369332"/>
          </a:xfrm>
          <a:prstGeom prst="rect">
            <a:avLst/>
          </a:prstGeom>
          <a:noFill/>
        </p:spPr>
        <p:txBody>
          <a:bodyPr wrap="none" rtlCol="0">
            <a:spAutoFit/>
          </a:bodyPr>
          <a:lstStyle/>
          <a:p>
            <a:r>
              <a:rPr lang="en-US" dirty="0" smtClean="0"/>
              <a:t>The Red Line</a:t>
            </a:r>
            <a:endParaRPr lang="en-US" dirty="0"/>
          </a:p>
        </p:txBody>
      </p:sp>
      <p:sp>
        <p:nvSpPr>
          <p:cNvPr id="8" name="TextBox 7"/>
          <p:cNvSpPr txBox="1"/>
          <p:nvPr/>
        </p:nvSpPr>
        <p:spPr>
          <a:xfrm>
            <a:off x="2508845" y="6394100"/>
            <a:ext cx="831510" cy="369332"/>
          </a:xfrm>
          <a:prstGeom prst="rect">
            <a:avLst/>
          </a:prstGeom>
          <a:noFill/>
        </p:spPr>
        <p:txBody>
          <a:bodyPr wrap="none" rtlCol="0">
            <a:spAutoFit/>
          </a:bodyPr>
          <a:lstStyle/>
          <a:p>
            <a:r>
              <a:rPr lang="en-US" dirty="0" smtClean="0"/>
              <a:t>Mr. 5%</a:t>
            </a:r>
            <a:endParaRPr lang="en-US" dirty="0"/>
          </a:p>
        </p:txBody>
      </p:sp>
    </p:spTree>
    <p:extLst>
      <p:ext uri="{BB962C8B-B14F-4D97-AF65-F5344CB8AC3E}">
        <p14:creationId xmlns:p14="http://schemas.microsoft.com/office/powerpoint/2010/main" val="299133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Where It’s Been</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9442136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29" y="32084"/>
            <a:ext cx="11464119" cy="1143000"/>
          </a:xfrm>
        </p:spPr>
        <p:txBody>
          <a:bodyPr>
            <a:normAutofit fontScale="90000"/>
          </a:bodyPr>
          <a:lstStyle/>
          <a:p>
            <a:r>
              <a:rPr lang="en-US" dirty="0" smtClean="0"/>
              <a:t>Conservation by Cartel: The “As Is” Agreement, 1928</a:t>
            </a:r>
            <a:endParaRPr lang="en-US" dirty="0"/>
          </a:p>
        </p:txBody>
      </p:sp>
      <p:sp>
        <p:nvSpPr>
          <p:cNvPr id="3" name="Content Placeholder 2"/>
          <p:cNvSpPr>
            <a:spLocks noGrp="1"/>
          </p:cNvSpPr>
          <p:nvPr>
            <p:ph idx="1"/>
          </p:nvPr>
        </p:nvSpPr>
        <p:spPr>
          <a:xfrm>
            <a:off x="381000" y="1217404"/>
            <a:ext cx="5896970" cy="4983163"/>
          </a:xfrm>
        </p:spPr>
        <p:txBody>
          <a:bodyPr/>
          <a:lstStyle/>
          <a:p>
            <a:r>
              <a:rPr lang="en-US" dirty="0" smtClean="0"/>
              <a:t>Product </a:t>
            </a:r>
            <a:r>
              <a:rPr lang="en-US" dirty="0"/>
              <a:t>of a secret </a:t>
            </a:r>
            <a:r>
              <a:rPr lang="en-US" dirty="0" smtClean="0"/>
              <a:t>meeting, disguised as a “golf outing,” </a:t>
            </a:r>
            <a:r>
              <a:rPr lang="en-US" dirty="0"/>
              <a:t>at </a:t>
            </a:r>
            <a:r>
              <a:rPr lang="en-US" dirty="0" err="1"/>
              <a:t>Achnacarry</a:t>
            </a:r>
            <a:r>
              <a:rPr lang="en-US" dirty="0"/>
              <a:t> Castle, </a:t>
            </a:r>
            <a:r>
              <a:rPr lang="en-US" dirty="0" smtClean="0"/>
              <a:t>Scotland, between what we now know as BP</a:t>
            </a:r>
            <a:r>
              <a:rPr lang="en-US" dirty="0"/>
              <a:t>, Royal Dutch Shell, and Exxon</a:t>
            </a:r>
          </a:p>
          <a:p>
            <a:r>
              <a:rPr lang="en-US" dirty="0"/>
              <a:t>Agreement to limit excessive competition by price fixing and locking in market shares</a:t>
            </a:r>
          </a:p>
        </p:txBody>
      </p:sp>
      <p:sp>
        <p:nvSpPr>
          <p:cNvPr id="4" name="Slide Number Placeholder 3"/>
          <p:cNvSpPr>
            <a:spLocks noGrp="1"/>
          </p:cNvSpPr>
          <p:nvPr>
            <p:ph type="sldNum" sz="quarter" idx="12"/>
          </p:nvPr>
        </p:nvSpPr>
        <p:spPr/>
        <p:txBody>
          <a:bodyPr/>
          <a:lstStyle/>
          <a:p>
            <a:pPr>
              <a:defRPr/>
            </a:pPr>
            <a:fld id="{9F051B7D-15E8-4DD8-B4BB-DE5B9E10906F}" type="slidenum">
              <a:rPr lang="en-US" smtClean="0"/>
              <a:pPr>
                <a:defRPr/>
              </a:pPr>
              <a:t>20</a:t>
            </a:fld>
            <a:endParaRPr lang="en-US"/>
          </a:p>
        </p:txBody>
      </p:sp>
      <p:pic>
        <p:nvPicPr>
          <p:cNvPr id="5" name="Picture 4"/>
          <p:cNvPicPr>
            <a:picLocks noChangeAspect="1"/>
          </p:cNvPicPr>
          <p:nvPr/>
        </p:nvPicPr>
        <p:blipFill>
          <a:blip r:embed="rId3"/>
          <a:stretch>
            <a:fillRect/>
          </a:stretch>
        </p:blipFill>
        <p:spPr>
          <a:xfrm>
            <a:off x="6382365" y="1405270"/>
            <a:ext cx="5486876" cy="4170025"/>
          </a:xfrm>
          <a:prstGeom prst="rect">
            <a:avLst/>
          </a:prstGeom>
        </p:spPr>
      </p:pic>
    </p:spTree>
    <p:extLst>
      <p:ext uri="{BB962C8B-B14F-4D97-AF65-F5344CB8AC3E}">
        <p14:creationId xmlns:p14="http://schemas.microsoft.com/office/powerpoint/2010/main" val="10468214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dirty="0" smtClean="0"/>
              <a:t>1930: East Texas Field Discovery</a:t>
            </a:r>
            <a:endParaRPr lang="en-US" dirty="0"/>
          </a:p>
        </p:txBody>
      </p:sp>
      <p:sp>
        <p:nvSpPr>
          <p:cNvPr id="3" name="Content Placeholder 2"/>
          <p:cNvSpPr>
            <a:spLocks noGrp="1"/>
          </p:cNvSpPr>
          <p:nvPr>
            <p:ph idx="1"/>
          </p:nvPr>
        </p:nvSpPr>
        <p:spPr>
          <a:xfrm>
            <a:off x="368489" y="1325563"/>
            <a:ext cx="5418161" cy="5213349"/>
          </a:xfrm>
        </p:spPr>
        <p:txBody>
          <a:bodyPr/>
          <a:lstStyle/>
          <a:p>
            <a:r>
              <a:rPr lang="en-US" dirty="0" smtClean="0"/>
              <a:t>East Texas Oilfield Discovered</a:t>
            </a:r>
          </a:p>
          <a:p>
            <a:pPr lvl="1"/>
            <a:r>
              <a:rPr lang="en-US" dirty="0" smtClean="0"/>
              <a:t>Dad Joiner sold out to H.L. Hunt</a:t>
            </a:r>
          </a:p>
          <a:p>
            <a:pPr lvl="2"/>
            <a:r>
              <a:rPr lang="en-US" dirty="0" smtClean="0"/>
              <a:t>Hunt had made his initial oil fortune in Arkansas with a borrowed $50</a:t>
            </a:r>
          </a:p>
          <a:p>
            <a:pPr lvl="2"/>
            <a:r>
              <a:rPr lang="en-US" dirty="0" smtClean="0"/>
              <a:t>He bought out Dad Joiner without spending a penny of his own money</a:t>
            </a:r>
          </a:p>
          <a:p>
            <a:pPr lvl="1"/>
            <a:r>
              <a:rPr lang="en-US" dirty="0" smtClean="0"/>
              <a:t>Spawns Hunt Oil, Humble Oil (later acquired by Exxon), and others</a:t>
            </a:r>
          </a:p>
        </p:txBody>
      </p:sp>
      <p:sp>
        <p:nvSpPr>
          <p:cNvPr id="4" name="Slide Number Placeholder 3"/>
          <p:cNvSpPr>
            <a:spLocks noGrp="1"/>
          </p:cNvSpPr>
          <p:nvPr>
            <p:ph type="sldNum" sz="quarter" idx="12"/>
          </p:nvPr>
        </p:nvSpPr>
        <p:spPr/>
        <p:txBody>
          <a:bodyPr/>
          <a:lstStyle/>
          <a:p>
            <a:pPr>
              <a:defRPr/>
            </a:pPr>
            <a:fld id="{9F051B7D-15E8-4DD8-B4BB-DE5B9E10906F}" type="slidenum">
              <a:rPr lang="en-US" smtClean="0"/>
              <a:pPr>
                <a:defRPr/>
              </a:pPr>
              <a:t>21</a:t>
            </a:fld>
            <a:endParaRPr lang="en-US"/>
          </a:p>
        </p:txBody>
      </p:sp>
      <p:pic>
        <p:nvPicPr>
          <p:cNvPr id="5" name="Picture 2" descr="C:\Users\ande9237\Pictures\Hunt Lloyd Joi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159" y="1692322"/>
            <a:ext cx="6529637" cy="46640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8767" y="5215473"/>
            <a:ext cx="5153167" cy="1323439"/>
          </a:xfrm>
          <a:prstGeom prst="rect">
            <a:avLst/>
          </a:prstGeom>
          <a:noFill/>
        </p:spPr>
        <p:txBody>
          <a:bodyPr wrap="square" rtlCol="0">
            <a:spAutoFit/>
          </a:bodyPr>
          <a:lstStyle/>
          <a:p>
            <a:pPr algn="just"/>
            <a:r>
              <a:rPr lang="en-US" sz="2000" dirty="0"/>
              <a:t>East Texas Field Discovery Well: Dad Joiner shakes hands with the </a:t>
            </a:r>
            <a:r>
              <a:rPr lang="en-US" sz="2000" dirty="0" smtClean="0"/>
              <a:t>portly Doc </a:t>
            </a:r>
            <a:r>
              <a:rPr lang="en-US" sz="2000" dirty="0"/>
              <a:t>Lloyd. </a:t>
            </a:r>
            <a:endParaRPr lang="en-US" sz="2000" dirty="0" smtClean="0"/>
          </a:p>
          <a:p>
            <a:pPr algn="just"/>
            <a:r>
              <a:rPr lang="en-US" sz="2000" dirty="0" smtClean="0"/>
              <a:t>H</a:t>
            </a:r>
            <a:r>
              <a:rPr lang="en-US" sz="2000" dirty="0"/>
              <a:t>. L. Hunt (third from right), who will buy out Joiner, looks on.</a:t>
            </a:r>
          </a:p>
        </p:txBody>
      </p:sp>
    </p:spTree>
    <p:extLst>
      <p:ext uri="{BB962C8B-B14F-4D97-AF65-F5344CB8AC3E}">
        <p14:creationId xmlns:p14="http://schemas.microsoft.com/office/powerpoint/2010/main" val="29882013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96287" y="477672"/>
            <a:ext cx="9880979" cy="762000"/>
          </a:xfrm>
          <a:noFill/>
        </p:spPr>
        <p:txBody>
          <a:bodyPr>
            <a:normAutofit fontScale="90000"/>
          </a:bodyPr>
          <a:lstStyle/>
          <a:p>
            <a:pPr algn="ctr"/>
            <a:r>
              <a:rPr lang="en-US" dirty="0"/>
              <a:t>East Texas Production and the Great </a:t>
            </a:r>
            <a:r>
              <a:rPr lang="en-US" dirty="0" smtClean="0"/>
              <a:t>Depression Seriously Wounded </a:t>
            </a:r>
            <a:br>
              <a:rPr lang="en-US" dirty="0" smtClean="0"/>
            </a:br>
            <a:r>
              <a:rPr lang="en-US" dirty="0" smtClean="0"/>
              <a:t>the 1928 Cartel Agreements</a:t>
            </a:r>
            <a:endParaRPr lang="en-US" b="1" dirty="0" smtClean="0"/>
          </a:p>
        </p:txBody>
      </p:sp>
      <p:sp>
        <p:nvSpPr>
          <p:cNvPr id="9219" name="Rectangle 3"/>
          <p:cNvSpPr>
            <a:spLocks noGrp="1" noChangeArrowheads="1"/>
          </p:cNvSpPr>
          <p:nvPr>
            <p:ph type="body" idx="1"/>
          </p:nvPr>
        </p:nvSpPr>
        <p:spPr>
          <a:xfrm>
            <a:off x="539086" y="1696516"/>
            <a:ext cx="10795379" cy="4449763"/>
          </a:xfrm>
        </p:spPr>
        <p:txBody>
          <a:bodyPr>
            <a:noAutofit/>
          </a:bodyPr>
          <a:lstStyle/>
          <a:p>
            <a:pPr marL="228600" lvl="1">
              <a:spcBef>
                <a:spcPts val="1000"/>
              </a:spcBef>
            </a:pPr>
            <a:r>
              <a:rPr lang="en-US" dirty="0" smtClean="0">
                <a:cs typeface="Times New Roman" pitchFamily="18" charset="0"/>
              </a:rPr>
              <a:t>Chaos </a:t>
            </a:r>
            <a:r>
              <a:rPr lang="en-US" dirty="0">
                <a:cs typeface="Times New Roman" pitchFamily="18" charset="0"/>
              </a:rPr>
              <a:t>in the oil </a:t>
            </a:r>
            <a:r>
              <a:rPr lang="en-US" dirty="0" smtClean="0">
                <a:cs typeface="Times New Roman" pitchFamily="18" charset="0"/>
              </a:rPr>
              <a:t>industry due to the </a:t>
            </a:r>
            <a:r>
              <a:rPr lang="en-US" dirty="0">
                <a:cs typeface="Times New Roman" pitchFamily="18" charset="0"/>
              </a:rPr>
              <a:t>flood of East Texas </a:t>
            </a:r>
            <a:r>
              <a:rPr lang="en-US" dirty="0" smtClean="0">
                <a:cs typeface="Times New Roman" pitchFamily="18" charset="0"/>
              </a:rPr>
              <a:t>Crude</a:t>
            </a:r>
          </a:p>
          <a:p>
            <a:pPr marL="228600" lvl="1">
              <a:spcBef>
                <a:spcPts val="1000"/>
              </a:spcBef>
            </a:pPr>
            <a:r>
              <a:rPr lang="en-US" dirty="0" smtClean="0"/>
              <a:t>Prices fell to below 5Ȼ/barrel in 1930$ [70Ȼ in 2014$]</a:t>
            </a:r>
          </a:p>
          <a:p>
            <a:pPr eaLnBrk="1" hangingPunct="1"/>
            <a:r>
              <a:rPr lang="en-US" sz="2400" dirty="0" smtClean="0">
                <a:solidFill>
                  <a:srgbClr val="0070C0"/>
                </a:solidFill>
                <a:cs typeface="Times New Roman" pitchFamily="18" charset="0"/>
              </a:rPr>
              <a:t>Some producers and politicians advocated mechanisms </a:t>
            </a:r>
            <a:r>
              <a:rPr lang="en-US" sz="2400" dirty="0">
                <a:solidFill>
                  <a:srgbClr val="0070C0"/>
                </a:solidFill>
                <a:cs typeface="Times New Roman" pitchFamily="18" charset="0"/>
              </a:rPr>
              <a:t>to control production and stabilize </a:t>
            </a:r>
            <a:r>
              <a:rPr lang="en-US" sz="2400" dirty="0" smtClean="0">
                <a:solidFill>
                  <a:srgbClr val="0070C0"/>
                </a:solidFill>
                <a:cs typeface="Times New Roman" pitchFamily="18" charset="0"/>
              </a:rPr>
              <a:t>prices</a:t>
            </a:r>
            <a:endParaRPr lang="en-US" sz="2400" dirty="0">
              <a:solidFill>
                <a:srgbClr val="0070C0"/>
              </a:solidFill>
              <a:cs typeface="Times New Roman" pitchFamily="18" charset="0"/>
            </a:endParaRPr>
          </a:p>
          <a:p>
            <a:pPr lvl="1"/>
            <a:r>
              <a:rPr lang="en-US" dirty="0">
                <a:solidFill>
                  <a:srgbClr val="0070C0"/>
                </a:solidFill>
                <a:cs typeface="Times New Roman" pitchFamily="18" charset="0"/>
              </a:rPr>
              <a:t>Control was difficult because of the number of small </a:t>
            </a:r>
            <a:r>
              <a:rPr lang="en-US" dirty="0" smtClean="0">
                <a:solidFill>
                  <a:srgbClr val="0070C0"/>
                </a:solidFill>
                <a:cs typeface="Times New Roman" pitchFamily="18" charset="0"/>
              </a:rPr>
              <a:t>producers</a:t>
            </a:r>
          </a:p>
          <a:p>
            <a:pPr lvl="1"/>
            <a:r>
              <a:rPr lang="en-US" dirty="0" smtClean="0">
                <a:solidFill>
                  <a:srgbClr val="0070C0"/>
                </a:solidFill>
                <a:cs typeface="Times New Roman" pitchFamily="18" charset="0"/>
              </a:rPr>
              <a:t>Texas </a:t>
            </a:r>
            <a:r>
              <a:rPr lang="en-US" dirty="0">
                <a:solidFill>
                  <a:srgbClr val="0070C0"/>
                </a:solidFill>
                <a:cs typeface="Times New Roman" pitchFamily="18" charset="0"/>
              </a:rPr>
              <a:t>Railroad Commission was not </a:t>
            </a:r>
            <a:r>
              <a:rPr lang="en-US" dirty="0" smtClean="0">
                <a:solidFill>
                  <a:srgbClr val="0070C0"/>
                </a:solidFill>
                <a:cs typeface="Times New Roman" pitchFamily="18" charset="0"/>
              </a:rPr>
              <a:t>authority to regulate production to support prices but it did regulate production to prevent underground waste</a:t>
            </a:r>
            <a:endParaRPr lang="en-US" dirty="0">
              <a:solidFill>
                <a:srgbClr val="0070C0"/>
              </a:solidFill>
              <a:cs typeface="Times New Roman" pitchFamily="18" charset="0"/>
            </a:endParaRPr>
          </a:p>
          <a:p>
            <a:pPr lvl="1" eaLnBrk="1" hangingPunct="1"/>
            <a:r>
              <a:rPr lang="en-US" dirty="0">
                <a:solidFill>
                  <a:srgbClr val="0070C0"/>
                </a:solidFill>
                <a:cs typeface="Times New Roman" pitchFamily="18" charset="0"/>
              </a:rPr>
              <a:t>Oklahoma Corporation </a:t>
            </a:r>
            <a:r>
              <a:rPr lang="en-US" dirty="0" smtClean="0">
                <a:solidFill>
                  <a:srgbClr val="0070C0"/>
                </a:solidFill>
                <a:cs typeface="Times New Roman" pitchFamily="18" charset="0"/>
              </a:rPr>
              <a:t>Commission </a:t>
            </a:r>
            <a:r>
              <a:rPr lang="en-US" dirty="0">
                <a:solidFill>
                  <a:srgbClr val="0070C0"/>
                </a:solidFill>
                <a:cs typeface="Times New Roman" pitchFamily="18" charset="0"/>
              </a:rPr>
              <a:t>had this power </a:t>
            </a:r>
            <a:r>
              <a:rPr lang="en-US" dirty="0" smtClean="0">
                <a:solidFill>
                  <a:srgbClr val="0070C0"/>
                </a:solidFill>
                <a:cs typeface="Times New Roman" pitchFamily="18" charset="0"/>
              </a:rPr>
              <a:t>but legality was doubtful</a:t>
            </a:r>
            <a:endParaRPr lang="en-US" dirty="0">
              <a:solidFill>
                <a:srgbClr val="0070C0"/>
              </a:solidFill>
              <a:cs typeface="Times New Roman" pitchFamily="18" charset="0"/>
            </a:endParaRPr>
          </a:p>
          <a:p>
            <a:pPr eaLnBrk="1" hangingPunct="1"/>
            <a:r>
              <a:rPr lang="en-US" sz="2400" dirty="0" smtClean="0">
                <a:cs typeface="Times New Roman" pitchFamily="18" charset="0"/>
              </a:rPr>
              <a:t>Oil States Advisory Committee, 1931</a:t>
            </a:r>
          </a:p>
          <a:p>
            <a:pPr eaLnBrk="1" hangingPunct="1"/>
            <a:r>
              <a:rPr lang="en-US" sz="2400" dirty="0" smtClean="0">
                <a:cs typeface="Times New Roman" pitchFamily="18" charset="0"/>
              </a:rPr>
              <a:t>Conservation by Martial Law</a:t>
            </a:r>
            <a:endParaRPr lang="en-US" dirty="0">
              <a:latin typeface="Times New Roman" pitchFamily="18" charset="0"/>
            </a:endParaRPr>
          </a:p>
        </p:txBody>
      </p:sp>
    </p:spTree>
    <p:extLst>
      <p:ext uri="{BB962C8B-B14F-4D97-AF65-F5344CB8AC3E}">
        <p14:creationId xmlns:p14="http://schemas.microsoft.com/office/powerpoint/2010/main" val="24966172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00282" y="343468"/>
            <a:ext cx="8827827" cy="685800"/>
          </a:xfrm>
          <a:noFill/>
        </p:spPr>
        <p:txBody>
          <a:bodyPr>
            <a:normAutofit fontScale="90000"/>
          </a:bodyPr>
          <a:lstStyle/>
          <a:p>
            <a:pPr eaLnBrk="1" hangingPunct="1"/>
            <a:r>
              <a:rPr lang="en-US" dirty="0" smtClean="0"/>
              <a:t>The Need for Greater Regulatory Control</a:t>
            </a:r>
          </a:p>
        </p:txBody>
      </p:sp>
      <p:sp>
        <p:nvSpPr>
          <p:cNvPr id="10243" name="Rectangle 3"/>
          <p:cNvSpPr>
            <a:spLocks noGrp="1" noChangeArrowheads="1"/>
          </p:cNvSpPr>
          <p:nvPr>
            <p:ph type="body" idx="1"/>
          </p:nvPr>
        </p:nvSpPr>
        <p:spPr>
          <a:xfrm>
            <a:off x="996287" y="1201003"/>
            <a:ext cx="10235819" cy="5513696"/>
          </a:xfrm>
        </p:spPr>
        <p:txBody>
          <a:bodyPr>
            <a:normAutofit/>
          </a:bodyPr>
          <a:lstStyle/>
          <a:p>
            <a:pPr eaLnBrk="1" hangingPunct="1">
              <a:lnSpc>
                <a:spcPct val="90000"/>
              </a:lnSpc>
            </a:pPr>
            <a:r>
              <a:rPr lang="en-US" dirty="0"/>
              <a:t>“</a:t>
            </a:r>
            <a:r>
              <a:rPr lang="en-US" dirty="0">
                <a:solidFill>
                  <a:srgbClr val="FF0000"/>
                </a:solidFill>
              </a:rPr>
              <a:t>Hot Oil</a:t>
            </a:r>
            <a:r>
              <a:rPr lang="en-US" dirty="0" smtClean="0"/>
              <a:t>”—oil </a:t>
            </a:r>
            <a:r>
              <a:rPr lang="en-US" dirty="0"/>
              <a:t>that was produced </a:t>
            </a:r>
            <a:r>
              <a:rPr lang="en-US" dirty="0" smtClean="0"/>
              <a:t>in excess of “</a:t>
            </a:r>
            <a:r>
              <a:rPr lang="en-US" dirty="0" err="1" smtClean="0"/>
              <a:t>allowables</a:t>
            </a:r>
            <a:r>
              <a:rPr lang="en-US" dirty="0" smtClean="0"/>
              <a:t>” mandated by the states was trucked across state borders </a:t>
            </a:r>
            <a:r>
              <a:rPr lang="en-US" dirty="0"/>
              <a:t>at night to various refineries</a:t>
            </a:r>
          </a:p>
          <a:p>
            <a:pPr eaLnBrk="1" hangingPunct="1">
              <a:lnSpc>
                <a:spcPct val="90000"/>
              </a:lnSpc>
            </a:pPr>
            <a:r>
              <a:rPr lang="en-US" dirty="0" smtClean="0"/>
              <a:t>1930s was an era of change at the Federal level—increasing federal regulation across all business sectors under the “New Deal”</a:t>
            </a:r>
          </a:p>
          <a:p>
            <a:pPr lvl="1"/>
            <a:r>
              <a:rPr lang="en-US" sz="2800" dirty="0" smtClean="0">
                <a:solidFill>
                  <a:srgbClr val="0070C0"/>
                </a:solidFill>
                <a:cs typeface="Times New Roman" pitchFamily="18" charset="0"/>
              </a:rPr>
              <a:t>National </a:t>
            </a:r>
            <a:r>
              <a:rPr lang="en-US" sz="2800" dirty="0">
                <a:solidFill>
                  <a:srgbClr val="0070C0"/>
                </a:solidFill>
                <a:cs typeface="Times New Roman" pitchFamily="18" charset="0"/>
              </a:rPr>
              <a:t>Industrial Recovery Act (NIRA</a:t>
            </a:r>
            <a:r>
              <a:rPr lang="en-US" sz="2800" dirty="0" smtClean="0">
                <a:solidFill>
                  <a:srgbClr val="0070C0"/>
                </a:solidFill>
                <a:cs typeface="Times New Roman" pitchFamily="18" charset="0"/>
              </a:rPr>
              <a:t>) </a:t>
            </a:r>
            <a:endParaRPr lang="en-US" sz="2800" dirty="0">
              <a:solidFill>
                <a:srgbClr val="0070C0"/>
              </a:solidFill>
              <a:cs typeface="Times New Roman" pitchFamily="18" charset="0"/>
            </a:endParaRPr>
          </a:p>
          <a:p>
            <a:pPr lvl="1"/>
            <a:r>
              <a:rPr lang="en-US" sz="2800" dirty="0">
                <a:solidFill>
                  <a:srgbClr val="0070C0"/>
                </a:solidFill>
                <a:cs typeface="Times New Roman" pitchFamily="18" charset="0"/>
              </a:rPr>
              <a:t>Allowed Federal government to set mandatory quota for states and stop hot oil</a:t>
            </a:r>
          </a:p>
          <a:p>
            <a:pPr lvl="1"/>
            <a:r>
              <a:rPr lang="en-US" sz="2800" dirty="0">
                <a:solidFill>
                  <a:srgbClr val="0070C0"/>
                </a:solidFill>
                <a:cs typeface="Times New Roman" pitchFamily="18" charset="0"/>
              </a:rPr>
              <a:t>Held unconstitutional by the Supreme Court in </a:t>
            </a:r>
            <a:r>
              <a:rPr lang="en-US" sz="2800" dirty="0" smtClean="0">
                <a:solidFill>
                  <a:srgbClr val="0070C0"/>
                </a:solidFill>
                <a:cs typeface="Times New Roman" pitchFamily="18" charset="0"/>
              </a:rPr>
              <a:t>1935</a:t>
            </a:r>
            <a:endParaRPr lang="en-US" sz="2800" dirty="0"/>
          </a:p>
          <a:p>
            <a:pPr eaLnBrk="1" hangingPunct="1">
              <a:lnSpc>
                <a:spcPct val="90000"/>
              </a:lnSpc>
            </a:pPr>
            <a:endParaRPr lang="en-US" dirty="0"/>
          </a:p>
        </p:txBody>
      </p:sp>
    </p:spTree>
    <p:extLst>
      <p:ext uri="{BB962C8B-B14F-4D97-AF65-F5344CB8AC3E}">
        <p14:creationId xmlns:p14="http://schemas.microsoft.com/office/powerpoint/2010/main" val="2016717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809465" y="147850"/>
            <a:ext cx="8458200" cy="914400"/>
          </a:xfrm>
          <a:noFill/>
        </p:spPr>
        <p:txBody>
          <a:bodyPr/>
          <a:lstStyle/>
          <a:p>
            <a:pPr algn="ctr" eaLnBrk="1" hangingPunct="1"/>
            <a:r>
              <a:rPr lang="en-US" dirty="0" smtClean="0"/>
              <a:t>NIRA to IOCC</a:t>
            </a:r>
          </a:p>
        </p:txBody>
      </p:sp>
      <p:sp>
        <p:nvSpPr>
          <p:cNvPr id="11267" name="Rectangle 3"/>
          <p:cNvSpPr>
            <a:spLocks noGrp="1" noChangeArrowheads="1"/>
          </p:cNvSpPr>
          <p:nvPr>
            <p:ph type="body" sz="half" idx="1"/>
          </p:nvPr>
        </p:nvSpPr>
        <p:spPr>
          <a:xfrm>
            <a:off x="696035" y="941696"/>
            <a:ext cx="10577015" cy="5611504"/>
          </a:xfrm>
        </p:spPr>
        <p:txBody>
          <a:bodyPr>
            <a:normAutofit/>
          </a:bodyPr>
          <a:lstStyle/>
          <a:p>
            <a:r>
              <a:rPr lang="en-US" sz="2400" dirty="0" smtClean="0"/>
              <a:t>The </a:t>
            </a:r>
            <a:r>
              <a:rPr lang="en-US" sz="2400" dirty="0" err="1" smtClean="0"/>
              <a:t>Connally</a:t>
            </a:r>
            <a:r>
              <a:rPr lang="en-US" sz="2400" dirty="0" smtClean="0"/>
              <a:t> Hot Oil Act of 1935 reinstated the President’s authority under the prior NIRA "to prohibit the transportation in interstate and foreign commerce of petroleum ... produced or withdrawn from storage in excess of the amount permitted ... by any State law.“</a:t>
            </a:r>
          </a:p>
          <a:p>
            <a:pPr lvl="1"/>
            <a:r>
              <a:rPr lang="en-US" dirty="0" smtClean="0">
                <a:solidFill>
                  <a:srgbClr val="0070C0"/>
                </a:solidFill>
                <a:cs typeface="Times New Roman" pitchFamily="18" charset="0"/>
              </a:rPr>
              <a:t>Included procedural safeguards to address some of the constitutional concerns with NIRA</a:t>
            </a:r>
          </a:p>
          <a:p>
            <a:r>
              <a:rPr lang="en-US" sz="2400" dirty="0" smtClean="0">
                <a:cs typeface="Times New Roman" pitchFamily="18" charset="0"/>
              </a:rPr>
              <a:t>Solution to over-production offered by Congressman E. W. .</a:t>
            </a:r>
            <a:r>
              <a:rPr lang="en-US" sz="2400" dirty="0" err="1" smtClean="0">
                <a:cs typeface="Times New Roman" pitchFamily="18" charset="0"/>
              </a:rPr>
              <a:t>Marland</a:t>
            </a:r>
            <a:r>
              <a:rPr lang="en-US" sz="2400" dirty="0" smtClean="0">
                <a:cs typeface="Times New Roman" pitchFamily="18" charset="0"/>
              </a:rPr>
              <a:t>: Let states form a Compact under the Compact Clause of the United States Constitution</a:t>
            </a:r>
          </a:p>
          <a:p>
            <a:pPr marL="228600" lvl="1">
              <a:spcBef>
                <a:spcPts val="1000"/>
              </a:spcBef>
            </a:pPr>
            <a:r>
              <a:rPr lang="en-US" dirty="0">
                <a:cs typeface="Times New Roman" pitchFamily="18" charset="0"/>
              </a:rPr>
              <a:t>T</a:t>
            </a:r>
            <a:r>
              <a:rPr lang="en-US" dirty="0" smtClean="0">
                <a:cs typeface="Times New Roman" pitchFamily="18" charset="0"/>
              </a:rPr>
              <a:t>he Interstate Oil Compact Commission, formed in 1935, empowered the member states collectively to set production quotas to “reasonable market demand” using federally-supplied supply and demand data</a:t>
            </a:r>
          </a:p>
          <a:p>
            <a:endParaRPr lang="en-US" dirty="0" smtClean="0">
              <a:cs typeface="Times New Roman" pitchFamily="18" charset="0"/>
            </a:endParaRPr>
          </a:p>
          <a:p>
            <a:pPr lvl="1"/>
            <a:endParaRPr lang="en-US" sz="2000" dirty="0">
              <a:solidFill>
                <a:srgbClr val="0070C0"/>
              </a:solidFill>
              <a:cs typeface="Times New Roman" pitchFamily="18" charset="0"/>
            </a:endParaRPr>
          </a:p>
        </p:txBody>
      </p:sp>
    </p:spTree>
    <p:extLst>
      <p:ext uri="{BB962C8B-B14F-4D97-AF65-F5344CB8AC3E}">
        <p14:creationId xmlns:p14="http://schemas.microsoft.com/office/powerpoint/2010/main" val="33120795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922" y="753408"/>
            <a:ext cx="8915400" cy="1325563"/>
          </a:xfrm>
        </p:spPr>
        <p:txBody>
          <a:bodyPr/>
          <a:lstStyle/>
          <a:p>
            <a:r>
              <a:rPr lang="en-US" dirty="0" smtClean="0"/>
              <a:t>E. W. </a:t>
            </a:r>
            <a:r>
              <a:rPr lang="en-US" dirty="0" err="1" smtClean="0"/>
              <a:t>Marland</a:t>
            </a:r>
            <a:endParaRPr lang="en-US" dirty="0"/>
          </a:p>
        </p:txBody>
      </p:sp>
      <p:sp>
        <p:nvSpPr>
          <p:cNvPr id="4" name="Slide Number Placeholder 3"/>
          <p:cNvSpPr>
            <a:spLocks noGrp="1"/>
          </p:cNvSpPr>
          <p:nvPr>
            <p:ph type="sldNum" sz="quarter" idx="12"/>
          </p:nvPr>
        </p:nvSpPr>
        <p:spPr/>
        <p:txBody>
          <a:bodyPr/>
          <a:lstStyle/>
          <a:p>
            <a:pPr>
              <a:defRPr/>
            </a:pPr>
            <a:fld id="{9F051B7D-15E8-4DD8-B4BB-DE5B9E10906F}" type="slidenum">
              <a:rPr lang="en-US" smtClean="0"/>
              <a:pPr>
                <a:defRPr/>
              </a:pPr>
              <a:t>25</a:t>
            </a:fld>
            <a:endParaRPr lang="en-US"/>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182" y="1766568"/>
            <a:ext cx="6185344" cy="410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385776"/>
            <a:ext cx="1777588" cy="457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077201" y="5943600"/>
            <a:ext cx="1513171" cy="369332"/>
          </a:xfrm>
          <a:prstGeom prst="rect">
            <a:avLst/>
          </a:prstGeom>
          <a:noFill/>
        </p:spPr>
        <p:txBody>
          <a:bodyPr wrap="none" rtlCol="0">
            <a:spAutoFit/>
          </a:bodyPr>
          <a:lstStyle/>
          <a:p>
            <a:r>
              <a:rPr lang="en-US" dirty="0" err="1"/>
              <a:t>Lydie</a:t>
            </a:r>
            <a:r>
              <a:rPr lang="en-US" dirty="0"/>
              <a:t> </a:t>
            </a:r>
            <a:r>
              <a:rPr lang="en-US" dirty="0" err="1"/>
              <a:t>Marland</a:t>
            </a:r>
            <a:endParaRPr lang="en-US" dirty="0"/>
          </a:p>
        </p:txBody>
      </p:sp>
    </p:spTree>
    <p:extLst>
      <p:ext uri="{BB962C8B-B14F-4D97-AF65-F5344CB8AC3E}">
        <p14:creationId xmlns:p14="http://schemas.microsoft.com/office/powerpoint/2010/main" val="3757818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Harold Ickes		       	James Allred</a:t>
            </a:r>
            <a:endParaRPr lang="en-US" dirty="0"/>
          </a:p>
        </p:txBody>
      </p:sp>
      <p:pic>
        <p:nvPicPr>
          <p:cNvPr id="4" name="Content Placeholder 3"/>
          <p:cNvPicPr>
            <a:picLocks noGrp="1" noChangeAspect="1"/>
          </p:cNvPicPr>
          <p:nvPr>
            <p:ph idx="1"/>
          </p:nvPr>
        </p:nvPicPr>
        <p:blipFill>
          <a:blip r:embed="rId2"/>
          <a:stretch>
            <a:fillRect/>
          </a:stretch>
        </p:blipFill>
        <p:spPr>
          <a:xfrm>
            <a:off x="1012208" y="1690688"/>
            <a:ext cx="3671247" cy="4805996"/>
          </a:xfrm>
          <a:prstGeom prst="rect">
            <a:avLst/>
          </a:prstGeom>
        </p:spPr>
      </p:pic>
      <p:pic>
        <p:nvPicPr>
          <p:cNvPr id="5" name="Picture 4"/>
          <p:cNvPicPr>
            <a:picLocks noChangeAspect="1"/>
          </p:cNvPicPr>
          <p:nvPr/>
        </p:nvPicPr>
        <p:blipFill>
          <a:blip r:embed="rId3"/>
          <a:stretch>
            <a:fillRect/>
          </a:stretch>
        </p:blipFill>
        <p:spPr>
          <a:xfrm>
            <a:off x="5732626" y="1690687"/>
            <a:ext cx="4803445" cy="4803445"/>
          </a:xfrm>
          <a:prstGeom prst="rect">
            <a:avLst/>
          </a:prstGeom>
        </p:spPr>
      </p:pic>
    </p:spTree>
    <p:extLst>
      <p:ext uri="{BB962C8B-B14F-4D97-AF65-F5344CB8AC3E}">
        <p14:creationId xmlns:p14="http://schemas.microsoft.com/office/powerpoint/2010/main" val="29290959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International Government Cartel</a:t>
            </a:r>
            <a:br>
              <a:rPr lang="en-US" dirty="0" smtClean="0"/>
            </a:br>
            <a:r>
              <a:rPr lang="en-US" dirty="0" smtClean="0"/>
              <a:t>“Successor” to Red Line, As Is, and IOCC:</a:t>
            </a:r>
            <a:br>
              <a:rPr lang="en-US" dirty="0" smtClean="0"/>
            </a:br>
            <a:r>
              <a:rPr lang="en-US" dirty="0" smtClean="0"/>
              <a:t>OPEC founded in Baghdad on September 14, 1960</a:t>
            </a:r>
            <a:endParaRPr lang="en-US" dirty="0"/>
          </a:p>
        </p:txBody>
      </p:sp>
      <p:sp>
        <p:nvSpPr>
          <p:cNvPr id="3" name="Content Placeholder 2"/>
          <p:cNvSpPr>
            <a:spLocks noGrp="1"/>
          </p:cNvSpPr>
          <p:nvPr>
            <p:ph idx="1"/>
          </p:nvPr>
        </p:nvSpPr>
        <p:spPr>
          <a:xfrm>
            <a:off x="838200" y="2138776"/>
            <a:ext cx="10515600" cy="4351338"/>
          </a:xfrm>
        </p:spPr>
        <p:txBody>
          <a:bodyPr>
            <a:normAutofit/>
          </a:bodyPr>
          <a:lstStyle/>
          <a:p>
            <a:r>
              <a:rPr lang="en-US" dirty="0" smtClean="0"/>
              <a:t>Founded in response to lowering of posted price by “Jersey” and other majors</a:t>
            </a:r>
          </a:p>
          <a:p>
            <a:pPr lvl="1"/>
            <a:r>
              <a:rPr lang="en-US" dirty="0" smtClean="0"/>
              <a:t>Lowered producing government revenues</a:t>
            </a:r>
          </a:p>
          <a:p>
            <a:pPr lvl="1"/>
            <a:r>
              <a:rPr lang="en-US" dirty="0" smtClean="0"/>
              <a:t> Seven Sisters produced about 90% of Middle East oil</a:t>
            </a:r>
          </a:p>
          <a:p>
            <a:pPr lvl="1"/>
            <a:r>
              <a:rPr lang="en-US" dirty="0" smtClean="0"/>
              <a:t>Founding </a:t>
            </a:r>
            <a:r>
              <a:rPr lang="en-US" dirty="0"/>
              <a:t>members: Iran, Iraq, Kuwait, Saudi </a:t>
            </a:r>
            <a:r>
              <a:rPr lang="en-US" dirty="0" smtClean="0"/>
              <a:t>Arabia &amp; Venezuela</a:t>
            </a:r>
          </a:p>
          <a:p>
            <a:r>
              <a:rPr lang="en-US" dirty="0" smtClean="0"/>
              <a:t>OPEC, in the 1970s, began a production quota system for its member states that is somewhat like market demand </a:t>
            </a:r>
            <a:r>
              <a:rPr lang="en-US" dirty="0" err="1" smtClean="0"/>
              <a:t>prorationing</a:t>
            </a:r>
            <a:endParaRPr lang="en-US" dirty="0" smtClean="0"/>
          </a:p>
          <a:p>
            <a:pPr lvl="1"/>
            <a:r>
              <a:rPr lang="en-US" dirty="0" smtClean="0"/>
              <a:t>OPEC did this unabashedly to support oil prices!</a:t>
            </a:r>
            <a:endParaRPr lang="en-US" dirty="0"/>
          </a:p>
          <a:p>
            <a:endParaRPr lang="en-US" dirty="0"/>
          </a:p>
          <a:p>
            <a:pPr lvl="2"/>
            <a:endParaRPr lang="en-US" dirty="0" smtClean="0"/>
          </a:p>
          <a:p>
            <a:pPr lvl="1"/>
            <a:endParaRPr lang="en-US" dirty="0"/>
          </a:p>
        </p:txBody>
      </p:sp>
    </p:spTree>
    <p:extLst>
      <p:ext uri="{BB962C8B-B14F-4D97-AF65-F5344CB8AC3E}">
        <p14:creationId xmlns:p14="http://schemas.microsoft.com/office/powerpoint/2010/main" val="2327112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Where It’s At:</a:t>
            </a:r>
            <a:endParaRPr lang="en-US" dirty="0"/>
          </a:p>
        </p:txBody>
      </p:sp>
      <p:sp>
        <p:nvSpPr>
          <p:cNvPr id="3" name="Content Placeholder 2"/>
          <p:cNvSpPr>
            <a:spLocks noGrp="1"/>
          </p:cNvSpPr>
          <p:nvPr>
            <p:ph idx="1"/>
          </p:nvPr>
        </p:nvSpPr>
        <p:spPr>
          <a:xfrm>
            <a:off x="655094" y="1337481"/>
            <a:ext cx="10849970" cy="5213444"/>
          </a:xfrm>
        </p:spPr>
        <p:txBody>
          <a:bodyPr>
            <a:normAutofit/>
          </a:bodyPr>
          <a:lstStyle/>
          <a:p>
            <a:r>
              <a:rPr lang="en-US" dirty="0"/>
              <a:t>M</a:t>
            </a:r>
            <a:r>
              <a:rPr lang="en-US" dirty="0" smtClean="0"/>
              <a:t>odern conservation acts, modeled after the New Mexico and Arkansas acts</a:t>
            </a:r>
          </a:p>
          <a:p>
            <a:r>
              <a:rPr lang="en-US" dirty="0" smtClean="0"/>
              <a:t>Purpose: Prevent Waste &amp; Protect Correlative Rights</a:t>
            </a:r>
          </a:p>
          <a:p>
            <a:r>
              <a:rPr lang="en-US" dirty="0" smtClean="0"/>
              <a:t>Through:</a:t>
            </a:r>
          </a:p>
          <a:p>
            <a:pPr lvl="1"/>
            <a:r>
              <a:rPr lang="en-US" dirty="0" smtClean="0"/>
              <a:t>Spacing and density regulations</a:t>
            </a:r>
          </a:p>
          <a:p>
            <a:pPr lvl="1"/>
            <a:r>
              <a:rPr lang="en-US" dirty="0" smtClean="0"/>
              <a:t>Exception locations</a:t>
            </a:r>
          </a:p>
          <a:p>
            <a:pPr lvl="1"/>
            <a:r>
              <a:rPr lang="en-US" dirty="0" smtClean="0"/>
              <a:t>Compulsory pooling</a:t>
            </a:r>
          </a:p>
          <a:p>
            <a:pPr lvl="1"/>
            <a:r>
              <a:rPr lang="en-US" dirty="0" smtClean="0"/>
              <a:t>Production restrictions to prevent waste and protect correlative rights (and in some states, limiting production in light of “reasonable market demand”)</a:t>
            </a:r>
          </a:p>
          <a:p>
            <a:pPr lvl="1"/>
            <a:r>
              <a:rPr lang="en-US" dirty="0" smtClean="0"/>
              <a:t>Strict drilling, casing, cementing, plugging, and abandonment regulations</a:t>
            </a:r>
          </a:p>
          <a:p>
            <a:pPr lvl="1"/>
            <a:r>
              <a:rPr lang="en-US" dirty="0" smtClean="0"/>
              <a:t>A few state conservation agencies (e.g. Michigan) have power to balance oil and gas conservation with other priorities, such as environmental protection</a:t>
            </a:r>
            <a:endParaRPr lang="en-US" dirty="0"/>
          </a:p>
        </p:txBody>
      </p:sp>
      <p:sp>
        <p:nvSpPr>
          <p:cNvPr id="4" name="Slide Number Placeholder 3"/>
          <p:cNvSpPr>
            <a:spLocks noGrp="1"/>
          </p:cNvSpPr>
          <p:nvPr>
            <p:ph type="sldNum" sz="quarter" idx="12"/>
          </p:nvPr>
        </p:nvSpPr>
        <p:spPr/>
        <p:txBody>
          <a:bodyPr/>
          <a:lstStyle/>
          <a:p>
            <a:pPr>
              <a:defRPr/>
            </a:pPr>
            <a:fld id="{9F051B7D-15E8-4DD8-B4BB-DE5B9E10906F}" type="slidenum">
              <a:rPr lang="en-US" smtClean="0"/>
              <a:pPr>
                <a:defRPr/>
              </a:pPr>
              <a:t>28</a:t>
            </a:fld>
            <a:endParaRPr lang="en-US"/>
          </a:p>
        </p:txBody>
      </p:sp>
    </p:spTree>
    <p:extLst>
      <p:ext uri="{BB962C8B-B14F-4D97-AF65-F5344CB8AC3E}">
        <p14:creationId xmlns:p14="http://schemas.microsoft.com/office/powerpoint/2010/main" val="12117836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0"/>
            <a:ext cx="10515600" cy="1325563"/>
          </a:xfrm>
        </p:spPr>
        <p:txBody>
          <a:bodyPr/>
          <a:lstStyle/>
          <a:p>
            <a:r>
              <a:rPr lang="en-US" dirty="0" smtClean="0"/>
              <a:t>The “small-tract” problem</a:t>
            </a:r>
            <a:endParaRPr lang="en-US" dirty="0"/>
          </a:p>
        </p:txBody>
      </p:sp>
      <p:sp>
        <p:nvSpPr>
          <p:cNvPr id="3" name="Content Placeholder 2"/>
          <p:cNvSpPr>
            <a:spLocks noGrp="1"/>
          </p:cNvSpPr>
          <p:nvPr>
            <p:ph idx="1"/>
          </p:nvPr>
        </p:nvSpPr>
        <p:spPr>
          <a:xfrm>
            <a:off x="707571" y="1205138"/>
            <a:ext cx="10515600" cy="5424261"/>
          </a:xfrm>
        </p:spPr>
        <p:txBody>
          <a:bodyPr>
            <a:normAutofit fontScale="92500" lnSpcReduction="20000"/>
          </a:bodyPr>
          <a:lstStyle/>
          <a:p>
            <a:r>
              <a:rPr lang="en-US" dirty="0" smtClean="0"/>
              <a:t>New Mexico and Oklahoma: first states to have comprehensive compulsory pooling statutes in 1935</a:t>
            </a:r>
          </a:p>
          <a:p>
            <a:pPr lvl="1"/>
            <a:r>
              <a:rPr lang="en-US" dirty="0" smtClean="0"/>
              <a:t>Michigan (1937) and Arkansas (1939) were not far behind</a:t>
            </a:r>
          </a:p>
          <a:p>
            <a:pPr lvl="1"/>
            <a:r>
              <a:rPr lang="en-US" dirty="0"/>
              <a:t>New Mexico adopted the practice of requiring the consenting parties to carry the non-consenting parties, but subjecting the non-consenting parties’ working interests to a risk premium (similar to JOAs)</a:t>
            </a:r>
          </a:p>
          <a:p>
            <a:pPr lvl="1"/>
            <a:r>
              <a:rPr lang="en-US" dirty="0" smtClean="0"/>
              <a:t>Oklahoma adopted the practice of appraising the working interests of non-consenting parties, whereby force-pooled non-consenting parties transferred their working interests in a pooled unit to the consenting parties in return for cash and perhaps an overriding royalty</a:t>
            </a:r>
          </a:p>
          <a:p>
            <a:r>
              <a:rPr lang="en-US" dirty="0" smtClean="0"/>
              <a:t>Texas adopted a practice of granting small-tract exception-location wells “to prevent confiscation,” coupled with a “living allowable” but eventually enacted a limited pooling act</a:t>
            </a:r>
          </a:p>
          <a:p>
            <a:r>
              <a:rPr lang="en-US" dirty="0" smtClean="0"/>
              <a:t>Kansas adopted the practice of granting small-tract exception-location wells, without a disproportionate increase in </a:t>
            </a:r>
            <a:r>
              <a:rPr lang="en-US" dirty="0" err="1" smtClean="0"/>
              <a:t>allowables</a:t>
            </a:r>
            <a:r>
              <a:rPr lang="en-US" dirty="0" smtClean="0"/>
              <a:t>, but did permit small tracts to voluntarily pool, including non-contiguous acreage, overlying the common reservoir, in order to gain an increased allowable</a:t>
            </a:r>
            <a:endParaRPr lang="en-US" dirty="0"/>
          </a:p>
        </p:txBody>
      </p:sp>
    </p:spTree>
    <p:extLst>
      <p:ext uri="{BB962C8B-B14F-4D97-AF65-F5344CB8AC3E}">
        <p14:creationId xmlns:p14="http://schemas.microsoft.com/office/powerpoint/2010/main" val="3630174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370" y="0"/>
            <a:ext cx="10515600" cy="1325563"/>
          </a:xfrm>
        </p:spPr>
        <p:txBody>
          <a:bodyPr/>
          <a:lstStyle/>
          <a:p>
            <a:r>
              <a:rPr lang="en-US" dirty="0" smtClean="0"/>
              <a:t>Liquid Lighting Fuels 1850s</a:t>
            </a:r>
            <a:endParaRPr lang="en-US" dirty="0"/>
          </a:p>
        </p:txBody>
      </p:sp>
      <p:sp>
        <p:nvSpPr>
          <p:cNvPr id="3" name="Content Placeholder 2"/>
          <p:cNvSpPr>
            <a:spLocks noGrp="1"/>
          </p:cNvSpPr>
          <p:nvPr>
            <p:ph idx="1"/>
          </p:nvPr>
        </p:nvSpPr>
        <p:spPr>
          <a:xfrm>
            <a:off x="715370" y="1006759"/>
            <a:ext cx="10515600" cy="4351338"/>
          </a:xfrm>
        </p:spPr>
        <p:txBody>
          <a:bodyPr/>
          <a:lstStyle/>
          <a:p>
            <a:r>
              <a:rPr lang="en-US" dirty="0" smtClean="0"/>
              <a:t>Whale Oil burned clean but was increasingly expensive</a:t>
            </a:r>
          </a:p>
          <a:p>
            <a:r>
              <a:rPr lang="en-US" dirty="0" smtClean="0"/>
              <a:t>Coal Oil was less expensive but burned dirty</a:t>
            </a:r>
          </a:p>
          <a:p>
            <a:pPr marL="228600" lvl="1">
              <a:spcBef>
                <a:spcPts val="1000"/>
              </a:spcBef>
            </a:pPr>
            <a:r>
              <a:rPr lang="en-US" sz="2800" dirty="0" smtClean="0"/>
              <a:t>Kerosene, developed </a:t>
            </a:r>
            <a:r>
              <a:rPr lang="en-US" sz="2800" dirty="0"/>
              <a:t>in 1854 by Benjamin Silliman, a Yale Chemist, for investors George Bissell, an New York lawyer and James Townsend, a New Haven </a:t>
            </a:r>
            <a:r>
              <a:rPr lang="en-US" sz="2800" dirty="0" smtClean="0"/>
              <a:t>banker, burned clean was initially expensive due to scarcity of “rock oil”</a:t>
            </a:r>
          </a:p>
          <a:p>
            <a:endParaRPr lang="en-US" dirty="0" smtClean="0"/>
          </a:p>
        </p:txBody>
      </p:sp>
      <p:sp>
        <p:nvSpPr>
          <p:cNvPr id="4" name="Slide Number Placeholder 3"/>
          <p:cNvSpPr>
            <a:spLocks noGrp="1"/>
          </p:cNvSpPr>
          <p:nvPr>
            <p:ph type="sldNum" sz="quarter" idx="12"/>
          </p:nvPr>
        </p:nvSpPr>
        <p:spPr/>
        <p:txBody>
          <a:bodyPr/>
          <a:lstStyle/>
          <a:p>
            <a:pPr>
              <a:defRPr/>
            </a:pPr>
            <a:fld id="{9F051B7D-15E8-4DD8-B4BB-DE5B9E10906F}" type="slidenum">
              <a:rPr lang="en-US" smtClean="0"/>
              <a:pPr>
                <a:defRPr/>
              </a:pPr>
              <a:t>3</a:t>
            </a:fld>
            <a:endParaRPr lang="en-US"/>
          </a:p>
        </p:txBody>
      </p:sp>
      <p:pic>
        <p:nvPicPr>
          <p:cNvPr id="6" name="Picture 5"/>
          <p:cNvPicPr>
            <a:picLocks noChangeAspect="1"/>
          </p:cNvPicPr>
          <p:nvPr/>
        </p:nvPicPr>
        <p:blipFill>
          <a:blip r:embed="rId2"/>
          <a:stretch>
            <a:fillRect/>
          </a:stretch>
        </p:blipFill>
        <p:spPr>
          <a:xfrm>
            <a:off x="8059875" y="3557872"/>
            <a:ext cx="2628306" cy="3063922"/>
          </a:xfrm>
          <a:prstGeom prst="rect">
            <a:avLst/>
          </a:prstGeom>
        </p:spPr>
      </p:pic>
      <p:sp>
        <p:nvSpPr>
          <p:cNvPr id="7" name="TextBox 6"/>
          <p:cNvSpPr txBox="1"/>
          <p:nvPr/>
        </p:nvSpPr>
        <p:spPr>
          <a:xfrm>
            <a:off x="715370" y="6172347"/>
            <a:ext cx="1003801" cy="400110"/>
          </a:xfrm>
          <a:prstGeom prst="rect">
            <a:avLst/>
          </a:prstGeom>
          <a:noFill/>
        </p:spPr>
        <p:txBody>
          <a:bodyPr wrap="none" rtlCol="0">
            <a:spAutoFit/>
          </a:bodyPr>
          <a:lstStyle/>
          <a:p>
            <a:r>
              <a:rPr lang="en-US" sz="2000" dirty="0" smtClean="0">
                <a:solidFill>
                  <a:schemeClr val="bg1"/>
                </a:solidFill>
              </a:rPr>
              <a:t>Silliman</a:t>
            </a:r>
            <a:endParaRPr lang="en-US" sz="2000" dirty="0">
              <a:solidFill>
                <a:schemeClr val="bg1"/>
              </a:solidFill>
            </a:endParaRPr>
          </a:p>
        </p:txBody>
      </p:sp>
      <p:sp>
        <p:nvSpPr>
          <p:cNvPr id="8" name="TextBox 7"/>
          <p:cNvSpPr txBox="1"/>
          <p:nvPr/>
        </p:nvSpPr>
        <p:spPr>
          <a:xfrm>
            <a:off x="9173687" y="6372402"/>
            <a:ext cx="832279" cy="400110"/>
          </a:xfrm>
          <a:prstGeom prst="rect">
            <a:avLst/>
          </a:prstGeom>
          <a:noFill/>
        </p:spPr>
        <p:txBody>
          <a:bodyPr wrap="none" rtlCol="0">
            <a:spAutoFit/>
          </a:bodyPr>
          <a:lstStyle/>
          <a:p>
            <a:r>
              <a:rPr lang="en-US" sz="2000" dirty="0" smtClean="0">
                <a:solidFill>
                  <a:schemeClr val="bg1"/>
                </a:solidFill>
              </a:rPr>
              <a:t>Bissel</a:t>
            </a:r>
            <a:r>
              <a:rPr lang="en-US" sz="2000" dirty="0">
                <a:solidFill>
                  <a:schemeClr val="bg1"/>
                </a:solidFill>
              </a:rPr>
              <a:t>l</a:t>
            </a:r>
          </a:p>
        </p:txBody>
      </p:sp>
      <p:pic>
        <p:nvPicPr>
          <p:cNvPr id="9" name="Picture 8"/>
          <p:cNvPicPr>
            <a:picLocks noChangeAspect="1"/>
          </p:cNvPicPr>
          <p:nvPr/>
        </p:nvPicPr>
        <p:blipFill>
          <a:blip r:embed="rId3"/>
          <a:stretch>
            <a:fillRect/>
          </a:stretch>
        </p:blipFill>
        <p:spPr>
          <a:xfrm>
            <a:off x="4537810" y="3557872"/>
            <a:ext cx="2095002" cy="3117759"/>
          </a:xfrm>
          <a:prstGeom prst="rect">
            <a:avLst/>
          </a:prstGeom>
        </p:spPr>
      </p:pic>
      <p:sp>
        <p:nvSpPr>
          <p:cNvPr id="10" name="TextBox 9"/>
          <p:cNvSpPr txBox="1"/>
          <p:nvPr/>
        </p:nvSpPr>
        <p:spPr>
          <a:xfrm>
            <a:off x="4949020" y="6364856"/>
            <a:ext cx="1133067" cy="369332"/>
          </a:xfrm>
          <a:prstGeom prst="rect">
            <a:avLst/>
          </a:prstGeom>
          <a:noFill/>
        </p:spPr>
        <p:txBody>
          <a:bodyPr wrap="none" rtlCol="0">
            <a:spAutoFit/>
          </a:bodyPr>
          <a:lstStyle/>
          <a:p>
            <a:r>
              <a:rPr lang="en-US" dirty="0" smtClean="0">
                <a:solidFill>
                  <a:schemeClr val="bg1"/>
                </a:solidFill>
              </a:rPr>
              <a:t>Townsend</a:t>
            </a:r>
            <a:endParaRPr lang="en-US" dirty="0">
              <a:solidFill>
                <a:schemeClr val="bg1"/>
              </a:solidFill>
            </a:endParaRPr>
          </a:p>
        </p:txBody>
      </p:sp>
      <p:sp>
        <p:nvSpPr>
          <p:cNvPr id="11" name="Rectangle 10"/>
          <p:cNvSpPr/>
          <p:nvPr/>
        </p:nvSpPr>
        <p:spPr>
          <a:xfrm>
            <a:off x="8059875" y="6172346"/>
            <a:ext cx="2628306" cy="4391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Bissell</a:t>
            </a:r>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684" y="3603009"/>
            <a:ext cx="1955397" cy="3039754"/>
          </a:xfrm>
          <a:prstGeom prst="rect">
            <a:avLst/>
          </a:prstGeom>
        </p:spPr>
      </p:pic>
      <p:sp>
        <p:nvSpPr>
          <p:cNvPr id="13" name="Rectangle 12"/>
          <p:cNvSpPr/>
          <p:nvPr/>
        </p:nvSpPr>
        <p:spPr>
          <a:xfrm>
            <a:off x="4537810" y="6173981"/>
            <a:ext cx="2095000" cy="5016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Townsend</a:t>
            </a:r>
            <a:endParaRPr lang="en-US" dirty="0">
              <a:solidFill>
                <a:schemeClr val="bg1"/>
              </a:solidFill>
            </a:endParaRPr>
          </a:p>
        </p:txBody>
      </p:sp>
      <p:sp>
        <p:nvSpPr>
          <p:cNvPr id="14" name="Rectangle 13"/>
          <p:cNvSpPr/>
          <p:nvPr/>
        </p:nvSpPr>
        <p:spPr>
          <a:xfrm>
            <a:off x="1324684" y="6172347"/>
            <a:ext cx="1955397" cy="44285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Silliman</a:t>
            </a:r>
            <a:endParaRPr lang="en-US" dirty="0"/>
          </a:p>
        </p:txBody>
      </p:sp>
    </p:spTree>
    <p:extLst>
      <p:ext uri="{BB962C8B-B14F-4D97-AF65-F5344CB8AC3E}">
        <p14:creationId xmlns:p14="http://schemas.microsoft.com/office/powerpoint/2010/main" val="9342614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Unitization</a:t>
            </a:r>
            <a:endParaRPr lang="en-US" dirty="0"/>
          </a:p>
        </p:txBody>
      </p:sp>
      <p:sp>
        <p:nvSpPr>
          <p:cNvPr id="3" name="Content Placeholder 2"/>
          <p:cNvSpPr>
            <a:spLocks noGrp="1"/>
          </p:cNvSpPr>
          <p:nvPr>
            <p:ph idx="1"/>
          </p:nvPr>
        </p:nvSpPr>
        <p:spPr>
          <a:xfrm>
            <a:off x="838200" y="1405718"/>
            <a:ext cx="10515600" cy="5117911"/>
          </a:xfrm>
        </p:spPr>
        <p:txBody>
          <a:bodyPr>
            <a:normAutofit/>
          </a:bodyPr>
          <a:lstStyle/>
          <a:p>
            <a:r>
              <a:rPr lang="en-US" dirty="0" smtClean="0"/>
              <a:t>Harold Ickes was a strong advocate of unitization in the 1930s</a:t>
            </a:r>
          </a:p>
          <a:p>
            <a:r>
              <a:rPr lang="en-US" dirty="0" smtClean="0"/>
              <a:t>In 1945, Oklahoma passed a compulsory unitization law</a:t>
            </a:r>
          </a:p>
          <a:p>
            <a:pPr lvl="1"/>
            <a:r>
              <a:rPr lang="en-US" dirty="0" smtClean="0"/>
              <a:t>Others, including Arkansas, followed in the 1950s and early 1960s</a:t>
            </a:r>
          </a:p>
          <a:p>
            <a:pPr lvl="1"/>
            <a:r>
              <a:rPr lang="en-US" dirty="0" smtClean="0"/>
              <a:t>But Texas still has no compulsory unitization act</a:t>
            </a:r>
          </a:p>
          <a:p>
            <a:pPr lvl="1"/>
            <a:r>
              <a:rPr lang="en-US" dirty="0" smtClean="0"/>
              <a:t>Curiously, Kansas has a compulsory unitization, but not compulsory pooling</a:t>
            </a:r>
          </a:p>
          <a:p>
            <a:pPr lvl="1"/>
            <a:r>
              <a:rPr lang="en-US" dirty="0" smtClean="0"/>
              <a:t>Alaska: only state that has a compulsory unitization act that does not require some minimum % of voluntary agreement to empower its conservation commission to order unitization </a:t>
            </a:r>
          </a:p>
          <a:p>
            <a:r>
              <a:rPr lang="en-US" dirty="0" smtClean="0"/>
              <a:t>Federal regulation authorizes “exploratory unitization” as does the latest IOGCC Model Conservation Act (2004)</a:t>
            </a:r>
          </a:p>
        </p:txBody>
      </p:sp>
    </p:spTree>
    <p:extLst>
      <p:ext uri="{BB962C8B-B14F-4D97-AF65-F5344CB8AC3E}">
        <p14:creationId xmlns:p14="http://schemas.microsoft.com/office/powerpoint/2010/main" val="12491368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08" y="0"/>
            <a:ext cx="10515600" cy="1325563"/>
          </a:xfrm>
        </p:spPr>
        <p:txBody>
          <a:bodyPr/>
          <a:lstStyle/>
          <a:p>
            <a:r>
              <a:rPr lang="en-US" dirty="0" smtClean="0"/>
              <a:t>Conservation Law Evolved for “Conventional” Petroleum Development</a:t>
            </a:r>
            <a:endParaRPr lang="en-US" dirty="0"/>
          </a:p>
        </p:txBody>
      </p:sp>
      <p:sp>
        <p:nvSpPr>
          <p:cNvPr id="3" name="Content Placeholder 2"/>
          <p:cNvSpPr>
            <a:spLocks noGrp="1"/>
          </p:cNvSpPr>
          <p:nvPr>
            <p:ph idx="1"/>
          </p:nvPr>
        </p:nvSpPr>
        <p:spPr>
          <a:xfrm>
            <a:off x="633483" y="1363332"/>
            <a:ext cx="4934803" cy="4351338"/>
          </a:xfrm>
        </p:spPr>
        <p:txBody>
          <a:bodyPr/>
          <a:lstStyle/>
          <a:p>
            <a:r>
              <a:rPr lang="en-US" dirty="0" smtClean="0"/>
              <a:t>Porous reservoir rock capable of holding commercial quantities of petroleum</a:t>
            </a:r>
          </a:p>
          <a:p>
            <a:r>
              <a:rPr lang="en-US" dirty="0" smtClean="0"/>
              <a:t>Permeable reservoir rock that allows petroleum to flow through the rock</a:t>
            </a:r>
          </a:p>
          <a:p>
            <a:r>
              <a:rPr lang="en-US" dirty="0" smtClean="0"/>
              <a:t>Petroleum is held in place by rock that traps the oil in place </a:t>
            </a:r>
          </a:p>
        </p:txBody>
      </p:sp>
      <p:pic>
        <p:nvPicPr>
          <p:cNvPr id="4" name="Picture 3"/>
          <p:cNvPicPr>
            <a:picLocks noChangeAspect="1"/>
          </p:cNvPicPr>
          <p:nvPr/>
        </p:nvPicPr>
        <p:blipFill>
          <a:blip r:embed="rId2"/>
          <a:stretch>
            <a:fillRect/>
          </a:stretch>
        </p:blipFill>
        <p:spPr>
          <a:xfrm>
            <a:off x="5435016" y="1325563"/>
            <a:ext cx="6756984" cy="5532437"/>
          </a:xfrm>
          <a:prstGeom prst="rect">
            <a:avLst/>
          </a:prstGeom>
        </p:spPr>
      </p:pic>
    </p:spTree>
    <p:extLst>
      <p:ext uri="{BB962C8B-B14F-4D97-AF65-F5344CB8AC3E}">
        <p14:creationId xmlns:p14="http://schemas.microsoft.com/office/powerpoint/2010/main" val="1691763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i="1" dirty="0" smtClean="0"/>
              <a:t>Where it’s going (or needs to go)</a:t>
            </a:r>
            <a:r>
              <a:rPr lang="en-US" sz="3600" dirty="0" smtClean="0"/>
              <a:t>:</a:t>
            </a:r>
            <a:br>
              <a:rPr lang="en-US" sz="3600" dirty="0" smtClean="0"/>
            </a:br>
            <a:r>
              <a:rPr lang="en-US" sz="3600" dirty="0" smtClean="0"/>
              <a:t>“Unconventional” Petroleum</a:t>
            </a:r>
            <a:endParaRPr lang="en-US" sz="3600" dirty="0"/>
          </a:p>
        </p:txBody>
      </p:sp>
      <p:sp>
        <p:nvSpPr>
          <p:cNvPr id="3" name="Content Placeholder 2"/>
          <p:cNvSpPr>
            <a:spLocks noGrp="1"/>
          </p:cNvSpPr>
          <p:nvPr>
            <p:ph idx="1"/>
          </p:nvPr>
        </p:nvSpPr>
        <p:spPr/>
        <p:txBody>
          <a:bodyPr/>
          <a:lstStyle/>
          <a:p>
            <a:r>
              <a:rPr lang="en-US" dirty="0" smtClean="0"/>
              <a:t>Petroleum still in its source rock—rock that is porous but not very permeable, e.g., shale</a:t>
            </a:r>
          </a:p>
          <a:p>
            <a:r>
              <a:rPr lang="en-US" dirty="0" smtClean="0"/>
              <a:t>Petroleum in a trap that is “tight”—without sufficient permeability to allow flow, e.g., tight sand</a:t>
            </a:r>
          </a:p>
          <a:p>
            <a:r>
              <a:rPr lang="en-US" dirty="0" smtClean="0"/>
              <a:t>Petroleum located in locations that are very expensive to tap, e.g., deep water</a:t>
            </a:r>
          </a:p>
          <a:p>
            <a:r>
              <a:rPr lang="en-US" dirty="0" smtClean="0"/>
              <a:t>Petroleum of a quality that does not permit production through traditional drilling, completion, and production techniques, e.g., oil sands</a:t>
            </a:r>
            <a:endParaRPr lang="en-US" dirty="0"/>
          </a:p>
        </p:txBody>
      </p:sp>
    </p:spTree>
    <p:extLst>
      <p:ext uri="{BB962C8B-B14F-4D97-AF65-F5344CB8AC3E}">
        <p14:creationId xmlns:p14="http://schemas.microsoft.com/office/powerpoint/2010/main" val="791615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160" y="0"/>
            <a:ext cx="10624780" cy="6857999"/>
          </a:xfrm>
          <a:prstGeom prst="rect">
            <a:avLst/>
          </a:prstGeom>
        </p:spPr>
      </p:pic>
      <p:sp>
        <p:nvSpPr>
          <p:cNvPr id="6" name="TextBox 5"/>
          <p:cNvSpPr txBox="1"/>
          <p:nvPr/>
        </p:nvSpPr>
        <p:spPr>
          <a:xfrm>
            <a:off x="655092" y="0"/>
            <a:ext cx="4114800" cy="584775"/>
          </a:xfrm>
          <a:prstGeom prst="rect">
            <a:avLst/>
          </a:prstGeom>
          <a:noFill/>
        </p:spPr>
        <p:txBody>
          <a:bodyPr wrap="square" rtlCol="0">
            <a:spAutoFit/>
          </a:bodyPr>
          <a:lstStyle/>
          <a:p>
            <a:pPr algn="ctr"/>
            <a:r>
              <a:rPr lang="en-US" sz="3200" dirty="0"/>
              <a:t>Unconventional Shale</a:t>
            </a:r>
          </a:p>
        </p:txBody>
      </p:sp>
      <p:pic>
        <p:nvPicPr>
          <p:cNvPr id="3" name="Picture 2"/>
          <p:cNvPicPr>
            <a:picLocks noChangeAspect="1"/>
          </p:cNvPicPr>
          <p:nvPr/>
        </p:nvPicPr>
        <p:blipFill>
          <a:blip r:embed="rId3"/>
          <a:stretch>
            <a:fillRect/>
          </a:stretch>
        </p:blipFill>
        <p:spPr>
          <a:xfrm>
            <a:off x="4298270" y="6332562"/>
            <a:ext cx="3121423" cy="262151"/>
          </a:xfrm>
          <a:prstGeom prst="rect">
            <a:avLst/>
          </a:prstGeom>
        </p:spPr>
      </p:pic>
    </p:spTree>
    <p:extLst>
      <p:ext uri="{BB962C8B-B14F-4D97-AF65-F5344CB8AC3E}">
        <p14:creationId xmlns:p14="http://schemas.microsoft.com/office/powerpoint/2010/main" val="12940141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Shale and Tight Reservoirs </a:t>
            </a:r>
            <a:endParaRPr lang="en-US" dirty="0"/>
          </a:p>
        </p:txBody>
      </p:sp>
      <p:sp>
        <p:nvSpPr>
          <p:cNvPr id="3" name="Content Placeholder 2"/>
          <p:cNvSpPr>
            <a:spLocks noGrp="1"/>
          </p:cNvSpPr>
          <p:nvPr>
            <p:ph idx="1"/>
          </p:nvPr>
        </p:nvSpPr>
        <p:spPr>
          <a:xfrm>
            <a:off x="464025" y="1825625"/>
            <a:ext cx="11273050" cy="4351338"/>
          </a:xfrm>
        </p:spPr>
        <p:txBody>
          <a:bodyPr/>
          <a:lstStyle/>
          <a:p>
            <a:r>
              <a:rPr lang="en-US" dirty="0" smtClean="0"/>
              <a:t>In a sense, these reservoirs turn conservation policy on its head</a:t>
            </a:r>
          </a:p>
          <a:p>
            <a:r>
              <a:rPr lang="en-US" dirty="0" smtClean="0"/>
              <a:t>“More wells, more oil”—Rule of Capture and early conservation practice</a:t>
            </a:r>
          </a:p>
          <a:p>
            <a:r>
              <a:rPr lang="en-US" dirty="0" smtClean="0"/>
              <a:t>“Fewer wells, more oil”—Post WWII conservation practice</a:t>
            </a:r>
          </a:p>
          <a:p>
            <a:r>
              <a:rPr lang="en-US" dirty="0" smtClean="0"/>
              <a:t>“More wells, more oil”—shale and tight reservoirs</a:t>
            </a:r>
          </a:p>
          <a:p>
            <a:endParaRPr lang="en-US" dirty="0"/>
          </a:p>
        </p:txBody>
      </p:sp>
    </p:spTree>
    <p:extLst>
      <p:ext uri="{BB962C8B-B14F-4D97-AF65-F5344CB8AC3E}">
        <p14:creationId xmlns:p14="http://schemas.microsoft.com/office/powerpoint/2010/main" val="36203316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Belridge</a:t>
            </a:r>
            <a:r>
              <a:rPr lang="en-US" dirty="0" smtClean="0"/>
              <a:t> Oil Field, Kern County CA</a:t>
            </a:r>
            <a:endParaRPr lang="en-US" dirty="0"/>
          </a:p>
        </p:txBody>
      </p:sp>
      <p:pic>
        <p:nvPicPr>
          <p:cNvPr id="5" name="Content Placeholder 4"/>
          <p:cNvPicPr>
            <a:picLocks noGrp="1" noChangeAspect="1"/>
          </p:cNvPicPr>
          <p:nvPr>
            <p:ph idx="1"/>
          </p:nvPr>
        </p:nvPicPr>
        <p:blipFill>
          <a:blip r:embed="rId3"/>
          <a:stretch>
            <a:fillRect/>
          </a:stretch>
        </p:blipFill>
        <p:spPr>
          <a:xfrm>
            <a:off x="2220686" y="1646502"/>
            <a:ext cx="7788728" cy="4732734"/>
          </a:xfrm>
          <a:prstGeom prst="rect">
            <a:avLst/>
          </a:prstGeom>
        </p:spPr>
      </p:pic>
    </p:spTree>
    <p:extLst>
      <p:ext uri="{BB962C8B-B14F-4D97-AF65-F5344CB8AC3E}">
        <p14:creationId xmlns:p14="http://schemas.microsoft.com/office/powerpoint/2010/main" val="10433922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65" y="1143001"/>
            <a:ext cx="8310416" cy="4495799"/>
          </a:xfrm>
          <a:prstGeom prst="rect">
            <a:avLst/>
          </a:prstGeom>
        </p:spPr>
      </p:pic>
    </p:spTree>
    <p:extLst>
      <p:ext uri="{BB962C8B-B14F-4D97-AF65-F5344CB8AC3E}">
        <p14:creationId xmlns:p14="http://schemas.microsoft.com/office/powerpoint/2010/main" val="42773928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1940" y="2397950"/>
            <a:ext cx="5812526" cy="4359395"/>
          </a:xfrm>
          <a:prstGeom prst="rect">
            <a:avLst/>
          </a:prstGeom>
        </p:spPr>
      </p:pic>
      <p:sp>
        <p:nvSpPr>
          <p:cNvPr id="3" name="TextBox 2"/>
          <p:cNvSpPr txBox="1"/>
          <p:nvPr/>
        </p:nvSpPr>
        <p:spPr>
          <a:xfrm>
            <a:off x="286603" y="89627"/>
            <a:ext cx="11805719" cy="2308324"/>
          </a:xfrm>
          <a:prstGeom prst="rect">
            <a:avLst/>
          </a:prstGeom>
          <a:noFill/>
        </p:spPr>
        <p:txBody>
          <a:bodyPr wrap="square" rtlCol="0">
            <a:spAutoFit/>
          </a:bodyPr>
          <a:lstStyle/>
          <a:p>
            <a:r>
              <a:rPr lang="en-US" sz="3600" dirty="0" smtClean="0"/>
              <a:t>Biggest Conservation Challenge?</a:t>
            </a:r>
          </a:p>
          <a:p>
            <a:r>
              <a:rPr lang="en-US" sz="3600" dirty="0" smtClean="0"/>
              <a:t>Responding to, without stifling, new technology</a:t>
            </a:r>
          </a:p>
          <a:p>
            <a:r>
              <a:rPr lang="en-US" sz="3600" dirty="0" smtClean="0"/>
              <a:t>Most conservation agencies have done a commendable job, although statutory constraints are a problem in a few states</a:t>
            </a:r>
            <a:endParaRPr lang="en-US" sz="3600" dirty="0"/>
          </a:p>
        </p:txBody>
      </p:sp>
    </p:spTree>
    <p:extLst>
      <p:ext uri="{BB962C8B-B14F-4D97-AF65-F5344CB8AC3E}">
        <p14:creationId xmlns:p14="http://schemas.microsoft.com/office/powerpoint/2010/main" val="12151939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The Big Three Old “New” Technologies</a:t>
            </a:r>
            <a:endParaRPr lang="en-US" dirty="0"/>
          </a:p>
        </p:txBody>
      </p:sp>
      <p:sp>
        <p:nvSpPr>
          <p:cNvPr id="3" name="Content Placeholder 2"/>
          <p:cNvSpPr>
            <a:spLocks noGrp="1"/>
          </p:cNvSpPr>
          <p:nvPr>
            <p:ph idx="1"/>
          </p:nvPr>
        </p:nvSpPr>
        <p:spPr>
          <a:xfrm>
            <a:off x="838200" y="1219200"/>
            <a:ext cx="9601200" cy="5334000"/>
          </a:xfrm>
        </p:spPr>
        <p:txBody>
          <a:bodyPr>
            <a:normAutofit/>
          </a:bodyPr>
          <a:lstStyle/>
          <a:p>
            <a:r>
              <a:rPr lang="en-US" dirty="0" smtClean="0"/>
              <a:t>Horizontal Drilling</a:t>
            </a:r>
          </a:p>
          <a:p>
            <a:r>
              <a:rPr lang="en-US" dirty="0" smtClean="0"/>
              <a:t>3D Seismic</a:t>
            </a:r>
          </a:p>
          <a:p>
            <a:r>
              <a:rPr lang="en-US" dirty="0" smtClean="0"/>
              <a:t>Hydraulic Fracturing</a:t>
            </a:r>
            <a:endParaRPr lang="en-US" dirty="0"/>
          </a:p>
        </p:txBody>
      </p:sp>
    </p:spTree>
    <p:extLst>
      <p:ext uri="{BB962C8B-B14F-4D97-AF65-F5344CB8AC3E}">
        <p14:creationId xmlns:p14="http://schemas.microsoft.com/office/powerpoint/2010/main" val="5597523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Slant to Horizontal Drilling</a:t>
            </a:r>
            <a:endParaRPr lang="en-US" dirty="0"/>
          </a:p>
        </p:txBody>
      </p:sp>
      <p:sp>
        <p:nvSpPr>
          <p:cNvPr id="3" name="Content Placeholder 2"/>
          <p:cNvSpPr>
            <a:spLocks noGrp="1"/>
          </p:cNvSpPr>
          <p:nvPr>
            <p:ph idx="1"/>
          </p:nvPr>
        </p:nvSpPr>
        <p:spPr>
          <a:xfrm>
            <a:off x="838200" y="1219200"/>
            <a:ext cx="9601200" cy="5334000"/>
          </a:xfrm>
        </p:spPr>
        <p:txBody>
          <a:bodyPr>
            <a:normAutofit lnSpcReduction="10000"/>
          </a:bodyPr>
          <a:lstStyle/>
          <a:p>
            <a:r>
              <a:rPr lang="en-US" dirty="0" smtClean="0"/>
              <a:t>1920s: several </a:t>
            </a:r>
            <a:r>
              <a:rPr lang="en-US" dirty="0"/>
              <a:t>lawsuits alleging that </a:t>
            </a:r>
            <a:r>
              <a:rPr lang="en-US" dirty="0" smtClean="0"/>
              <a:t>wells had been slant drilled to trespass beneath neighboring property, helped develop technology to measure a wells angle and location</a:t>
            </a:r>
          </a:p>
          <a:p>
            <a:pPr lvl="1"/>
            <a:r>
              <a:rPr lang="en-US" dirty="0" smtClean="0"/>
              <a:t>Gyro compasses improved such measurements, developed by Sperry Corp. under contract to Sun Oil company, but </a:t>
            </a:r>
            <a:r>
              <a:rPr lang="en-US" dirty="0" err="1" smtClean="0"/>
              <a:t>spinned</a:t>
            </a:r>
            <a:r>
              <a:rPr lang="en-US" dirty="0" smtClean="0"/>
              <a:t> off into Halliburton</a:t>
            </a:r>
            <a:endParaRPr lang="en-US" dirty="0"/>
          </a:p>
          <a:p>
            <a:r>
              <a:rPr lang="en-US" dirty="0" smtClean="0"/>
              <a:t>1934: </a:t>
            </a:r>
            <a:r>
              <a:rPr lang="en-US" dirty="0"/>
              <a:t>H. John Eastman </a:t>
            </a:r>
            <a:r>
              <a:rPr lang="en-US" dirty="0" smtClean="0"/>
              <a:t>pioneered </a:t>
            </a:r>
            <a:r>
              <a:rPr lang="en-US" dirty="0"/>
              <a:t>directional drilling </a:t>
            </a:r>
            <a:r>
              <a:rPr lang="en-US" dirty="0" smtClean="0"/>
              <a:t>to control a well fire in the Conroe oil field in Texas</a:t>
            </a:r>
            <a:endParaRPr lang="en-US" dirty="0"/>
          </a:p>
          <a:p>
            <a:r>
              <a:rPr lang="en-US" b="1" dirty="0" smtClean="0"/>
              <a:t>1970s: </a:t>
            </a:r>
          </a:p>
          <a:p>
            <a:pPr lvl="1"/>
            <a:r>
              <a:rPr lang="en-US" dirty="0" smtClean="0"/>
              <a:t>Downhole </a:t>
            </a:r>
            <a:r>
              <a:rPr lang="en-US" dirty="0"/>
              <a:t>drilling </a:t>
            </a:r>
            <a:r>
              <a:rPr lang="en-US" dirty="0" smtClean="0"/>
              <a:t> or mud </a:t>
            </a:r>
            <a:r>
              <a:rPr lang="en-US" dirty="0"/>
              <a:t>motors, driven by the hydraulic power of drilling mud circulated down the drill </a:t>
            </a:r>
            <a:r>
              <a:rPr lang="en-US" dirty="0" smtClean="0"/>
              <a:t>string, allowing the </a:t>
            </a:r>
            <a:r>
              <a:rPr lang="en-US" dirty="0"/>
              <a:t>drill bit to continue </a:t>
            </a:r>
            <a:r>
              <a:rPr lang="en-US" dirty="0" smtClean="0"/>
              <a:t>rotating, </a:t>
            </a:r>
            <a:r>
              <a:rPr lang="en-US" dirty="0"/>
              <a:t>while most of the drill </a:t>
            </a:r>
            <a:r>
              <a:rPr lang="en-US" dirty="0" smtClean="0"/>
              <a:t>pipe remained stationary</a:t>
            </a:r>
          </a:p>
          <a:p>
            <a:pPr lvl="1"/>
            <a:r>
              <a:rPr lang="en-US" dirty="0" smtClean="0"/>
              <a:t>Measurement </a:t>
            </a:r>
            <a:r>
              <a:rPr lang="en-US" dirty="0"/>
              <a:t>while drilling </a:t>
            </a:r>
            <a:r>
              <a:rPr lang="en-US" dirty="0" smtClean="0"/>
              <a:t>tools (MWDs) and rotary steel systems (RSS) allow the drill bit to be laterally directed as desired</a:t>
            </a:r>
            <a:endParaRPr lang="en-US" dirty="0"/>
          </a:p>
        </p:txBody>
      </p:sp>
    </p:spTree>
    <p:extLst>
      <p:ext uri="{BB962C8B-B14F-4D97-AF65-F5344CB8AC3E}">
        <p14:creationId xmlns:p14="http://schemas.microsoft.com/office/powerpoint/2010/main" val="3798135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drakes_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55" y="197689"/>
            <a:ext cx="51800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p:cNvSpPr txBox="1">
            <a:spLocks noChangeArrowheads="1"/>
          </p:cNvSpPr>
          <p:nvPr/>
        </p:nvSpPr>
        <p:spPr bwMode="auto">
          <a:xfrm>
            <a:off x="6261893" y="306321"/>
            <a:ext cx="469741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t>“Col.” Edwin Drake (top hat) </a:t>
            </a:r>
          </a:p>
          <a:p>
            <a:pPr algn="ctr" eaLnBrk="1" hangingPunct="1"/>
            <a:r>
              <a:rPr lang="en-US" sz="2800" dirty="0"/>
              <a:t>Titusville, Pennsylvania</a:t>
            </a:r>
          </a:p>
          <a:p>
            <a:pPr algn="ctr" eaLnBrk="1" hangingPunct="1"/>
            <a:r>
              <a:rPr lang="en-US" sz="2800" dirty="0"/>
              <a:t>1859</a:t>
            </a:r>
          </a:p>
        </p:txBody>
      </p:sp>
      <p:sp>
        <p:nvSpPr>
          <p:cNvPr id="7172" name="Text Box 6"/>
          <p:cNvSpPr txBox="1">
            <a:spLocks noChangeArrowheads="1"/>
          </p:cNvSpPr>
          <p:nvPr/>
        </p:nvSpPr>
        <p:spPr bwMode="auto">
          <a:xfrm>
            <a:off x="5704575" y="5202188"/>
            <a:ext cx="47223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t>Pennsylvania Rock Oil Co</a:t>
            </a:r>
            <a:r>
              <a:rPr lang="en-US" sz="2400" dirty="0" smtClean="0"/>
              <a:t>., George Bissell &amp;</a:t>
            </a:r>
            <a:endParaRPr lang="en-US" sz="2400" dirty="0"/>
          </a:p>
          <a:p>
            <a:pPr eaLnBrk="1" hangingPunct="1"/>
            <a:r>
              <a:rPr lang="en-US" sz="2400" dirty="0"/>
              <a:t>James Townsend, </a:t>
            </a:r>
            <a:r>
              <a:rPr lang="en-US" sz="2400" dirty="0" smtClean="0"/>
              <a:t>Investors</a:t>
            </a:r>
            <a:endParaRPr lang="en-US" sz="2400" dirty="0"/>
          </a:p>
        </p:txBody>
      </p:sp>
      <p:sp>
        <p:nvSpPr>
          <p:cNvPr id="2" name="Slide Number Placeholder 1"/>
          <p:cNvSpPr>
            <a:spLocks noGrp="1"/>
          </p:cNvSpPr>
          <p:nvPr>
            <p:ph type="sldNum" sz="quarter" idx="12"/>
          </p:nvPr>
        </p:nvSpPr>
        <p:spPr/>
        <p:txBody>
          <a:bodyPr/>
          <a:lstStyle/>
          <a:p>
            <a:pPr>
              <a:defRPr/>
            </a:pPr>
            <a:fld id="{9F051B7D-15E8-4DD8-B4BB-DE5B9E10906F}" type="slidenum">
              <a:rPr lang="en-US" smtClean="0"/>
              <a:pPr>
                <a:defRPr/>
              </a:pPr>
              <a:t>4</a:t>
            </a:fld>
            <a:endParaRPr lang="en-US"/>
          </a:p>
        </p:txBody>
      </p:sp>
    </p:spTree>
    <p:extLst>
      <p:ext uri="{BB962C8B-B14F-4D97-AF65-F5344CB8AC3E}">
        <p14:creationId xmlns:p14="http://schemas.microsoft.com/office/powerpoint/2010/main" val="3801723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1" y="1143000"/>
            <a:ext cx="7315199" cy="5244860"/>
          </a:xfrm>
          <a:prstGeom prst="rect">
            <a:avLst/>
          </a:prstGeom>
        </p:spPr>
      </p:pic>
      <p:sp>
        <p:nvSpPr>
          <p:cNvPr id="3" name="TextBox 2"/>
          <p:cNvSpPr txBox="1"/>
          <p:nvPr/>
        </p:nvSpPr>
        <p:spPr>
          <a:xfrm>
            <a:off x="4572000" y="228600"/>
            <a:ext cx="2756524" cy="707886"/>
          </a:xfrm>
          <a:prstGeom prst="rect">
            <a:avLst/>
          </a:prstGeom>
          <a:noFill/>
        </p:spPr>
        <p:txBody>
          <a:bodyPr wrap="none" rtlCol="0">
            <a:spAutoFit/>
          </a:bodyPr>
          <a:lstStyle/>
          <a:p>
            <a:pPr algn="ctr"/>
            <a:r>
              <a:rPr lang="en-US" sz="4000" dirty="0"/>
              <a:t>Austin Chalk</a:t>
            </a:r>
            <a:endParaRPr lang="en-US" dirty="0"/>
          </a:p>
        </p:txBody>
      </p:sp>
    </p:spTree>
    <p:extLst>
      <p:ext uri="{BB962C8B-B14F-4D97-AF65-F5344CB8AC3E}">
        <p14:creationId xmlns:p14="http://schemas.microsoft.com/office/powerpoint/2010/main" val="17114989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1143000"/>
            <a:ext cx="7923144" cy="5320652"/>
          </a:xfrm>
          <a:prstGeom prst="rect">
            <a:avLst/>
          </a:prstGeom>
        </p:spPr>
      </p:pic>
      <p:sp>
        <p:nvSpPr>
          <p:cNvPr id="3" name="Rectangle 2"/>
          <p:cNvSpPr/>
          <p:nvPr/>
        </p:nvSpPr>
        <p:spPr>
          <a:xfrm>
            <a:off x="2057400" y="1066800"/>
            <a:ext cx="8077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66342" y="533401"/>
            <a:ext cx="8365175" cy="584775"/>
          </a:xfrm>
          <a:prstGeom prst="rect">
            <a:avLst/>
          </a:prstGeom>
          <a:noFill/>
        </p:spPr>
        <p:txBody>
          <a:bodyPr wrap="none" rtlCol="0">
            <a:spAutoFit/>
          </a:bodyPr>
          <a:lstStyle/>
          <a:p>
            <a:pPr algn="ctr"/>
            <a:r>
              <a:rPr lang="en-US" sz="3200" dirty="0"/>
              <a:t>Austin Chalk Horizontal Drilling Using MWD Tools</a:t>
            </a:r>
          </a:p>
        </p:txBody>
      </p:sp>
    </p:spTree>
    <p:extLst>
      <p:ext uri="{BB962C8B-B14F-4D97-AF65-F5344CB8AC3E}">
        <p14:creationId xmlns:p14="http://schemas.microsoft.com/office/powerpoint/2010/main" val="20166453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604820"/>
            <a:ext cx="8305800" cy="5700660"/>
          </a:xfrm>
          <a:prstGeom prst="rect">
            <a:avLst/>
          </a:prstGeom>
        </p:spPr>
      </p:pic>
    </p:spTree>
    <p:extLst>
      <p:ext uri="{BB962C8B-B14F-4D97-AF65-F5344CB8AC3E}">
        <p14:creationId xmlns:p14="http://schemas.microsoft.com/office/powerpoint/2010/main" val="8143575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Reflective Seismic Technology</a:t>
            </a:r>
            <a:endParaRPr lang="en-US" dirty="0"/>
          </a:p>
        </p:txBody>
      </p:sp>
      <p:sp>
        <p:nvSpPr>
          <p:cNvPr id="3" name="Content Placeholder 2"/>
          <p:cNvSpPr>
            <a:spLocks noGrp="1"/>
          </p:cNvSpPr>
          <p:nvPr>
            <p:ph idx="1"/>
          </p:nvPr>
        </p:nvSpPr>
        <p:spPr/>
        <p:txBody>
          <a:bodyPr>
            <a:normAutofit/>
          </a:bodyPr>
          <a:lstStyle/>
          <a:p>
            <a:r>
              <a:rPr lang="en-US" dirty="0" smtClean="0"/>
              <a:t>Reginald Fessenden, Canadian inventor, developed initial techniques to infer geology in 1910s, getting a patent in 1917, but never developed it</a:t>
            </a:r>
          </a:p>
          <a:p>
            <a:r>
              <a:rPr lang="en-US" dirty="0" err="1" smtClean="0"/>
              <a:t>Ludger</a:t>
            </a:r>
            <a:r>
              <a:rPr lang="en-US" dirty="0" smtClean="0"/>
              <a:t> </a:t>
            </a:r>
            <a:r>
              <a:rPr lang="en-US" dirty="0" err="1" smtClean="0"/>
              <a:t>Mintrop</a:t>
            </a:r>
            <a:r>
              <a:rPr lang="en-US" dirty="0" smtClean="0"/>
              <a:t>, a </a:t>
            </a:r>
            <a:r>
              <a:rPr lang="en-US" dirty="0"/>
              <a:t>German mine surveyor</a:t>
            </a:r>
            <a:r>
              <a:rPr lang="en-US" dirty="0" smtClean="0"/>
              <a:t>, used seismic technology to find salt </a:t>
            </a:r>
            <a:r>
              <a:rPr lang="en-US" dirty="0"/>
              <a:t>domes in </a:t>
            </a:r>
            <a:r>
              <a:rPr lang="en-US" dirty="0" smtClean="0"/>
              <a:t>Germany in 1910s and also found oil in Texas and Mexico in early 1920s</a:t>
            </a:r>
          </a:p>
          <a:p>
            <a:r>
              <a:rPr lang="en-US" dirty="0" smtClean="0"/>
              <a:t>John </a:t>
            </a:r>
            <a:r>
              <a:rPr lang="en-US" dirty="0"/>
              <a:t>Clarence </a:t>
            </a:r>
            <a:r>
              <a:rPr lang="en-US" dirty="0" err="1" smtClean="0"/>
              <a:t>Karcher</a:t>
            </a:r>
            <a:r>
              <a:rPr lang="en-US" dirty="0" smtClean="0"/>
              <a:t> in 1910s </a:t>
            </a:r>
            <a:r>
              <a:rPr lang="en-US" dirty="0"/>
              <a:t>discovered seismic </a:t>
            </a:r>
            <a:r>
              <a:rPr lang="en-US" dirty="0" smtClean="0"/>
              <a:t>reflections could be used to detect the location of artillery, and used similar techniques to find oil in Oklahoma </a:t>
            </a:r>
            <a:r>
              <a:rPr lang="en-US" dirty="0"/>
              <a:t>in 1921</a:t>
            </a:r>
          </a:p>
        </p:txBody>
      </p:sp>
    </p:spTree>
    <p:extLst>
      <p:ext uri="{BB962C8B-B14F-4D97-AF65-F5344CB8AC3E}">
        <p14:creationId xmlns:p14="http://schemas.microsoft.com/office/powerpoint/2010/main" val="25275671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41673" cy="6829418"/>
          </a:xfrm>
          <a:prstGeom prst="rect">
            <a:avLst/>
          </a:prstGeom>
        </p:spPr>
      </p:pic>
      <p:sp>
        <p:nvSpPr>
          <p:cNvPr id="3" name="TextBox 2"/>
          <p:cNvSpPr txBox="1"/>
          <p:nvPr/>
        </p:nvSpPr>
        <p:spPr>
          <a:xfrm>
            <a:off x="4301320" y="1"/>
            <a:ext cx="4255652" cy="769441"/>
          </a:xfrm>
          <a:prstGeom prst="rect">
            <a:avLst/>
          </a:prstGeom>
          <a:noFill/>
        </p:spPr>
        <p:txBody>
          <a:bodyPr wrap="none" rtlCol="0">
            <a:spAutoFit/>
          </a:bodyPr>
          <a:lstStyle/>
          <a:p>
            <a:pPr algn="ctr"/>
            <a:r>
              <a:rPr lang="en-US" sz="4400" dirty="0">
                <a:solidFill>
                  <a:schemeClr val="bg1"/>
                </a:solidFill>
              </a:rPr>
              <a:t>Seismic Surveying</a:t>
            </a:r>
          </a:p>
        </p:txBody>
      </p:sp>
    </p:spTree>
    <p:extLst>
      <p:ext uri="{BB962C8B-B14F-4D97-AF65-F5344CB8AC3E}">
        <p14:creationId xmlns:p14="http://schemas.microsoft.com/office/powerpoint/2010/main" val="28169169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Object 2"/>
          <p:cNvGraphicFramePr>
            <a:graphicFrameLocks noChangeAspect="1"/>
          </p:cNvGraphicFramePr>
          <p:nvPr>
            <p:extLst>
              <p:ext uri="{D42A27DB-BD31-4B8C-83A1-F6EECF244321}">
                <p14:modId xmlns:p14="http://schemas.microsoft.com/office/powerpoint/2010/main" val="916701428"/>
              </p:ext>
            </p:extLst>
          </p:nvPr>
        </p:nvGraphicFramePr>
        <p:xfrm>
          <a:off x="2442949" y="684806"/>
          <a:ext cx="7588155" cy="6163916"/>
        </p:xfrm>
        <a:graphic>
          <a:graphicData uri="http://schemas.openxmlformats.org/presentationml/2006/ole">
            <mc:AlternateContent xmlns:mc="http://schemas.openxmlformats.org/markup-compatibility/2006">
              <mc:Choice xmlns:v="urn:schemas-microsoft-com:vml" Requires="v">
                <p:oleObj spid="_x0000_s2243" name="Clip" r:id="rId4" imgW="6095238" imgH="4571429" progId="MS_ClipArt_Gallery.2">
                  <p:embed/>
                </p:oleObj>
              </mc:Choice>
              <mc:Fallback>
                <p:oleObj name="Clip" r:id="rId4" imgW="6095238" imgH="4571429"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2949" y="684806"/>
                        <a:ext cx="7588155" cy="6163916"/>
                      </a:xfrm>
                      <a:prstGeom prst="rect">
                        <a:avLst/>
                      </a:prstGeom>
                      <a:noFill/>
                      <a:ln>
                        <a:noFill/>
                      </a:ln>
                      <a:effectLst/>
                      <a:extLst/>
                    </p:spPr>
                  </p:pic>
                </p:oleObj>
              </mc:Fallback>
            </mc:AlternateContent>
          </a:graphicData>
        </a:graphic>
      </p:graphicFrame>
      <p:sp>
        <p:nvSpPr>
          <p:cNvPr id="89091" name="Text Box 3"/>
          <p:cNvSpPr txBox="1">
            <a:spLocks noChangeArrowheads="1"/>
          </p:cNvSpPr>
          <p:nvPr/>
        </p:nvSpPr>
        <p:spPr bwMode="auto">
          <a:xfrm>
            <a:off x="2584512" y="76201"/>
            <a:ext cx="71769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dirty="0">
                <a:solidFill>
                  <a:srgbClr val="000000"/>
                </a:solidFill>
              </a:rPr>
              <a:t>2D Seismic (showing ancient riverbed)</a:t>
            </a:r>
          </a:p>
        </p:txBody>
      </p:sp>
    </p:spTree>
    <p:extLst>
      <p:ext uri="{BB962C8B-B14F-4D97-AF65-F5344CB8AC3E}">
        <p14:creationId xmlns:p14="http://schemas.microsoft.com/office/powerpoint/2010/main" val="30264837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8671" y="978932"/>
            <a:ext cx="3235277" cy="2590800"/>
          </a:xfrm>
          <a:prstGeom prst="rect">
            <a:avLst/>
          </a:prstGeom>
        </p:spPr>
      </p:pic>
      <p:sp>
        <p:nvSpPr>
          <p:cNvPr id="3" name="TextBox 2"/>
          <p:cNvSpPr txBox="1"/>
          <p:nvPr/>
        </p:nvSpPr>
        <p:spPr>
          <a:xfrm>
            <a:off x="684307" y="3569732"/>
            <a:ext cx="2684004" cy="369332"/>
          </a:xfrm>
          <a:prstGeom prst="rect">
            <a:avLst/>
          </a:prstGeom>
          <a:noFill/>
        </p:spPr>
        <p:txBody>
          <a:bodyPr wrap="none" rtlCol="0">
            <a:spAutoFit/>
          </a:bodyPr>
          <a:lstStyle/>
          <a:p>
            <a:r>
              <a:rPr lang="en-US" dirty="0"/>
              <a:t>Old Mainframe Computers</a:t>
            </a:r>
          </a:p>
        </p:txBody>
      </p:sp>
      <p:sp>
        <p:nvSpPr>
          <p:cNvPr id="5" name="TextBox 4"/>
          <p:cNvSpPr txBox="1"/>
          <p:nvPr/>
        </p:nvSpPr>
        <p:spPr>
          <a:xfrm>
            <a:off x="8438758" y="6276976"/>
            <a:ext cx="1696234" cy="369332"/>
          </a:xfrm>
          <a:prstGeom prst="rect">
            <a:avLst/>
          </a:prstGeom>
          <a:noFill/>
        </p:spPr>
        <p:txBody>
          <a:bodyPr wrap="none" rtlCol="0">
            <a:spAutoFit/>
          </a:bodyPr>
          <a:lstStyle/>
          <a:p>
            <a:r>
              <a:rPr lang="en-US" dirty="0" smtClean="0"/>
              <a:t>Modern Laptop</a:t>
            </a:r>
            <a:endParaRPr lang="en-US" dirty="0"/>
          </a:p>
        </p:txBody>
      </p:sp>
      <p:pic>
        <p:nvPicPr>
          <p:cNvPr id="6" name="Picture 5"/>
          <p:cNvPicPr>
            <a:picLocks noChangeAspect="1"/>
          </p:cNvPicPr>
          <p:nvPr/>
        </p:nvPicPr>
        <p:blipFill>
          <a:blip r:embed="rId3"/>
          <a:stretch>
            <a:fillRect/>
          </a:stretch>
        </p:blipFill>
        <p:spPr>
          <a:xfrm>
            <a:off x="8001000" y="4495801"/>
            <a:ext cx="2571750" cy="1781175"/>
          </a:xfrm>
          <a:prstGeom prst="rect">
            <a:avLst/>
          </a:prstGeom>
        </p:spPr>
      </p:pic>
      <p:sp>
        <p:nvSpPr>
          <p:cNvPr id="7" name="TextBox 6"/>
          <p:cNvSpPr txBox="1"/>
          <p:nvPr/>
        </p:nvSpPr>
        <p:spPr>
          <a:xfrm>
            <a:off x="1257869" y="0"/>
            <a:ext cx="9788770" cy="707886"/>
          </a:xfrm>
          <a:prstGeom prst="rect">
            <a:avLst/>
          </a:prstGeom>
          <a:noFill/>
        </p:spPr>
        <p:txBody>
          <a:bodyPr wrap="none" rtlCol="0">
            <a:spAutoFit/>
          </a:bodyPr>
          <a:lstStyle/>
          <a:p>
            <a:r>
              <a:rPr lang="en-US" sz="4000" dirty="0"/>
              <a:t>Improvements in Computers led to 3D Seismic</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584" y="2225635"/>
            <a:ext cx="3952372" cy="2688194"/>
          </a:xfrm>
          <a:prstGeom prst="rect">
            <a:avLst/>
          </a:prstGeom>
        </p:spPr>
      </p:pic>
      <p:sp>
        <p:nvSpPr>
          <p:cNvPr id="9" name="TextBox 8"/>
          <p:cNvSpPr txBox="1"/>
          <p:nvPr/>
        </p:nvSpPr>
        <p:spPr>
          <a:xfrm>
            <a:off x="4418683" y="5017056"/>
            <a:ext cx="2329997" cy="369332"/>
          </a:xfrm>
          <a:prstGeom prst="rect">
            <a:avLst/>
          </a:prstGeom>
          <a:noFill/>
        </p:spPr>
        <p:txBody>
          <a:bodyPr wrap="none" rtlCol="0">
            <a:spAutoFit/>
          </a:bodyPr>
          <a:lstStyle/>
          <a:p>
            <a:r>
              <a:rPr lang="en-US" dirty="0" smtClean="0"/>
              <a:t>Old Desktop Computer</a:t>
            </a:r>
            <a:endParaRPr lang="en-US" dirty="0"/>
          </a:p>
        </p:txBody>
      </p:sp>
    </p:spTree>
    <p:extLst>
      <p:ext uri="{BB962C8B-B14F-4D97-AF65-F5344CB8AC3E}">
        <p14:creationId xmlns:p14="http://schemas.microsoft.com/office/powerpoint/2010/main" val="40042034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p:cNvGraphicFramePr>
            <a:graphicFrameLocks noChangeAspect="1"/>
          </p:cNvGraphicFramePr>
          <p:nvPr>
            <p:extLst>
              <p:ext uri="{D42A27DB-BD31-4B8C-83A1-F6EECF244321}">
                <p14:modId xmlns:p14="http://schemas.microsoft.com/office/powerpoint/2010/main" val="2043438628"/>
              </p:ext>
            </p:extLst>
          </p:nvPr>
        </p:nvGraphicFramePr>
        <p:xfrm>
          <a:off x="1940560" y="599420"/>
          <a:ext cx="8177878" cy="6258580"/>
        </p:xfrm>
        <a:graphic>
          <a:graphicData uri="http://schemas.openxmlformats.org/presentationml/2006/ole">
            <mc:AlternateContent xmlns:mc="http://schemas.openxmlformats.org/markup-compatibility/2006">
              <mc:Choice xmlns:v="urn:schemas-microsoft-com:vml" Requires="v">
                <p:oleObj spid="_x0000_s3267" name="Clip" r:id="rId3" imgW="6095238" imgH="4571429" progId="MS_ClipArt_Gallery.2">
                  <p:embed/>
                </p:oleObj>
              </mc:Choice>
              <mc:Fallback>
                <p:oleObj name="Clip" r:id="rId3" imgW="6095238" imgH="4571429"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560" y="599420"/>
                        <a:ext cx="8177878" cy="6258580"/>
                      </a:xfrm>
                      <a:prstGeom prst="rect">
                        <a:avLst/>
                      </a:prstGeom>
                      <a:noFill/>
                      <a:ln>
                        <a:noFill/>
                      </a:ln>
                      <a:effectLst/>
                      <a:extLst/>
                    </p:spPr>
                  </p:pic>
                </p:oleObj>
              </mc:Fallback>
            </mc:AlternateContent>
          </a:graphicData>
        </a:graphic>
      </p:graphicFrame>
      <p:sp>
        <p:nvSpPr>
          <p:cNvPr id="90115" name="Text Box 3"/>
          <p:cNvSpPr txBox="1">
            <a:spLocks noChangeArrowheads="1"/>
          </p:cNvSpPr>
          <p:nvPr/>
        </p:nvSpPr>
        <p:spPr bwMode="auto">
          <a:xfrm>
            <a:off x="2625659" y="76200"/>
            <a:ext cx="73036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solidFill>
                  <a:srgbClr val="000000"/>
                </a:solidFill>
              </a:rPr>
              <a:t>3D Seismic (showing same ancient riverbed)</a:t>
            </a:r>
          </a:p>
        </p:txBody>
      </p:sp>
    </p:spTree>
    <p:extLst>
      <p:ext uri="{BB962C8B-B14F-4D97-AF65-F5344CB8AC3E}">
        <p14:creationId xmlns:p14="http://schemas.microsoft.com/office/powerpoint/2010/main" val="42593278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extLst>
              <p:ext uri="{D42A27DB-BD31-4B8C-83A1-F6EECF244321}">
                <p14:modId xmlns:p14="http://schemas.microsoft.com/office/powerpoint/2010/main" val="1780524284"/>
              </p:ext>
            </p:extLst>
          </p:nvPr>
        </p:nvGraphicFramePr>
        <p:xfrm>
          <a:off x="2825087" y="643201"/>
          <a:ext cx="6909458" cy="6044201"/>
        </p:xfrm>
        <a:graphic>
          <a:graphicData uri="http://schemas.openxmlformats.org/presentationml/2006/ole">
            <mc:AlternateContent xmlns:mc="http://schemas.openxmlformats.org/markup-compatibility/2006">
              <mc:Choice xmlns:v="urn:schemas-microsoft-com:vml" Requires="v">
                <p:oleObj spid="_x0000_s4291" name="Clip" r:id="rId3" imgW="6095238" imgH="4571429" progId="MS_ClipArt_Gallery.2">
                  <p:embed/>
                </p:oleObj>
              </mc:Choice>
              <mc:Fallback>
                <p:oleObj name="Clip" r:id="rId3" imgW="6095238" imgH="4571429"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087" y="643201"/>
                        <a:ext cx="6909458" cy="6044201"/>
                      </a:xfrm>
                      <a:prstGeom prst="rect">
                        <a:avLst/>
                      </a:prstGeom>
                      <a:noFill/>
                      <a:ln>
                        <a:noFill/>
                      </a:ln>
                      <a:effectLst/>
                      <a:extLst/>
                    </p:spPr>
                  </p:pic>
                </p:oleObj>
              </mc:Fallback>
            </mc:AlternateContent>
          </a:graphicData>
        </a:graphic>
      </p:graphicFrame>
      <p:sp>
        <p:nvSpPr>
          <p:cNvPr id="91139" name="Text Box 3"/>
          <p:cNvSpPr txBox="1">
            <a:spLocks noChangeArrowheads="1"/>
          </p:cNvSpPr>
          <p:nvPr/>
        </p:nvSpPr>
        <p:spPr bwMode="auto">
          <a:xfrm>
            <a:off x="4191000" y="228601"/>
            <a:ext cx="358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3D (more detail of same riverbed)</a:t>
            </a:r>
          </a:p>
        </p:txBody>
      </p:sp>
    </p:spTree>
    <p:extLst>
      <p:ext uri="{BB962C8B-B14F-4D97-AF65-F5344CB8AC3E}">
        <p14:creationId xmlns:p14="http://schemas.microsoft.com/office/powerpoint/2010/main" val="35718079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Bombing, Shooting, Acidizing, &amp; </a:t>
            </a:r>
            <a:r>
              <a:rPr lang="en-US" dirty="0" err="1" smtClean="0"/>
              <a:t>Fracing</a:t>
            </a:r>
            <a:r>
              <a:rPr lang="en-US" dirty="0" smtClean="0"/>
              <a:t/>
            </a:r>
            <a:br>
              <a:rPr lang="en-US" dirty="0" smtClean="0"/>
            </a:br>
            <a:r>
              <a:rPr lang="en-US" dirty="0" smtClean="0"/>
              <a:t>Edward A. L. Roberts, 1864</a:t>
            </a:r>
            <a:br>
              <a:rPr lang="en-US" dirty="0" smtClean="0"/>
            </a:br>
            <a:r>
              <a:rPr lang="en-US" dirty="0" smtClean="0"/>
              <a:t>The Grandfather of “</a:t>
            </a:r>
            <a:r>
              <a:rPr lang="en-US" dirty="0" err="1" smtClean="0"/>
              <a:t>fracing</a:t>
            </a:r>
            <a:r>
              <a:rPr lang="en-US" dirty="0" smtClean="0"/>
              <a:t>”</a:t>
            </a:r>
            <a:endParaRPr lang="en-US" dirty="0"/>
          </a:p>
        </p:txBody>
      </p:sp>
      <p:sp>
        <p:nvSpPr>
          <p:cNvPr id="3" name="Content Placeholder 2"/>
          <p:cNvSpPr>
            <a:spLocks noGrp="1"/>
          </p:cNvSpPr>
          <p:nvPr>
            <p:ph idx="1"/>
          </p:nvPr>
        </p:nvSpPr>
        <p:spPr>
          <a:xfrm>
            <a:off x="838200" y="2071285"/>
            <a:ext cx="10515600" cy="4351338"/>
          </a:xfrm>
        </p:spPr>
        <p:txBody>
          <a:bodyPr>
            <a:normAutofit/>
          </a:bodyPr>
          <a:lstStyle/>
          <a:p>
            <a:r>
              <a:rPr lang="en-US" dirty="0" smtClean="0"/>
              <a:t>Roberts arrive in Titusville in 1864, after serving in the Union Army</a:t>
            </a:r>
          </a:p>
          <a:p>
            <a:pPr marL="228600" lvl="1">
              <a:spcBef>
                <a:spcPts val="1000"/>
              </a:spcBef>
            </a:pPr>
            <a:r>
              <a:rPr lang="en-US" sz="2800" dirty="0"/>
              <a:t>Inspired by the bombardments at the Battle of Fredericksburg, a major Union </a:t>
            </a:r>
            <a:r>
              <a:rPr lang="en-US" sz="2800" dirty="0" smtClean="0"/>
              <a:t>defeat, he soon patented </a:t>
            </a:r>
            <a:r>
              <a:rPr lang="en-US" sz="2800" dirty="0"/>
              <a:t>a</a:t>
            </a:r>
            <a:r>
              <a:rPr lang="en-US" sz="2800" dirty="0" smtClean="0"/>
              <a:t> “petroleum torpedo”</a:t>
            </a:r>
          </a:p>
          <a:p>
            <a:pPr lvl="1"/>
            <a:r>
              <a:rPr lang="en-US" sz="2800" dirty="0" smtClean="0"/>
              <a:t>The Robert’s torpedo was exploded at the bottom of </a:t>
            </a:r>
            <a:r>
              <a:rPr lang="en-US" sz="2800" dirty="0"/>
              <a:t>a</a:t>
            </a:r>
            <a:r>
              <a:rPr lang="en-US" sz="2800" dirty="0" smtClean="0"/>
              <a:t> wellbore, crudely fracturing the reservoir rock in the immediate vicinity of well bottom to increase the flow of crude oil into the well bore</a:t>
            </a:r>
          </a:p>
        </p:txBody>
      </p:sp>
    </p:spTree>
    <p:extLst>
      <p:ext uri="{BB962C8B-B14F-4D97-AF65-F5344CB8AC3E}">
        <p14:creationId xmlns:p14="http://schemas.microsoft.com/office/powerpoint/2010/main" val="22704063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whalin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F051B7D-15E8-4DD8-B4BB-DE5B9E10906F}" type="slidenum">
              <a:rPr lang="en-US" smtClean="0"/>
              <a:pPr>
                <a:defRPr/>
              </a:pPr>
              <a:t>5</a:t>
            </a:fld>
            <a:endParaRPr lang="en-US"/>
          </a:p>
        </p:txBody>
      </p:sp>
      <p:sp>
        <p:nvSpPr>
          <p:cNvPr id="3" name="AutoShape 2" descr="data:image/jpeg;base64,/9j/4AAQSkZJRgABAQAAAQABAAD/2wCEAAkGBxQTEhQUExQWFBUXFhcXFxgXGBcXHBgYFxgYGBcXFxcYHCggHBwlHBUUITEhJSkrLi4uFx8zODMsNygtLisBCgoKDg0OGhAQGywkHyQsLCwsLCwsLCwsLCwsLCwsLCwsLCwsLCwsLCwsLCwsLCwsLCwsLCwsLCwsLCwsLCwsLP/AABEIAJ8BPAMBIgACEQEDEQH/xAAcAAACAwEBAQEAAAAAAAAAAAADBAIFBgEHAAj/xAA/EAABAwIDBgMECgEDAwUAAAABAAIRAyEEEjEFQVFhcYEGIpETobHBBxQyQlJictHh8PEjM6JTgsIWJDRDkv/EABkBAAMBAQEAAAAAAAAAAAAAAAABAgMEBf/EAB8RAAICAwEBAQEBAAAAAAAAAAABAhESITFBA1ETcf/aAAwDAQACEQMRAD8A9Ac/dHuUMpmU48gFBc4Er1EzzqO1C2QC8AnQEgE9FOn5Ra6y/jbZudjajRPs5zcmmDmHQj0J4LOYXatdg8lZ0agOioCORKi/GaKNq0emmvOoXaeJH9CwVHxnXaPOym4cRmafifgmmeM3EEjDZouS2pMDifJIHUJWgUZHpmFrAhCx1OQsLsnx2wva003Mkgah0SYvYH4rXjbtAnJ7QOcLENBdB4EtELnaxdmy2qYKk4XBS1alBRa72nzU3B0axqOo1HdSac43reL9MWvDmGxG4poXVPXblNkzhMZNlU4eoSl4fYzDwZScK6eA4KsxVGCn85+MUo+h8HiIsrBwBCz/ALSE7gcZuKU4PpUZeEsRRQCFZPuFXV2wnCV6FKJKnVhMiqFWGouMrwqcLEmP1UtVU6NaVKo1JaDpFj+KYp1Uoxspmm1EuDQ5TcjEApAvgKVOsscX0tMO5yG4ypZgVEpoTBPbwXWv7KRKFUarJCZlzOl88KTXhPFhY3Tq+iapV1XCoptcolAakPPpjVCBhcpVUwWNKjnS9PgNjmlcq4cFCqsy6L5tdOn1Cvxn31YDRcLUVtQFTkJ5P0VIrcSxIkq1qAGyRqsWsJGckQo1eKy3iLw6RNXDttq+mN/5qfA/l37lqGthGDJBBRKhxdHl1PEujM05TO4b+Y+SXq1XEkglt9ASB6bui1PizYuScTTtF6jdzh+LkR7wsy6pndAAbPDcALm/K6zejZOzjXBpFi55nTUAam47BN7OruzeRjnabjP/ABAVTRxDs5e0lv4SDBAi0H5hGrvvLiAXXnjztvS6UlRtqlBlVkk5HgWkyJ4Ei46rK1qrmOgkhzZEgm55zcKz2JUe4ZQx7p3hrj8kbaPh7EPMtonq4hvcgmVPBimH8QPDYFWrmEQXEPB5Q4Ej1jknNl+I6rqrGFrXZjFgQeZ1i1z2UcF4SqE/6j2sG/IC4+pgD3rTYHYVPDt/0wSTq913HqeHIQtFaMpSiW+DxUi6ar0g4KlpEhWeExG5E407RMX4ysxNEgoAKvcTSncqfEUiDotITvREotD+Exc2OqNVbIVTSqcVYUKkhTKNbQ07EMVRINkFXVSjmVdiqGUzCuH0vRMosFTkJ6jUkKuL1OnUIVSjYJ0WNEQUYjglGVEdr7LB2aIhVmEsypdNvEpIMO9XGqJY4ysmA+Qq9oRG1IScbGmNOKEXKTniFD6u46Nd6FJV6H+EHGUHRMnBvGogcyB8SvvYc2+s/CVecV6LF/gOnUlGaUF7Wt1cJ4fw6EN2Ppjn1Ib7oPxSc14NQY6HqbKyo6u2mtJ8o7En3yh0/EjCQCPf8j+6nTLxaNQ14Ki+jwSmExLXiWGRy+HXknqVYaKOcBU+iBeQitxBTjsKDdC+qKlOL6Tg0AfU3pevdRpVOKlFoVVTJ6LZkSm5RqNhfUSqEUnjfHZcPk/6jsvYXPwA7rGYUNFoIlr2EzMZ2lsgW0zT2Vn4wxmfEFu5ggdTc/GOyrMGGkGTEXA3njCz6bLSM7Xz0HGk43ABBGhDhLXDkQZXrewMNR9hReym0F1NjpgTdoJk66ysDtbBsrgmQ17Qcua0tJkNzREgk6xY8lrPBOLL8Ixps6i51J44Fpkf8SEvmqlQfR3E09J4BEK5pEOaqAPCsdnYkCyr6x1ZEH4AxVItK7RrcVZ4ygHBU5pkG6UZKS2KSpnarSCuU3wjtIIgpZ4g3VJ3piei1w1cEXUcXhw68JClVAVpQqyFlJYuzRNNUypdhlKkMpVlWaNyRrNurU76TjQ20jiu1WBwISNKZiJRq2Iaz7T2tPCfiApeilsrsRhy08tyixqPV2lSNiS79IkntZK4valOm0O9m4A2bmtJ7Cy0/ron+bGJTOHfO5Zmr4ieRLabQOLRMdS6eC6PETi2HFwcdDqG8y2bn4c9ycm/BqKRqnua37RDepj4qNVzL+YEjUN8zh1aLrAnGvmS8k8dR1Qm1yPNOh1Gs84SUX+laNmdo0Bdz3DsAT2vbmvjten5SGtdIJu69vyLIYnaZqRnhx00AsOiUOLBM6cv5Tx/WGlxG3d4hIGYhrRJAaCQSY3gbhb1Sv8A6hkF5kHQRe/Q7h13hZbFbQlrWuvA8p33vr6eiW+vCw15HT+UlCI8mapu23zJe4+YRu0Mnpu96Uxe3nEzJJ6kweUqkxGMLpc5xMAXOsWFvhCWO0mnyGIndEibG+/dqrxSFbLmr4iIaRAdPH5HUdlnMd4geJDXcNL+/upVarAQHfxCR2uymX+QWgaae7ss5a4UhV22X7ySis2s4n9+iht9lOKIo0wLXMgvJ+yc4BtcEieO5VuHBjqZ49FkpMukb7wltxwxDRMtqCHczo1w7x6lei/WF5D4WpF2IpN0/wBRk8CAZAHORJC9dNFdHzprZh9O6H8NiU0HhVdJsJxtToolBXoFJlJRMFNzIQxRRmsWkmiEgdS4SdarF0+VUeIamTDVnWtTfHWCB70Jg0ea4jFl9QvOrnF3qVybylAbhFmVimdFFlSqBzSyB5iLm2nui6b8OYs0qxa6wcA1x3GPsk/mGk7xbcFT4Z5kiFYMILdLzc8R/firX6S0qN6TqZgDieGpK+wtcOGZjg4cWmR3hYmpnczLneWC2XM6OQImI5KWFw2U5hY8RY+oV5shQVdPVcBig4KG0Ke8C6wDcdUA/wBxwuIGZ0nX+9087apLchJzRBqTcj8LuLefyWNU7ReOqL36yAbkA9karWY5slzRFpJAE8JnXksm2tBkiRwJIHcpTG18zpGn4dzZ3N5K3bZKikaTF4trROYOEx5TP90X2E24yPM4tHMXPQCT7gOayRAt6zw7b0V9F4b7R12kwHfiO8A62Q7erGklw1DvEwmzbbi52u7QR/d6r8R4kqugNaxsmBlBLif1TEqor1jUIzmTo08BuaeXDghUnOpVN4IsROo0IkWIibqcR2Mux7pMVJfxLojoTaeaI0ljfOPMRLRy/ETvnd6qmfTIMTZSxFUl07oAHQAAD3KqCxnFPcb3PT5pZ1UgwTpYjude5KGST206rlWS6U6EEbiOy+dVKHmOkz8uiLhmN+/OXlrP7cUAcNcgXjuhPxFh1OnZEqUZ4co0UThN3qimAtWqGRJ3KArNiCrKjs0PkzljeZjpa8oRwLRYhGMh2ivq18wtu+HFV9R7pj4K/pNDT5TB4wD1iVEsaLwP70ScWCZQNpnmF2jTIOivhkvMDfx9yFWawDURxCnEqyqruJAMExb+f7wQ2NIjuT/d2ifOJptkRLdSNCY0g7tUviKwg5RII17gBsbjB0SYFaZLpnn3P9nsi4cEXtI+zliRzgKNSpIm5Fr8eUq/8M4mhSFR7v8AcAGSdA7f/nhKgrwuvCIHtaRAgF2sWkAxHCxXo7gsD4adLqWgglzgIF4OUxusP6VvGOkLePLMZ9OgIzaSDC5nVbfCAJkqMRvULqKdAMGFSeLv/h1/0fAg/JWrUjtzDF9Csz8VN4HUtMe9LEDyegZB7fFGqtgnhu7pOg7yo7alo7LnOgapiIPFNUn91V037k1Qqg23qkxNFxQcnZsqfD104yurshoZgzKlMKFByN5SmAKo5d9hYHXl+649wB5c1ymgDhaZmPn7l19Z15Mzrw9F85y40j70n99xnl70ALuJ3IYeYhELDK+sgCB4KPsuJRCQNyg5yAAufGl1Ok3NqvndF8XQmAdrQF1xCBnCCawlOwGmnmpVHx3SFStwsuGvvJ1RkgobfizGXd/boQrcdToUma08+ilVaZA79EsgxJh0mOaNtOiacEmQf7+6VrNLC11jfTmlNoY51R1+wUORSidxGKBuLWCBTqyePHsk6mJjXTQrmJrWDYgbz8P39Fm5FJDzQHSBbkbenHRTwVLMXgQPgC27T1kenVUTcWW23eqLRN4D3ZZzOvaBf1U5DoZxBIa2/wBtznD9IsD6lw7J/Y2zc5phwIY54BI17ADkVTPqNebuiDAEGw3CTw+a0uArFz6bG5oAA8trk2OYaEW3ayhbYzUeFsEPa+Qy0ZnTx+6PitgLJTwzhQGFwiIawRviS4zvufcrd9FdUXSo557YNlWyKEm4IrH2V1+EXQqai57RRc26mGpuhEs6650hSNNRywptD2eMbSoexr1aemV7gP0zLfcQoZlpPpI2cW1WVwLPGV36m6E9Rb/tWVpVLQuaSpnQnaCg3COKk9f7ZKKWaf1D3/ypKLGliOP8pylU4EGd2hVH7bjpucPgUwzFjQwVSYmi9o1iNbf3ij+2VAzERcEhNUtou/KeoVqRLRbuiF80AGZsq362TwRBXJ+77wqTRNFjMXQn1AkX4ghDFU8U7QD7HidZRHRJiw3DhylVwrLr8bG5DaAszSkFxPC2+OMcP3Sr6gCqa21iDrM6qvq7UvdTKY1Ev6+JAVZW2g4TlawuOmfMWx/2/FV9TaM6IBxcLNzLUSxdjnToAO/uncpOrqkfib6rgx0C3vSyHRduxQkXQa2LvY2VI7FnjPVA+tzaIPBS5Do0H10C49UN213TrPb9lSPxBkjn87wgmujJhRfVdqvOpnrf3FAfi+UHfHDoVVh9p3R/hSzSJEk/DlHXelbCh973HzA5h8DzB5JN1TM0iYIuOu8dN6JhGEkEv9mDqYLjGlm6njEpj6qDUyavmLAyTOrAN0Am+iQwLMKXEZby2TyO++7RdFaJY0SbyT96OA4aqyx9FzXMYzyuJgjQZm3i1rSl6uz6hcS/LMGGh0Zr5SBHNAEKD2xGUE6mDYdTr2Wv8N0pAaxsl5bruItztp0gqh2Vsn9AcHgfazWI4HhfjcHgvUvDmzPZsDjcx5RpA3mOO7p1K1+cbZEnSNLgKIZTawaNEdeJPMmSjQlaVfimG1pK2aowuyFSiEA0ynmNlSLU1Oh4ldi6EGyExvdWT/MFW1HZSiLslqgrV3KhCuuOrmyMGAvtvAsr0X0n/eFjwO49ivGNo4J9Cq6m8Q5p9RuI5Fe2PdKo/E2wWYqmPu1G/Yfw5HiClL52ilKmeUl83RGdehUNo4OpRqFlRuVw9COIO8IGdcrN0w8mSPjvUXD/AB/KhnnVd15oGmSNXqF0YjgR3Uc39Kg6ly9EWFDVPF6aesJtuL4g9iqhrRun1/hSHV3qmpBRcfWWnc73IdTFxuSGHove4NZnc42AAmVoMHgG0hLyH1O2VnT8TuZsN06qk2+EtAcGx5GZwyg6cevLcldoFoFtev7qyrvJJJVLjnXVy0iUVlWvAJK77YRePVV21K3myjdr1/hSoVARfVYmlBatbnPRLurqT2D/AAoNpBIZHMSoGmeKdpGARJDZE8D1CZZs72lqQfUfaYba8z03IAqGCeNh6lFoszddSeVteF1pcN4NrZoeadNs/ac9odys1xv3Wk2H4Ia6Hl4qhj4qUqYBmL5cz3CDe/VVixWYtmxarmmrkcQDrBAM2EGL8PRaPB+AKz2F3s/M4byPKIsRY3+z7+NvRiKtNop0aDaTQJ/6kAajUAO5XQsLs99S9fEVTNw0RSEG7T5YGnEFHBbMLs/6N6gc327mU2DUOcCTrcK3w3gjDAgfWA4CZAIuI0JaSbLY09nU2aUmtmTcST3dMo4MT69+NltH5NmbmZHGeEaT2sbTqNaAZMtdJmbZh7gg7O8PVaIIZ7B4aXxGUO81iMzmtIcBG+1xpZbKVCFf8b9J/oYDE7JrhrC+g+QXOgZHAkzBcXE8N3JL0fB1erUmnTdkMAl7rc7xofy/59Igp3D4giLKX8aH/W/DMbF8HMoOa6pD3taAIHlbHCdb7ytGFYgApTFUoNgrg1wl2Dlda5QAU2haMkao1SnGkQqsSpiss3CxpkqtSN6TrHMpYpyBSdCuMdWKyMKYRns3oYVCogutCnC6EmFFTt3YVPEsy1Gz+Fws5p4g/Jeabf8ADFfCy6Pa0vxtFwPzt3dbhezNAIQqtJZySkXF0eAMrDipu/sL1LbngnD15Ib7J5vmp2B/U3Q/FYfavgrGUScg9swb2G8c2G/pKwl85I0Ukyoa89fcuiqOYSdSq9hLXAtcNzgQfQ3Ufr5WRpsddUnf6hM7Owj6roYQIu5xmGjifkNSqqjiH1HNYxsucQAOf7c1t2Um0mCkzQXc7QvfvceWoA3DvNRjYm6DUGtosyUgZIh7z9p/Eflb+Ud5QX1A7UHtIR6dUvAFRxDB9/8AD0Grhy+CUrwPsmR+I7+25bpJGbti+IqDcqLauKytJnzGzf37J/G4qJ4b1lsdiM75mwsP37rOci0hYlTprgp801hdn1qkezp1H/pa4j1AhZ0WQFUrpqk/wncb4fxNEB1Wi9o42PrlmFW+25Iaa6KztSpKY2fj30iTTOV0g5oBiJsAQePuShrclb+HW4Z78uJzhp3sIEdiDKF0C6peKv8A2wp+zHthEVvKCA1wcAIbwkd1yv4sNR7nVWVHNIblYyu+nlLQQXGAQSZvYLZUvo6wTgC11Ug3BDxccR5VJ/0aYU2FSsO7D/4LX+UyM4lTQ+k8h1INp5Wf6bXip5gxrbOc1zBncSL3HZa7Z/0oYFzXe1zMIJtBqBzQ/K2DAJJEOiLCeizlX6KaP3a9XuGH5IDvouZuxD//AMNPzUv5TY80j0bA+KcFWa5zKrbNzECxyi58kbtITFXG4U5x7RjTTDTUkxlFQeQSYbJXmlL6Mi3TE250/wBnqdb6MnEWrt6ZSB6AlJQlHgOUX09NZgQ5oc1wIcAWkXBBEiDvGl0F+DIEyDvsd3GCvMaXgPGUsuTEwGklsFwAnWG6XWl2TsfEB7H18S54YBDBZpjjGpJEmZvK2g/oS1GjRigiCgiNevs5W1mJ9TcWxwRalwoZwiU3jgoa9KQm6nC60KwdTCWqNhUpWKhdRU13KrJsG26FUpwiMG9FcyQkUDoncoVGFdhGbcI4CQtKkCvnthRhHQoI1ym8oCICk0FESoOKk4L4NTBISxmCp1BFRjag/M0H4qgxXgfBPP8AtZf0Oc33TC1T22QXhDin0e1wxNfwlh8GDXpmoXAFoDi0gZrE/ZBmMw13qspvLiAAb2mOOnvWp8aVIw451G/ByyOB2g5j2kOI8wNiRoVhOk6Rqr9Pmhx+0D3S2MxOUQDdExO0nGYc43JJJJJPdT8O7Fdi6uZ0+yafOdMx1yD58B1CjukMY2D4UGKYalcvax32A0gFw3uMg2O5X2F8BYJv/wBRdzc959wIC1DKQAAAgAQBwA0CJC6l84pcMnJiGztjYel/t0KbeYYJ9dVbuoAiyE1qPSMIeuCr9F30QRBuDqsT4v8AAVOs01KADKovA0d23Fb+o1DyJSSkqY0muH5uxmCfScWvaWkWIKA0wbWX6K2jsalWEVabX8yL9iLqhd9HuCJnI5vRx+a538H4a5i/0X7VNWi6m8yWQR0Oo9fit4xoVTsvY9HDtIosDZ1OpPUlWM81vGLUaZm+2NteFA0ggypCojH8AOHDRdBCWBUiUYgPta1yDUwoHFApvTtN8iCodxHVihaAokJitSQYVJ2TRCFJdAXCFSYqCU6sLrhKDCLTck1XAoEGIgYilkr5oRkGJWErtN66Qo5VY6JVm70JrimmCQgPpwpT8GTNwgFiJTMJhzJCLodCgC7KmRdchMR84LgcuyuFAiBchlFIUSExmY8cYV78P5BOV2ZwGsAET2leesqDWV7M5qrKmwcM52Z1CmXcS0X68VnP5ZO0NM8/2LsWpinWBZSnzVCNeTOJXpeBwjKTG06bcrGiAPmeJOso9KmAIAAA3CyKAFcIKH+g3ZDMprohdKoR9mUmrjVKEgJAr4n4rkr5J0UmzpK+K4ugoQ2RyqUri6AmQfbl9K+K+zBAHV8CuAr4OCAJgqbaiFnCj7QJUBY0a0i6jVakqdZN+0kAqMaZXQOa65mU6oCHlhWmiSYUgotNlJJhQem/ci+zKVDk5SxUDRZStcKSP//Z"/>
          <p:cNvSpPr>
            <a:spLocks noChangeAspect="1" noChangeArrowheads="1"/>
          </p:cNvSpPr>
          <p:nvPr/>
        </p:nvSpPr>
        <p:spPr bwMode="auto">
          <a:xfrm>
            <a:off x="1587500" y="-1508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876800"/>
            <a:ext cx="3786038"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32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2667000" cy="1143000"/>
          </a:xfrm>
        </p:spPr>
        <p:txBody>
          <a:bodyPr>
            <a:normAutofit fontScale="90000"/>
          </a:bodyPr>
          <a:lstStyle/>
          <a:p>
            <a:r>
              <a:rPr lang="en-US" dirty="0" smtClean="0"/>
              <a:t>The Roberts Petroleum </a:t>
            </a:r>
            <a:br>
              <a:rPr lang="en-US" dirty="0" smtClean="0"/>
            </a:br>
            <a:r>
              <a:rPr lang="en-US" dirty="0" smtClean="0"/>
              <a:t>Torpedo</a:t>
            </a:r>
            <a:endParaRPr lang="en-US" dirty="0"/>
          </a:p>
        </p:txBody>
      </p:sp>
      <p:pic>
        <p:nvPicPr>
          <p:cNvPr id="6" name="Picture 5"/>
          <p:cNvPicPr>
            <a:picLocks noChangeAspect="1"/>
          </p:cNvPicPr>
          <p:nvPr/>
        </p:nvPicPr>
        <p:blipFill>
          <a:blip r:embed="rId2"/>
          <a:stretch>
            <a:fillRect/>
          </a:stretch>
        </p:blipFill>
        <p:spPr>
          <a:xfrm>
            <a:off x="4724400" y="297874"/>
            <a:ext cx="4876800" cy="6373091"/>
          </a:xfrm>
          <a:prstGeom prst="rect">
            <a:avLst/>
          </a:prstGeom>
        </p:spPr>
      </p:pic>
    </p:spTree>
    <p:extLst>
      <p:ext uri="{BB962C8B-B14F-4D97-AF65-F5344CB8AC3E}">
        <p14:creationId xmlns:p14="http://schemas.microsoft.com/office/powerpoint/2010/main" val="25950342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Edward E. L. Roberts &amp; Roberts Torpedo Petroleum Company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600200"/>
            <a:ext cx="3175000" cy="3784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2667000"/>
            <a:ext cx="5934993" cy="4043362"/>
          </a:xfrm>
          <a:prstGeom prst="rect">
            <a:avLst/>
          </a:prstGeom>
        </p:spPr>
      </p:pic>
    </p:spTree>
    <p:extLst>
      <p:ext uri="{BB962C8B-B14F-4D97-AF65-F5344CB8AC3E}">
        <p14:creationId xmlns:p14="http://schemas.microsoft.com/office/powerpoint/2010/main" val="25540211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Nitro Truck</a:t>
            </a:r>
            <a:br>
              <a:rPr lang="en-US" dirty="0" smtClean="0"/>
            </a:br>
            <a:r>
              <a:rPr lang="en-US" sz="4000" dirty="0" smtClean="0"/>
              <a:t>Eventually, gunpowder gave way to “nitro” and led to well-paid but usually short “well shooter” careers!</a:t>
            </a:r>
            <a:br>
              <a:rPr lang="en-US" sz="4000" dirty="0" smtClean="0"/>
            </a:br>
            <a:endParaRPr lang="en-US" dirty="0"/>
          </a:p>
        </p:txBody>
      </p:sp>
      <p:pic>
        <p:nvPicPr>
          <p:cNvPr id="4" name="Content Placeholder 3"/>
          <p:cNvPicPr>
            <a:picLocks noGrp="1" noChangeAspect="1"/>
          </p:cNvPicPr>
          <p:nvPr>
            <p:ph idx="1"/>
          </p:nvPr>
        </p:nvPicPr>
        <p:blipFill>
          <a:blip r:embed="rId2"/>
          <a:stretch>
            <a:fillRect/>
          </a:stretch>
        </p:blipFill>
        <p:spPr>
          <a:xfrm>
            <a:off x="2411105" y="1579341"/>
            <a:ext cx="7620000" cy="5070764"/>
          </a:xfrm>
          <a:prstGeom prst="rect">
            <a:avLst/>
          </a:prstGeom>
        </p:spPr>
      </p:pic>
    </p:spTree>
    <p:extLst>
      <p:ext uri="{BB962C8B-B14F-4D97-AF65-F5344CB8AC3E}">
        <p14:creationId xmlns:p14="http://schemas.microsoft.com/office/powerpoint/2010/main" val="41899498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540" y="0"/>
            <a:ext cx="10515600" cy="1325563"/>
          </a:xfrm>
        </p:spPr>
        <p:txBody>
          <a:bodyPr/>
          <a:lstStyle/>
          <a:p>
            <a:r>
              <a:rPr lang="en-US" dirty="0" smtClean="0"/>
              <a:t>Nitro Explosion </a:t>
            </a:r>
            <a:r>
              <a:rPr lang="en-US" dirty="0" err="1" smtClean="0"/>
              <a:t>Petrolea</a:t>
            </a:r>
            <a:r>
              <a:rPr lang="en-US" dirty="0" smtClean="0"/>
              <a:t>, Ontario 1907</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83641" y="1068310"/>
            <a:ext cx="7451677" cy="5586312"/>
          </a:xfrm>
        </p:spPr>
      </p:pic>
    </p:spTree>
    <p:extLst>
      <p:ext uri="{BB962C8B-B14F-4D97-AF65-F5344CB8AC3E}">
        <p14:creationId xmlns:p14="http://schemas.microsoft.com/office/powerpoint/2010/main" val="25364192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1932</a:t>
            </a:r>
            <a:endParaRPr lang="en-US" dirty="0"/>
          </a:p>
        </p:txBody>
      </p:sp>
      <p:sp>
        <p:nvSpPr>
          <p:cNvPr id="3" name="Content Placeholder 2"/>
          <p:cNvSpPr>
            <a:spLocks noGrp="1"/>
          </p:cNvSpPr>
          <p:nvPr>
            <p:ph idx="1"/>
          </p:nvPr>
        </p:nvSpPr>
        <p:spPr>
          <a:xfrm>
            <a:off x="838200" y="1037230"/>
            <a:ext cx="5467066" cy="5139733"/>
          </a:xfrm>
        </p:spPr>
        <p:txBody>
          <a:bodyPr/>
          <a:lstStyle/>
          <a:p>
            <a:r>
              <a:rPr lang="en-US" dirty="0"/>
              <a:t>Dow Chemical developed “</a:t>
            </a:r>
            <a:r>
              <a:rPr lang="en-US" b="1" dirty="0"/>
              <a:t>acidizing</a:t>
            </a:r>
            <a:r>
              <a:rPr lang="en-US" dirty="0"/>
              <a:t>” wells to dissolve rock to create flow channels for oil in limestone</a:t>
            </a:r>
          </a:p>
          <a:p>
            <a:endParaRPr lang="en-US" dirty="0"/>
          </a:p>
        </p:txBody>
      </p:sp>
      <p:pic>
        <p:nvPicPr>
          <p:cNvPr id="4" name="Picture 3"/>
          <p:cNvPicPr>
            <a:picLocks noChangeAspect="1"/>
          </p:cNvPicPr>
          <p:nvPr/>
        </p:nvPicPr>
        <p:blipFill>
          <a:blip r:embed="rId2"/>
          <a:stretch>
            <a:fillRect/>
          </a:stretch>
        </p:blipFill>
        <p:spPr>
          <a:xfrm>
            <a:off x="6095999" y="1037230"/>
            <a:ext cx="5377464" cy="5647565"/>
          </a:xfrm>
          <a:prstGeom prst="rect">
            <a:avLst/>
          </a:prstGeom>
        </p:spPr>
      </p:pic>
    </p:spTree>
    <p:extLst>
      <p:ext uri="{BB962C8B-B14F-4D97-AF65-F5344CB8AC3E}">
        <p14:creationId xmlns:p14="http://schemas.microsoft.com/office/powerpoint/2010/main" val="7754267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1947</a:t>
            </a:r>
            <a:br>
              <a:rPr lang="en-US" dirty="0" smtClean="0"/>
            </a:br>
            <a:r>
              <a:rPr lang="en-US" dirty="0" smtClean="0"/>
              <a:t>Hydraulic Fracturing</a:t>
            </a:r>
            <a:br>
              <a:rPr lang="en-US" dirty="0" smtClean="0"/>
            </a:br>
            <a:endParaRPr lang="en-US" dirty="0"/>
          </a:p>
        </p:txBody>
      </p:sp>
      <p:sp>
        <p:nvSpPr>
          <p:cNvPr id="3" name="Content Placeholder 2"/>
          <p:cNvSpPr>
            <a:spLocks noGrp="1"/>
          </p:cNvSpPr>
          <p:nvPr>
            <p:ph idx="1"/>
          </p:nvPr>
        </p:nvSpPr>
        <p:spPr>
          <a:xfrm>
            <a:off x="838200" y="2210937"/>
            <a:ext cx="9372600" cy="4220027"/>
          </a:xfrm>
        </p:spPr>
        <p:txBody>
          <a:bodyPr>
            <a:normAutofit/>
          </a:bodyPr>
          <a:lstStyle/>
          <a:p>
            <a:r>
              <a:rPr lang="en-US" dirty="0" smtClean="0"/>
              <a:t>Riley Farris and Bob Fast hydraulically fracture wells for </a:t>
            </a:r>
            <a:r>
              <a:rPr lang="en-US" dirty="0" err="1" smtClean="0"/>
              <a:t>Stanolind</a:t>
            </a:r>
            <a:r>
              <a:rPr lang="en-US" dirty="0" smtClean="0"/>
              <a:t> Oil Company in the Hugoton Field in southwest Kansas </a:t>
            </a:r>
          </a:p>
          <a:p>
            <a:pPr lvl="1"/>
            <a:r>
              <a:rPr lang="en-US" dirty="0" smtClean="0"/>
              <a:t>Patent was filed in 1948, with exclusive license issued to Halliburton</a:t>
            </a:r>
          </a:p>
          <a:p>
            <a:pPr lvl="1"/>
            <a:r>
              <a:rPr lang="en-US" dirty="0"/>
              <a:t>More than 100,000 wells </a:t>
            </a:r>
            <a:r>
              <a:rPr lang="en-US" dirty="0" smtClean="0"/>
              <a:t>were hydraulically fractured by 1955</a:t>
            </a:r>
          </a:p>
        </p:txBody>
      </p:sp>
    </p:spTree>
    <p:extLst>
      <p:ext uri="{BB962C8B-B14F-4D97-AF65-F5344CB8AC3E}">
        <p14:creationId xmlns:p14="http://schemas.microsoft.com/office/powerpoint/2010/main" val="17601902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1959 Nuclear Fracturing!</a:t>
            </a:r>
            <a:endParaRPr lang="en-US" dirty="0"/>
          </a:p>
        </p:txBody>
      </p:sp>
      <p:sp>
        <p:nvSpPr>
          <p:cNvPr id="3" name="Content Placeholder 2"/>
          <p:cNvSpPr>
            <a:spLocks noGrp="1"/>
          </p:cNvSpPr>
          <p:nvPr>
            <p:ph idx="1"/>
          </p:nvPr>
        </p:nvSpPr>
        <p:spPr>
          <a:xfrm>
            <a:off x="196755" y="979464"/>
            <a:ext cx="6367818" cy="5762530"/>
          </a:xfrm>
        </p:spPr>
        <p:txBody>
          <a:bodyPr>
            <a:normAutofit lnSpcReduction="10000"/>
          </a:bodyPr>
          <a:lstStyle/>
          <a:p>
            <a:r>
              <a:rPr lang="en-US" dirty="0" smtClean="0"/>
              <a:t>1959: Initial federal research and experiments to test </a:t>
            </a:r>
            <a:r>
              <a:rPr lang="en-US" dirty="0" err="1" smtClean="0"/>
              <a:t>fracing</a:t>
            </a:r>
            <a:r>
              <a:rPr lang="en-US" dirty="0" smtClean="0"/>
              <a:t> wells with nuclear “bombs,” first suggested by Edward Teller, father of the hydrogen bomb</a:t>
            </a:r>
          </a:p>
          <a:p>
            <a:r>
              <a:rPr lang="en-US" dirty="0" smtClean="0"/>
              <a:t>1967: nuclear bombs set off in gas formation in NM</a:t>
            </a:r>
          </a:p>
          <a:p>
            <a:r>
              <a:rPr lang="en-US" dirty="0" smtClean="0"/>
              <a:t>1969: 43 kiloton bomb set off in gas formation (13 kiloton bomb was dropped on Hiroshima)</a:t>
            </a:r>
          </a:p>
          <a:p>
            <a:r>
              <a:rPr lang="en-US" dirty="0" smtClean="0"/>
              <a:t>Problem: produced gas was radioactive!</a:t>
            </a:r>
          </a:p>
          <a:p>
            <a:r>
              <a:rPr lang="en-US" dirty="0" smtClean="0"/>
              <a:t>1973: tried again with DOE funding</a:t>
            </a:r>
          </a:p>
          <a:p>
            <a:pPr lvl="1"/>
            <a:r>
              <a:rPr lang="en-US" dirty="0" smtClean="0"/>
              <a:t>series of 3 bombs</a:t>
            </a:r>
          </a:p>
          <a:p>
            <a:pPr lvl="1"/>
            <a:r>
              <a:rPr lang="en-US" dirty="0" smtClean="0"/>
              <a:t>more were scheduled but never detonated—deemed too costly</a:t>
            </a:r>
            <a:endParaRPr lang="en-US" dirty="0"/>
          </a:p>
        </p:txBody>
      </p:sp>
      <p:pic>
        <p:nvPicPr>
          <p:cNvPr id="4" name="Picture 3"/>
          <p:cNvPicPr>
            <a:picLocks noChangeAspect="1"/>
          </p:cNvPicPr>
          <p:nvPr/>
        </p:nvPicPr>
        <p:blipFill>
          <a:blip r:embed="rId3"/>
          <a:stretch>
            <a:fillRect/>
          </a:stretch>
        </p:blipFill>
        <p:spPr>
          <a:xfrm>
            <a:off x="6714699" y="0"/>
            <a:ext cx="5477301" cy="6867339"/>
          </a:xfrm>
          <a:prstGeom prst="rect">
            <a:avLst/>
          </a:prstGeom>
        </p:spPr>
      </p:pic>
    </p:spTree>
    <p:extLst>
      <p:ext uri="{BB962C8B-B14F-4D97-AF65-F5344CB8AC3E}">
        <p14:creationId xmlns:p14="http://schemas.microsoft.com/office/powerpoint/2010/main" val="15942714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9" y="185738"/>
            <a:ext cx="10515600" cy="1325563"/>
          </a:xfrm>
        </p:spPr>
        <p:txBody>
          <a:bodyPr/>
          <a:lstStyle/>
          <a:p>
            <a:r>
              <a:rPr lang="en-US" dirty="0" smtClean="0"/>
              <a:t>George Mitchell, Mitchell Energy</a:t>
            </a:r>
            <a:endParaRPr lang="en-US" dirty="0"/>
          </a:p>
        </p:txBody>
      </p:sp>
      <p:sp>
        <p:nvSpPr>
          <p:cNvPr id="3" name="Content Placeholder 2"/>
          <p:cNvSpPr>
            <a:spLocks noGrp="1"/>
          </p:cNvSpPr>
          <p:nvPr>
            <p:ph idx="1"/>
          </p:nvPr>
        </p:nvSpPr>
        <p:spPr>
          <a:xfrm>
            <a:off x="0" y="1321558"/>
            <a:ext cx="7855139" cy="4830763"/>
          </a:xfrm>
        </p:spPr>
        <p:txBody>
          <a:bodyPr>
            <a:normAutofit/>
          </a:bodyPr>
          <a:lstStyle/>
          <a:p>
            <a:pPr marL="342900" lvl="2" indent="-342900"/>
            <a:r>
              <a:rPr lang="en-US" sz="2400" dirty="0" smtClean="0"/>
              <a:t>In 1982, George Mitchell </a:t>
            </a:r>
            <a:r>
              <a:rPr lang="en-US" sz="2400" dirty="0"/>
              <a:t>establishes the Barnett Shale Field in TX, and began experimenting with different hydraulic fracturing techniques </a:t>
            </a:r>
          </a:p>
          <a:p>
            <a:r>
              <a:rPr lang="en-US" sz="2400" dirty="0" smtClean="0"/>
              <a:t>1981: Mitchell drilled </a:t>
            </a:r>
            <a:r>
              <a:rPr lang="en-US" sz="2400" dirty="0"/>
              <a:t>and hydraulically fractured the C. W. Slay#1 shale well—a well drilled into the source rock or “kitchen” </a:t>
            </a:r>
          </a:p>
          <a:p>
            <a:pPr lvl="1"/>
            <a:r>
              <a:rPr lang="en-US" dirty="0" smtClean="0"/>
              <a:t>This vertical well </a:t>
            </a:r>
            <a:r>
              <a:rPr lang="en-US" dirty="0"/>
              <a:t>was not </a:t>
            </a:r>
            <a:r>
              <a:rPr lang="en-US" dirty="0" smtClean="0"/>
              <a:t>commercial</a:t>
            </a:r>
            <a:endParaRPr lang="en-US" dirty="0"/>
          </a:p>
          <a:p>
            <a:r>
              <a:rPr lang="en-US" sz="2400" dirty="0" smtClean="0"/>
              <a:t>1998: Mitchell “mistakenly” hydraulically fractures the S. H. Griffin #4 well without using “</a:t>
            </a:r>
            <a:r>
              <a:rPr lang="en-US" sz="2400" dirty="0" err="1" smtClean="0"/>
              <a:t>frac</a:t>
            </a:r>
            <a:r>
              <a:rPr lang="en-US" sz="2400" dirty="0" smtClean="0"/>
              <a:t> gel”</a:t>
            </a:r>
          </a:p>
          <a:p>
            <a:pPr lvl="1"/>
            <a:r>
              <a:rPr lang="en-US" dirty="0" smtClean="0"/>
              <a:t>Well succeeds where many others had failed</a:t>
            </a:r>
          </a:p>
          <a:p>
            <a:pPr lvl="1"/>
            <a:r>
              <a:rPr lang="en-US" dirty="0" smtClean="0"/>
              <a:t>Now, now more than 100,000 such wells drilled and </a:t>
            </a:r>
            <a:r>
              <a:rPr lang="en-US" dirty="0" err="1" smtClean="0"/>
              <a:t>fraced</a:t>
            </a:r>
            <a:r>
              <a:rPr lang="en-US" dirty="0"/>
              <a:t> </a:t>
            </a:r>
            <a:r>
              <a:rPr lang="en-US" dirty="0" smtClean="0"/>
              <a:t>in </a:t>
            </a:r>
            <a:r>
              <a:rPr lang="en-US" dirty="0" err="1" smtClean="0"/>
              <a:t>shales</a:t>
            </a:r>
            <a:endParaRPr lang="en-US" dirty="0" smtClean="0"/>
          </a:p>
          <a:p>
            <a:pPr lvl="1"/>
            <a:endParaRPr lang="en-US" dirty="0"/>
          </a:p>
        </p:txBody>
      </p:sp>
      <p:pic>
        <p:nvPicPr>
          <p:cNvPr id="6" name="Picture 5"/>
          <p:cNvPicPr>
            <a:picLocks noChangeAspect="1"/>
          </p:cNvPicPr>
          <p:nvPr/>
        </p:nvPicPr>
        <p:blipFill>
          <a:blip r:embed="rId3"/>
          <a:stretch>
            <a:fillRect/>
          </a:stretch>
        </p:blipFill>
        <p:spPr>
          <a:xfrm>
            <a:off x="8147427" y="1321558"/>
            <a:ext cx="3779883" cy="2841009"/>
          </a:xfrm>
          <a:prstGeom prst="rect">
            <a:avLst/>
          </a:prstGeom>
        </p:spPr>
      </p:pic>
    </p:spTree>
    <p:extLst>
      <p:ext uri="{BB962C8B-B14F-4D97-AF65-F5344CB8AC3E}">
        <p14:creationId xmlns:p14="http://schemas.microsoft.com/office/powerpoint/2010/main" val="5720174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1" y="914401"/>
            <a:ext cx="7888345" cy="5407383"/>
          </a:xfrm>
          <a:prstGeom prst="rect">
            <a:avLst/>
          </a:prstGeom>
        </p:spPr>
      </p:pic>
      <p:sp>
        <p:nvSpPr>
          <p:cNvPr id="3" name="TextBox 2"/>
          <p:cNvSpPr txBox="1"/>
          <p:nvPr/>
        </p:nvSpPr>
        <p:spPr>
          <a:xfrm>
            <a:off x="3581400" y="144960"/>
            <a:ext cx="4790862" cy="769441"/>
          </a:xfrm>
          <a:prstGeom prst="rect">
            <a:avLst/>
          </a:prstGeom>
          <a:noFill/>
        </p:spPr>
        <p:txBody>
          <a:bodyPr wrap="none" rtlCol="0">
            <a:spAutoFit/>
          </a:bodyPr>
          <a:lstStyle/>
          <a:p>
            <a:pPr algn="ctr"/>
            <a:r>
              <a:rPr lang="en-US" sz="4400" dirty="0"/>
              <a:t>Hydraulic Fracturing</a:t>
            </a:r>
          </a:p>
        </p:txBody>
      </p:sp>
    </p:spTree>
    <p:extLst>
      <p:ext uri="{BB962C8B-B14F-4D97-AF65-F5344CB8AC3E}">
        <p14:creationId xmlns:p14="http://schemas.microsoft.com/office/powerpoint/2010/main" val="406709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Fourth Technology: offshore drilling</a:t>
            </a:r>
            <a:endParaRPr lang="en-US" dirty="0"/>
          </a:p>
        </p:txBody>
      </p:sp>
      <p:sp>
        <p:nvSpPr>
          <p:cNvPr id="3" name="Content Placeholder 2"/>
          <p:cNvSpPr>
            <a:spLocks noGrp="1"/>
          </p:cNvSpPr>
          <p:nvPr>
            <p:ph idx="1"/>
          </p:nvPr>
        </p:nvSpPr>
        <p:spPr/>
        <p:txBody>
          <a:bodyPr>
            <a:normAutofit/>
          </a:bodyPr>
          <a:lstStyle/>
          <a:p>
            <a:endParaRPr lang="en-US" dirty="0" smtClean="0"/>
          </a:p>
        </p:txBody>
      </p:sp>
    </p:spTree>
    <p:extLst>
      <p:ext uri="{BB962C8B-B14F-4D97-AF65-F5344CB8AC3E}">
        <p14:creationId xmlns:p14="http://schemas.microsoft.com/office/powerpoint/2010/main" val="1408607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Automobiles</a:t>
            </a:r>
            <a:endParaRPr lang="en-US" dirty="0"/>
          </a:p>
        </p:txBody>
      </p:sp>
      <p:sp>
        <p:nvSpPr>
          <p:cNvPr id="3" name="Content Placeholder 2"/>
          <p:cNvSpPr>
            <a:spLocks noGrp="1"/>
          </p:cNvSpPr>
          <p:nvPr>
            <p:ph idx="1"/>
          </p:nvPr>
        </p:nvSpPr>
        <p:spPr>
          <a:xfrm>
            <a:off x="1981200" y="3445329"/>
            <a:ext cx="4191000" cy="2680835"/>
          </a:xfrm>
        </p:spPr>
        <p:txBody>
          <a:bodyPr/>
          <a:lstStyle/>
          <a:p>
            <a:r>
              <a:rPr lang="en-US" dirty="0" smtClean="0"/>
              <a:t>Henry Ford in US makes cars affordable to general population with Model T (1908)</a:t>
            </a:r>
          </a:p>
          <a:p>
            <a:r>
              <a:rPr lang="en-US" dirty="0" smtClean="0"/>
              <a:t>Saved oil industry from Edison’s electric light</a:t>
            </a:r>
          </a:p>
          <a:p>
            <a:endParaRPr lang="en-US" dirty="0"/>
          </a:p>
        </p:txBody>
      </p:sp>
      <p:sp>
        <p:nvSpPr>
          <p:cNvPr id="4" name="Slide Number Placeholder 3"/>
          <p:cNvSpPr>
            <a:spLocks noGrp="1"/>
          </p:cNvSpPr>
          <p:nvPr>
            <p:ph type="sldNum" sz="quarter" idx="12"/>
          </p:nvPr>
        </p:nvSpPr>
        <p:spPr/>
        <p:txBody>
          <a:bodyPr/>
          <a:lstStyle/>
          <a:p>
            <a:pPr>
              <a:defRPr/>
            </a:pPr>
            <a:fld id="{9F051B7D-15E8-4DD8-B4BB-DE5B9E10906F}" type="slidenum">
              <a:rPr lang="en-US" smtClean="0"/>
              <a:pPr>
                <a:defRPr/>
              </a:pPr>
              <a:t>6</a:t>
            </a:fld>
            <a:endParaRPr lang="en-US"/>
          </a:p>
        </p:txBody>
      </p:sp>
      <p:pic>
        <p:nvPicPr>
          <p:cNvPr id="5" name="Picture 4"/>
          <p:cNvPicPr>
            <a:picLocks noChangeAspect="1"/>
          </p:cNvPicPr>
          <p:nvPr/>
        </p:nvPicPr>
        <p:blipFill>
          <a:blip r:embed="rId2"/>
          <a:stretch>
            <a:fillRect/>
          </a:stretch>
        </p:blipFill>
        <p:spPr>
          <a:xfrm>
            <a:off x="6477000" y="1580662"/>
            <a:ext cx="3524250" cy="4457700"/>
          </a:xfrm>
          <a:prstGeom prst="rect">
            <a:avLst/>
          </a:prstGeom>
        </p:spPr>
      </p:pic>
      <p:pic>
        <p:nvPicPr>
          <p:cNvPr id="6" name="Picture 5"/>
          <p:cNvPicPr>
            <a:picLocks noChangeAspect="1"/>
          </p:cNvPicPr>
          <p:nvPr/>
        </p:nvPicPr>
        <p:blipFill>
          <a:blip r:embed="rId3"/>
          <a:stretch>
            <a:fillRect/>
          </a:stretch>
        </p:blipFill>
        <p:spPr>
          <a:xfrm>
            <a:off x="2356757" y="1491343"/>
            <a:ext cx="1953986" cy="1953986"/>
          </a:xfrm>
          <a:prstGeom prst="rect">
            <a:avLst/>
          </a:prstGeom>
        </p:spPr>
      </p:pic>
    </p:spTree>
    <p:extLst>
      <p:ext uri="{BB962C8B-B14F-4D97-AF65-F5344CB8AC3E}">
        <p14:creationId xmlns:p14="http://schemas.microsoft.com/office/powerpoint/2010/main" val="14565779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019" y="143301"/>
            <a:ext cx="10523779" cy="1446550"/>
          </a:xfrm>
          <a:prstGeom prst="rect">
            <a:avLst/>
          </a:prstGeom>
          <a:noFill/>
        </p:spPr>
        <p:txBody>
          <a:bodyPr wrap="none" rtlCol="0">
            <a:spAutoFit/>
          </a:bodyPr>
          <a:lstStyle/>
          <a:p>
            <a:pPr algn="ctr"/>
            <a:r>
              <a:rPr lang="en-US" sz="4400" dirty="0"/>
              <a:t>Offshore Drilling from Piers</a:t>
            </a:r>
          </a:p>
          <a:p>
            <a:pPr algn="ctr"/>
            <a:r>
              <a:rPr lang="en-US" sz="4400" dirty="0"/>
              <a:t>Near Santa Barbara </a:t>
            </a:r>
            <a:r>
              <a:rPr lang="en-US" sz="4400" dirty="0" smtClean="0"/>
              <a:t>California, begins in 1896</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631" y="1820364"/>
            <a:ext cx="8524708" cy="5004265"/>
          </a:xfrm>
          <a:prstGeom prst="rect">
            <a:avLst/>
          </a:prstGeom>
        </p:spPr>
      </p:pic>
    </p:spTree>
    <p:extLst>
      <p:ext uri="{BB962C8B-B14F-4D97-AF65-F5344CB8AC3E}">
        <p14:creationId xmlns:p14="http://schemas.microsoft.com/office/powerpoint/2010/main" val="12134761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254" y="238836"/>
            <a:ext cx="11987321" cy="769441"/>
          </a:xfrm>
          <a:prstGeom prst="rect">
            <a:avLst/>
          </a:prstGeom>
        </p:spPr>
        <p:txBody>
          <a:bodyPr wrap="none">
            <a:spAutoFit/>
          </a:bodyPr>
          <a:lstStyle/>
          <a:p>
            <a:r>
              <a:rPr lang="en-US" sz="4400" dirty="0" smtClean="0"/>
              <a:t>Kerr McGee drilled first true “offshore” well in 1947</a:t>
            </a:r>
            <a:endParaRPr lang="en-US" sz="4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915" y="1226641"/>
            <a:ext cx="7620000" cy="5118100"/>
          </a:xfrm>
          <a:prstGeom prst="rect">
            <a:avLst/>
          </a:prstGeom>
        </p:spPr>
      </p:pic>
    </p:spTree>
    <p:extLst>
      <p:ext uri="{BB962C8B-B14F-4D97-AF65-F5344CB8AC3E}">
        <p14:creationId xmlns:p14="http://schemas.microsoft.com/office/powerpoint/2010/main" val="14475723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073" y="1188161"/>
            <a:ext cx="9621670" cy="5598057"/>
          </a:xfrm>
          <a:prstGeom prst="rect">
            <a:avLst/>
          </a:prstGeom>
        </p:spPr>
      </p:pic>
      <p:sp>
        <p:nvSpPr>
          <p:cNvPr id="4" name="TextBox 3"/>
          <p:cNvSpPr txBox="1"/>
          <p:nvPr/>
        </p:nvSpPr>
        <p:spPr>
          <a:xfrm>
            <a:off x="2895600" y="381001"/>
            <a:ext cx="6736588" cy="769441"/>
          </a:xfrm>
          <a:prstGeom prst="rect">
            <a:avLst/>
          </a:prstGeom>
          <a:noFill/>
        </p:spPr>
        <p:txBody>
          <a:bodyPr wrap="none" rtlCol="0">
            <a:spAutoFit/>
          </a:bodyPr>
          <a:lstStyle/>
          <a:p>
            <a:r>
              <a:rPr lang="en-US" sz="4400" dirty="0"/>
              <a:t>Offshore Drilling Innovations</a:t>
            </a:r>
          </a:p>
        </p:txBody>
      </p:sp>
    </p:spTree>
    <p:extLst>
      <p:ext uri="{BB962C8B-B14F-4D97-AF65-F5344CB8AC3E}">
        <p14:creationId xmlns:p14="http://schemas.microsoft.com/office/powerpoint/2010/main" val="42605547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9241" y="0"/>
            <a:ext cx="9158993" cy="6860402"/>
          </a:xfrm>
          <a:prstGeom prst="rect">
            <a:avLst/>
          </a:prstGeom>
        </p:spPr>
      </p:pic>
      <p:sp>
        <p:nvSpPr>
          <p:cNvPr id="3" name="TextBox 2"/>
          <p:cNvSpPr txBox="1"/>
          <p:nvPr/>
        </p:nvSpPr>
        <p:spPr>
          <a:xfrm>
            <a:off x="3742712" y="6032311"/>
            <a:ext cx="4212050" cy="707886"/>
          </a:xfrm>
          <a:prstGeom prst="rect">
            <a:avLst/>
          </a:prstGeom>
          <a:noFill/>
        </p:spPr>
        <p:txBody>
          <a:bodyPr wrap="none" rtlCol="0">
            <a:spAutoFit/>
          </a:bodyPr>
          <a:lstStyle/>
          <a:p>
            <a:r>
              <a:rPr lang="en-US" sz="4000" dirty="0" smtClean="0">
                <a:solidFill>
                  <a:schemeClr val="bg1"/>
                </a:solidFill>
              </a:rPr>
              <a:t>Deepwater Horizon</a:t>
            </a:r>
            <a:endParaRPr lang="en-US" dirty="0">
              <a:solidFill>
                <a:schemeClr val="bg1"/>
              </a:solidFill>
            </a:endParaRPr>
          </a:p>
        </p:txBody>
      </p:sp>
    </p:spTree>
    <p:extLst>
      <p:ext uri="{BB962C8B-B14F-4D97-AF65-F5344CB8AC3E}">
        <p14:creationId xmlns:p14="http://schemas.microsoft.com/office/powerpoint/2010/main" val="15034784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Conservation Challenges</a:t>
            </a:r>
            <a:endParaRPr lang="en-US" dirty="0"/>
          </a:p>
        </p:txBody>
      </p:sp>
      <p:sp>
        <p:nvSpPr>
          <p:cNvPr id="3" name="Content Placeholder 2"/>
          <p:cNvSpPr>
            <a:spLocks noGrp="1"/>
          </p:cNvSpPr>
          <p:nvPr>
            <p:ph idx="1"/>
          </p:nvPr>
        </p:nvSpPr>
        <p:spPr/>
        <p:txBody>
          <a:bodyPr>
            <a:normAutofit/>
          </a:bodyPr>
          <a:lstStyle/>
          <a:p>
            <a:endParaRPr lang="en-US" dirty="0"/>
          </a:p>
        </p:txBody>
      </p:sp>
    </p:spTree>
    <p:extLst>
      <p:ext uri="{BB962C8B-B14F-4D97-AF65-F5344CB8AC3E}">
        <p14:creationId xmlns:p14="http://schemas.microsoft.com/office/powerpoint/2010/main" val="38971853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301" y="18741"/>
            <a:ext cx="10515600" cy="1325563"/>
          </a:xfrm>
        </p:spPr>
        <p:txBody>
          <a:bodyPr/>
          <a:lstStyle/>
          <a:p>
            <a:r>
              <a:rPr lang="en-US" dirty="0" smtClean="0"/>
              <a:t>Seismicity</a:t>
            </a:r>
            <a:endParaRPr lang="en-US" dirty="0"/>
          </a:p>
        </p:txBody>
      </p:sp>
      <p:sp>
        <p:nvSpPr>
          <p:cNvPr id="3" name="Content Placeholder 2"/>
          <p:cNvSpPr>
            <a:spLocks noGrp="1"/>
          </p:cNvSpPr>
          <p:nvPr>
            <p:ph idx="1"/>
          </p:nvPr>
        </p:nvSpPr>
        <p:spPr>
          <a:xfrm>
            <a:off x="524301" y="1173707"/>
            <a:ext cx="4757383" cy="5022377"/>
          </a:xfrm>
        </p:spPr>
        <p:txBody>
          <a:bodyPr>
            <a:normAutofit/>
          </a:bodyPr>
          <a:lstStyle/>
          <a:p>
            <a:r>
              <a:rPr lang="en-US" dirty="0"/>
              <a:t>S</a:t>
            </a:r>
            <a:r>
              <a:rPr lang="en-US" dirty="0" smtClean="0"/>
              <a:t>ome small earthquakes that have caused some damage may have been induced by disposal wells</a:t>
            </a:r>
          </a:p>
        </p:txBody>
      </p:sp>
      <p:pic>
        <p:nvPicPr>
          <p:cNvPr id="4" name="Picture 3"/>
          <p:cNvPicPr>
            <a:picLocks noChangeAspect="1"/>
          </p:cNvPicPr>
          <p:nvPr/>
        </p:nvPicPr>
        <p:blipFill>
          <a:blip r:embed="rId3"/>
          <a:stretch>
            <a:fillRect/>
          </a:stretch>
        </p:blipFill>
        <p:spPr>
          <a:xfrm>
            <a:off x="5343857" y="1344304"/>
            <a:ext cx="6535762" cy="3676366"/>
          </a:xfrm>
          <a:prstGeom prst="rect">
            <a:avLst/>
          </a:prstGeom>
        </p:spPr>
      </p:pic>
      <p:sp>
        <p:nvSpPr>
          <p:cNvPr id="5" name="TextBox 4"/>
          <p:cNvSpPr txBox="1"/>
          <p:nvPr/>
        </p:nvSpPr>
        <p:spPr>
          <a:xfrm>
            <a:off x="6209731" y="5268036"/>
            <a:ext cx="4607800" cy="830997"/>
          </a:xfrm>
          <a:prstGeom prst="rect">
            <a:avLst/>
          </a:prstGeom>
          <a:noFill/>
        </p:spPr>
        <p:txBody>
          <a:bodyPr wrap="none" rtlCol="0">
            <a:spAutoFit/>
          </a:bodyPr>
          <a:lstStyle/>
          <a:p>
            <a:r>
              <a:rPr lang="en-US" sz="2400" dirty="0" smtClean="0"/>
              <a:t>St. Gregory’s Abbey, Shawnee, OK</a:t>
            </a:r>
          </a:p>
          <a:p>
            <a:r>
              <a:rPr lang="en-US" sz="2400" dirty="0" smtClean="0"/>
              <a:t>Damaged by an earthquake in 2011</a:t>
            </a:r>
            <a:endParaRPr lang="en-US" sz="2400" dirty="0"/>
          </a:p>
        </p:txBody>
      </p:sp>
    </p:spTree>
    <p:extLst>
      <p:ext uri="{BB962C8B-B14F-4D97-AF65-F5344CB8AC3E}">
        <p14:creationId xmlns:p14="http://schemas.microsoft.com/office/powerpoint/2010/main" val="4573090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and Hydraulic Fracturing</a:t>
            </a:r>
            <a:br>
              <a:rPr lang="en-US" dirty="0" smtClean="0"/>
            </a:br>
            <a:r>
              <a:rPr lang="en-US" sz="3600" dirty="0" smtClean="0"/>
              <a:t>“Whiskey’s for </a:t>
            </a:r>
            <a:r>
              <a:rPr lang="en-US" sz="3600" dirty="0" err="1" smtClean="0"/>
              <a:t>drinkin</a:t>
            </a:r>
            <a:r>
              <a:rPr lang="en-US" sz="3600" dirty="0" smtClean="0"/>
              <a:t>’ and water is for </a:t>
            </a:r>
            <a:r>
              <a:rPr lang="en-US" sz="3600" dirty="0" err="1" smtClean="0"/>
              <a:t>fightin</a:t>
            </a:r>
            <a:r>
              <a:rPr lang="en-US" sz="3600" dirty="0" smtClean="0"/>
              <a:t>’”—Mark Twain</a:t>
            </a:r>
            <a:br>
              <a:rPr lang="en-US" sz="3600" dirty="0" smtClean="0"/>
            </a:br>
            <a:endParaRPr lang="en-US" dirty="0"/>
          </a:p>
        </p:txBody>
      </p:sp>
      <p:sp>
        <p:nvSpPr>
          <p:cNvPr id="3" name="Content Placeholder 2"/>
          <p:cNvSpPr>
            <a:spLocks noGrp="1"/>
          </p:cNvSpPr>
          <p:nvPr>
            <p:ph idx="1"/>
          </p:nvPr>
        </p:nvSpPr>
        <p:spPr>
          <a:xfrm>
            <a:off x="327545" y="1405719"/>
            <a:ext cx="11518711" cy="5158854"/>
          </a:xfrm>
        </p:spPr>
        <p:txBody>
          <a:bodyPr>
            <a:normAutofit/>
          </a:bodyPr>
          <a:lstStyle/>
          <a:p>
            <a:r>
              <a:rPr lang="en-US" dirty="0" smtClean="0"/>
              <a:t>Wood Mackenzie</a:t>
            </a:r>
          </a:p>
          <a:p>
            <a:pPr lvl="1"/>
            <a:r>
              <a:rPr lang="en-US" sz="2800" dirty="0" smtClean="0"/>
              <a:t>Agriculture uses 2/3 of global freshwater supplies</a:t>
            </a:r>
          </a:p>
          <a:p>
            <a:pPr lvl="1"/>
            <a:r>
              <a:rPr lang="en-US" sz="2800" dirty="0" smtClean="0"/>
              <a:t>Energy is second largest user at 15% for all energy uses</a:t>
            </a:r>
          </a:p>
          <a:p>
            <a:pPr lvl="1"/>
            <a:r>
              <a:rPr lang="en-US" sz="2800" dirty="0" smtClean="0"/>
              <a:t>UN study predicts a 40% shortfall in global freshwater supplies by 2030</a:t>
            </a:r>
          </a:p>
          <a:p>
            <a:pPr lvl="1"/>
            <a:r>
              <a:rPr lang="en-US" sz="2800" dirty="0" err="1" smtClean="0"/>
              <a:t>WoodMac</a:t>
            </a:r>
            <a:r>
              <a:rPr lang="en-US" sz="2800" dirty="0" smtClean="0"/>
              <a:t> says that water shortages could have a negative impact on shale plays in the US and on Middle East production growth</a:t>
            </a:r>
          </a:p>
          <a:p>
            <a:pPr lvl="1"/>
            <a:r>
              <a:rPr lang="en-US" sz="2800" dirty="0" smtClean="0"/>
              <a:t>BUT </a:t>
            </a:r>
            <a:r>
              <a:rPr lang="en-US" sz="2800" dirty="0" err="1" smtClean="0"/>
              <a:t>WoodMac</a:t>
            </a:r>
            <a:r>
              <a:rPr lang="en-US" sz="2800" dirty="0" smtClean="0"/>
              <a:t> is optimistic that new technologies will solve these problems </a:t>
            </a:r>
            <a:r>
              <a:rPr lang="en-US" sz="2800" u="sng" dirty="0" smtClean="0"/>
              <a:t>provided regulatory uncertainty does not fetter technological advancement</a:t>
            </a:r>
            <a:endParaRPr lang="en-US" sz="2800" u="sng" dirty="0"/>
          </a:p>
        </p:txBody>
      </p:sp>
    </p:spTree>
    <p:extLst>
      <p:ext uri="{BB962C8B-B14F-4D97-AF65-F5344CB8AC3E}">
        <p14:creationId xmlns:p14="http://schemas.microsoft.com/office/powerpoint/2010/main" val="7228137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Unitization of </a:t>
            </a:r>
            <a:r>
              <a:rPr lang="en-US" dirty="0" err="1" smtClean="0"/>
              <a:t>Shales</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341193" y="1446662"/>
            <a:ext cx="11464119" cy="5076967"/>
          </a:xfrm>
        </p:spPr>
        <p:txBody>
          <a:bodyPr>
            <a:normAutofit/>
          </a:bodyPr>
          <a:lstStyle/>
          <a:p>
            <a:r>
              <a:rPr lang="en-US" dirty="0" smtClean="0"/>
              <a:t>Another Wood Mackenzie study, announced September 23, 2014, </a:t>
            </a:r>
          </a:p>
          <a:p>
            <a:pPr lvl="1"/>
            <a:r>
              <a:rPr lang="en-US" sz="2800" dirty="0" smtClean="0"/>
              <a:t>Preliminary findings: shale production could increase an additional 25% using EOR (Enhanced Oil Recovery) techniques currently being tested in  the Eagle Ford</a:t>
            </a:r>
          </a:p>
          <a:p>
            <a:pPr lvl="1"/>
            <a:r>
              <a:rPr lang="en-US" sz="2800" dirty="0" smtClean="0"/>
              <a:t>Yield could be additional 350,000 – 450,000 b/d</a:t>
            </a:r>
          </a:p>
          <a:p>
            <a:r>
              <a:rPr lang="en-US" dirty="0" smtClean="0"/>
              <a:t>But </a:t>
            </a:r>
            <a:r>
              <a:rPr lang="en-US" dirty="0" err="1" smtClean="0"/>
              <a:t>WoodMac</a:t>
            </a:r>
            <a:r>
              <a:rPr lang="en-US" dirty="0" smtClean="0"/>
              <a:t> warns that US will need to allow oil exports to support the additional capital costs of EOR—projected at $5 billion for each additional 400,000 b/d  of production over 5 years</a:t>
            </a:r>
          </a:p>
          <a:p>
            <a:pPr lvl="1"/>
            <a:r>
              <a:rPr lang="en-US" sz="2800" dirty="0" smtClean="0"/>
              <a:t>Without relaxation of the oil export ban, US oil prices could fall about $30/barrel under comparable international benchmark crudes</a:t>
            </a:r>
            <a:endParaRPr lang="en-US" sz="2800" dirty="0"/>
          </a:p>
        </p:txBody>
      </p:sp>
    </p:spTree>
    <p:extLst>
      <p:ext uri="{BB962C8B-B14F-4D97-AF65-F5344CB8AC3E}">
        <p14:creationId xmlns:p14="http://schemas.microsoft.com/office/powerpoint/2010/main" val="19966622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671" y="365125"/>
            <a:ext cx="11110587" cy="1325563"/>
          </a:xfrm>
        </p:spPr>
        <p:txBody>
          <a:bodyPr>
            <a:normAutofit/>
          </a:bodyPr>
          <a:lstStyle/>
          <a:p>
            <a:r>
              <a:rPr lang="en-US" dirty="0" smtClean="0"/>
              <a:t>Pre-emption, Peaceful Co-Existence, or Friction: Conservation Law v. Local Law</a:t>
            </a:r>
            <a:endParaRPr lang="en-US" dirty="0"/>
          </a:p>
        </p:txBody>
      </p:sp>
      <p:sp>
        <p:nvSpPr>
          <p:cNvPr id="3" name="Content Placeholder 2"/>
          <p:cNvSpPr>
            <a:spLocks noGrp="1"/>
          </p:cNvSpPr>
          <p:nvPr>
            <p:ph idx="1"/>
          </p:nvPr>
        </p:nvSpPr>
        <p:spPr/>
        <p:txBody>
          <a:bodyPr/>
          <a:lstStyle/>
          <a:p>
            <a:r>
              <a:rPr lang="en-US" dirty="0" smtClean="0"/>
              <a:t>Serious problems in Colorado, Pennsylvania, New York, and Ohio</a:t>
            </a:r>
          </a:p>
          <a:p>
            <a:r>
              <a:rPr lang="en-US" dirty="0" smtClean="0"/>
              <a:t>Yes, even Texas!</a:t>
            </a:r>
            <a:endParaRPr lang="en-US" dirty="0"/>
          </a:p>
        </p:txBody>
      </p:sp>
    </p:spTree>
    <p:extLst>
      <p:ext uri="{BB962C8B-B14F-4D97-AF65-F5344CB8AC3E}">
        <p14:creationId xmlns:p14="http://schemas.microsoft.com/office/powerpoint/2010/main" val="25344822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95" y="0"/>
            <a:ext cx="10809026" cy="1325563"/>
          </a:xfrm>
        </p:spPr>
        <p:txBody>
          <a:bodyPr>
            <a:normAutofit/>
          </a:bodyPr>
          <a:lstStyle/>
          <a:p>
            <a:r>
              <a:rPr lang="en-US" dirty="0" smtClean="0"/>
              <a:t>Well Locations in Pooled Units</a:t>
            </a:r>
            <a:endParaRPr lang="en-US" dirty="0"/>
          </a:p>
        </p:txBody>
      </p:sp>
      <p:sp>
        <p:nvSpPr>
          <p:cNvPr id="3" name="Content Placeholder 2"/>
          <p:cNvSpPr>
            <a:spLocks noGrp="1"/>
          </p:cNvSpPr>
          <p:nvPr>
            <p:ph idx="1"/>
          </p:nvPr>
        </p:nvSpPr>
        <p:spPr>
          <a:xfrm>
            <a:off x="491319" y="1325563"/>
            <a:ext cx="10862481" cy="4851400"/>
          </a:xfrm>
        </p:spPr>
        <p:txBody>
          <a:bodyPr>
            <a:normAutofit/>
          </a:bodyPr>
          <a:lstStyle/>
          <a:p>
            <a:r>
              <a:rPr lang="en-US" dirty="0" smtClean="0"/>
              <a:t>Oklahoma case law has long allowed the operator of a pooled unit to locate the well anywhere on the unit</a:t>
            </a:r>
          </a:p>
          <a:p>
            <a:pPr lvl="1"/>
            <a:r>
              <a:rPr lang="en-US" sz="2800" dirty="0" smtClean="0"/>
              <a:t>Including on acreage that was forced pooled in part because the mineral owner also owned the surface and did not want any oil operations conducted on the surface</a:t>
            </a:r>
          </a:p>
          <a:p>
            <a:pPr lvl="1"/>
            <a:r>
              <a:rPr lang="en-US" sz="2800" dirty="0"/>
              <a:t>V</a:t>
            </a:r>
            <a:r>
              <a:rPr lang="en-US" sz="2800" dirty="0" smtClean="0"/>
              <a:t>ery controversial in some other states, especially those without recent oil and gas operations and where small-tract acreages are the norm</a:t>
            </a:r>
            <a:endParaRPr lang="en-US" sz="2800" dirty="0"/>
          </a:p>
        </p:txBody>
      </p:sp>
    </p:spTree>
    <p:extLst>
      <p:ext uri="{BB962C8B-B14F-4D97-AF65-F5344CB8AC3E}">
        <p14:creationId xmlns:p14="http://schemas.microsoft.com/office/powerpoint/2010/main" val="1478587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0" cy="6293214"/>
          </a:xfrm>
        </p:spPr>
      </p:pic>
      <p:sp>
        <p:nvSpPr>
          <p:cNvPr id="4" name="Slide Number Placeholder 3"/>
          <p:cNvSpPr>
            <a:spLocks noGrp="1"/>
          </p:cNvSpPr>
          <p:nvPr>
            <p:ph type="sldNum" sz="quarter" idx="12"/>
          </p:nvPr>
        </p:nvSpPr>
        <p:spPr/>
        <p:txBody>
          <a:bodyPr/>
          <a:lstStyle/>
          <a:p>
            <a:pPr>
              <a:defRPr/>
            </a:pPr>
            <a:fld id="{9F051B7D-15E8-4DD8-B4BB-DE5B9E10906F}" type="slidenum">
              <a:rPr lang="en-US" smtClean="0"/>
              <a:pPr>
                <a:defRPr/>
              </a:pPr>
              <a:t>7</a:t>
            </a:fld>
            <a:endParaRPr lang="en-US"/>
          </a:p>
        </p:txBody>
      </p:sp>
      <p:sp>
        <p:nvSpPr>
          <p:cNvPr id="6" name="TextBox 5"/>
          <p:cNvSpPr txBox="1"/>
          <p:nvPr/>
        </p:nvSpPr>
        <p:spPr>
          <a:xfrm>
            <a:off x="4038600" y="6260068"/>
            <a:ext cx="4232890" cy="400110"/>
          </a:xfrm>
          <a:prstGeom prst="rect">
            <a:avLst/>
          </a:prstGeom>
          <a:noFill/>
        </p:spPr>
        <p:txBody>
          <a:bodyPr wrap="none" rtlCol="0">
            <a:spAutoFit/>
          </a:bodyPr>
          <a:lstStyle/>
          <a:p>
            <a:r>
              <a:rPr lang="en-US" sz="2000" dirty="0"/>
              <a:t>Piles of Horse Manure in New York City</a:t>
            </a:r>
          </a:p>
        </p:txBody>
      </p:sp>
      <p:sp>
        <p:nvSpPr>
          <p:cNvPr id="3" name="Rectangle 2"/>
          <p:cNvSpPr/>
          <p:nvPr/>
        </p:nvSpPr>
        <p:spPr>
          <a:xfrm>
            <a:off x="2209800" y="442397"/>
            <a:ext cx="4572000" cy="1200329"/>
          </a:xfrm>
          <a:prstGeom prst="rect">
            <a:avLst/>
          </a:prstGeom>
        </p:spPr>
        <p:txBody>
          <a:bodyPr>
            <a:spAutoFit/>
          </a:bodyPr>
          <a:lstStyle/>
          <a:p>
            <a:r>
              <a:rPr lang="en-US" sz="2400" b="1" dirty="0"/>
              <a:t>Internal combustion </a:t>
            </a:r>
            <a:r>
              <a:rPr lang="en-US" sz="2400" b="1" dirty="0" smtClean="0"/>
              <a:t>engine and gasoline </a:t>
            </a:r>
            <a:r>
              <a:rPr lang="en-US" sz="2400" b="1" dirty="0"/>
              <a:t>solves horse-manure pollution </a:t>
            </a:r>
            <a:r>
              <a:rPr lang="en-US" sz="2400" b="1" dirty="0" smtClean="0"/>
              <a:t>problem in </a:t>
            </a:r>
            <a:r>
              <a:rPr lang="en-US" sz="2400" b="1" dirty="0"/>
              <a:t>cities</a:t>
            </a:r>
          </a:p>
        </p:txBody>
      </p:sp>
    </p:spTree>
    <p:extLst>
      <p:ext uri="{BB962C8B-B14F-4D97-AF65-F5344CB8AC3E}">
        <p14:creationId xmlns:p14="http://schemas.microsoft.com/office/powerpoint/2010/main" val="35535138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0407" y="914400"/>
            <a:ext cx="6950793" cy="5579792"/>
          </a:xfrm>
          <a:prstGeom prst="rect">
            <a:avLst/>
          </a:prstGeom>
        </p:spPr>
      </p:pic>
      <p:sp>
        <p:nvSpPr>
          <p:cNvPr id="3" name="TextBox 2"/>
          <p:cNvSpPr txBox="1"/>
          <p:nvPr/>
        </p:nvSpPr>
        <p:spPr>
          <a:xfrm>
            <a:off x="2865038" y="0"/>
            <a:ext cx="6521529" cy="707886"/>
          </a:xfrm>
          <a:prstGeom prst="rect">
            <a:avLst/>
          </a:prstGeom>
          <a:noFill/>
        </p:spPr>
        <p:txBody>
          <a:bodyPr wrap="none" rtlCol="0">
            <a:spAutoFit/>
          </a:bodyPr>
          <a:lstStyle/>
          <a:p>
            <a:r>
              <a:rPr lang="en-US" sz="4000" dirty="0" smtClean="0"/>
              <a:t>Why Petroleum Conservation?</a:t>
            </a:r>
            <a:endParaRPr lang="en-US" sz="4000" dirty="0"/>
          </a:p>
        </p:txBody>
      </p:sp>
    </p:spTree>
    <p:extLst>
      <p:ext uri="{BB962C8B-B14F-4D97-AF65-F5344CB8AC3E}">
        <p14:creationId xmlns:p14="http://schemas.microsoft.com/office/powerpoint/2010/main" val="3242690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682" y="0"/>
            <a:ext cx="4255318" cy="6858000"/>
          </a:xfrm>
          <a:prstGeom prst="rect">
            <a:avLst/>
          </a:prstGeom>
        </p:spPr>
      </p:pic>
      <p:sp>
        <p:nvSpPr>
          <p:cNvPr id="2" name="TextBox 1"/>
          <p:cNvSpPr txBox="1"/>
          <p:nvPr/>
        </p:nvSpPr>
        <p:spPr>
          <a:xfrm>
            <a:off x="423080" y="504967"/>
            <a:ext cx="7162089" cy="769441"/>
          </a:xfrm>
          <a:prstGeom prst="rect">
            <a:avLst/>
          </a:prstGeom>
          <a:noFill/>
        </p:spPr>
        <p:txBody>
          <a:bodyPr wrap="none" rtlCol="0">
            <a:spAutoFit/>
          </a:bodyPr>
          <a:lstStyle/>
          <a:p>
            <a:r>
              <a:rPr lang="en-US" sz="4400" dirty="0" smtClean="0"/>
              <a:t>Why Petroleum Conservation?</a:t>
            </a:r>
            <a:endParaRPr lang="en-US" sz="4400" dirty="0"/>
          </a:p>
        </p:txBody>
      </p:sp>
    </p:spTree>
    <p:extLst>
      <p:ext uri="{BB962C8B-B14F-4D97-AF65-F5344CB8AC3E}">
        <p14:creationId xmlns:p14="http://schemas.microsoft.com/office/powerpoint/2010/main" val="17025686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9618" y="504967"/>
            <a:ext cx="8105232" cy="2800767"/>
          </a:xfrm>
          <a:prstGeom prst="rect">
            <a:avLst/>
          </a:prstGeom>
          <a:noFill/>
        </p:spPr>
        <p:txBody>
          <a:bodyPr wrap="none" rtlCol="0">
            <a:spAutoFit/>
          </a:bodyPr>
          <a:lstStyle/>
          <a:p>
            <a:r>
              <a:rPr lang="en-US" sz="4400" dirty="0" smtClean="0"/>
              <a:t>Why </a:t>
            </a:r>
            <a:r>
              <a:rPr lang="en-US" sz="4400" b="1" u="sng" dirty="0" smtClean="0"/>
              <a:t>State</a:t>
            </a:r>
            <a:r>
              <a:rPr lang="en-US" sz="4400" dirty="0" smtClean="0"/>
              <a:t> (as opposed to federal) </a:t>
            </a:r>
          </a:p>
          <a:p>
            <a:r>
              <a:rPr lang="en-US" sz="4400" dirty="0" smtClean="0"/>
              <a:t>Conservation Regulation?</a:t>
            </a:r>
          </a:p>
          <a:p>
            <a:endParaRPr lang="en-US" sz="4400" dirty="0"/>
          </a:p>
          <a:p>
            <a:r>
              <a:rPr lang="en-US" sz="4400" dirty="0" smtClean="0"/>
              <a:t>Just one example:</a:t>
            </a:r>
            <a:endParaRPr lang="en-US" sz="4400" dirty="0"/>
          </a:p>
        </p:txBody>
      </p:sp>
    </p:spTree>
    <p:extLst>
      <p:ext uri="{BB962C8B-B14F-4D97-AF65-F5344CB8AC3E}">
        <p14:creationId xmlns:p14="http://schemas.microsoft.com/office/powerpoint/2010/main" val="6516983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826" y="0"/>
            <a:ext cx="8598347" cy="6858000"/>
          </a:xfrm>
          <a:prstGeom prst="rect">
            <a:avLst/>
          </a:prstGeom>
        </p:spPr>
      </p:pic>
    </p:spTree>
    <p:extLst>
      <p:ext uri="{BB962C8B-B14F-4D97-AF65-F5344CB8AC3E}">
        <p14:creationId xmlns:p14="http://schemas.microsoft.com/office/powerpoint/2010/main" val="27756601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90379" y="3301621"/>
            <a:ext cx="7001621" cy="3556379"/>
          </a:xfrm>
          <a:prstGeom prst="rect">
            <a:avLst/>
          </a:prstGeom>
        </p:spPr>
      </p:pic>
      <p:pic>
        <p:nvPicPr>
          <p:cNvPr id="2" name="Picture 1"/>
          <p:cNvPicPr>
            <a:picLocks noChangeAspect="1"/>
          </p:cNvPicPr>
          <p:nvPr/>
        </p:nvPicPr>
        <p:blipFill>
          <a:blip r:embed="rId3"/>
          <a:stretch>
            <a:fillRect/>
          </a:stretch>
        </p:blipFill>
        <p:spPr>
          <a:xfrm>
            <a:off x="0" y="-1"/>
            <a:ext cx="7567808" cy="4080681"/>
          </a:xfrm>
          <a:prstGeom prst="rect">
            <a:avLst/>
          </a:prstGeom>
        </p:spPr>
      </p:pic>
    </p:spTree>
    <p:extLst>
      <p:ext uri="{BB962C8B-B14F-4D97-AF65-F5344CB8AC3E}">
        <p14:creationId xmlns:p14="http://schemas.microsoft.com/office/powerpoint/2010/main" val="5177355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690688"/>
            <a:ext cx="5801784" cy="4351338"/>
          </a:xfrm>
        </p:spPr>
      </p:pic>
      <p:pic>
        <p:nvPicPr>
          <p:cNvPr id="3" name="Picture 2"/>
          <p:cNvPicPr>
            <a:picLocks noChangeAspect="1"/>
          </p:cNvPicPr>
          <p:nvPr/>
        </p:nvPicPr>
        <p:blipFill>
          <a:blip r:embed="rId4"/>
          <a:stretch>
            <a:fillRect/>
          </a:stretch>
        </p:blipFill>
        <p:spPr>
          <a:xfrm>
            <a:off x="5700977" y="3182302"/>
            <a:ext cx="6491023" cy="4317143"/>
          </a:xfrm>
          <a:prstGeom prst="rect">
            <a:avLst/>
          </a:prstGeom>
        </p:spPr>
      </p:pic>
      <p:sp>
        <p:nvSpPr>
          <p:cNvPr id="6" name="TextBox 5"/>
          <p:cNvSpPr txBox="1"/>
          <p:nvPr/>
        </p:nvSpPr>
        <p:spPr>
          <a:xfrm>
            <a:off x="160910" y="360106"/>
            <a:ext cx="11929228" cy="584775"/>
          </a:xfrm>
          <a:prstGeom prst="rect">
            <a:avLst/>
          </a:prstGeom>
          <a:noFill/>
        </p:spPr>
        <p:txBody>
          <a:bodyPr wrap="none" rtlCol="0">
            <a:spAutoFit/>
          </a:bodyPr>
          <a:lstStyle/>
          <a:p>
            <a:r>
              <a:rPr lang="en-US" sz="3200" dirty="0" smtClean="0"/>
              <a:t>In the US, Long-Distance Transport of Oil Is Largely Federally Regulated</a:t>
            </a:r>
            <a:endParaRPr lang="en-US" sz="3200" dirty="0"/>
          </a:p>
        </p:txBody>
      </p:sp>
    </p:spTree>
    <p:extLst>
      <p:ext uri="{BB962C8B-B14F-4D97-AF65-F5344CB8AC3E}">
        <p14:creationId xmlns:p14="http://schemas.microsoft.com/office/powerpoint/2010/main" val="12829469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513"/>
            <a:ext cx="12191999" cy="6868513"/>
          </a:xfrm>
          <a:prstGeom prst="rect">
            <a:avLst/>
          </a:prstGeom>
        </p:spPr>
      </p:pic>
    </p:spTree>
    <p:extLst>
      <p:ext uri="{BB962C8B-B14F-4D97-AF65-F5344CB8AC3E}">
        <p14:creationId xmlns:p14="http://schemas.microsoft.com/office/powerpoint/2010/main" val="38882396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118"/>
            <a:ext cx="12192000" cy="6877118"/>
          </a:xfrm>
          <a:prstGeom prst="rect">
            <a:avLst/>
          </a:prstGeom>
        </p:spPr>
      </p:pic>
    </p:spTree>
    <p:extLst>
      <p:ext uri="{BB962C8B-B14F-4D97-AF65-F5344CB8AC3E}">
        <p14:creationId xmlns:p14="http://schemas.microsoft.com/office/powerpoint/2010/main" val="363673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08" y="1798140"/>
            <a:ext cx="3639951" cy="1325563"/>
          </a:xfrm>
        </p:spPr>
        <p:txBody>
          <a:bodyPr>
            <a:normAutofit fontScale="90000"/>
          </a:bodyPr>
          <a:lstStyle/>
          <a:p>
            <a:r>
              <a:rPr lang="en-US" dirty="0" smtClean="0"/>
              <a:t>Feds have still not  approved the Keystone XL Pipeline that should have been approved in 5 years ago</a:t>
            </a:r>
            <a:endParaRPr lang="en-US" dirty="0"/>
          </a:p>
        </p:txBody>
      </p:sp>
      <p:pic>
        <p:nvPicPr>
          <p:cNvPr id="5" name="Content Placeholder 4"/>
          <p:cNvPicPr>
            <a:picLocks noGrp="1" noChangeAspect="1"/>
          </p:cNvPicPr>
          <p:nvPr>
            <p:ph idx="1"/>
          </p:nvPr>
        </p:nvPicPr>
        <p:blipFill>
          <a:blip r:embed="rId3"/>
          <a:stretch>
            <a:fillRect/>
          </a:stretch>
        </p:blipFill>
        <p:spPr>
          <a:xfrm>
            <a:off x="4199806" y="119465"/>
            <a:ext cx="7936496" cy="6738535"/>
          </a:xfrm>
          <a:prstGeom prst="rect">
            <a:avLst/>
          </a:prstGeom>
        </p:spPr>
      </p:pic>
    </p:spTree>
    <p:extLst>
      <p:ext uri="{BB962C8B-B14F-4D97-AF65-F5344CB8AC3E}">
        <p14:creationId xmlns:p14="http://schemas.microsoft.com/office/powerpoint/2010/main" val="3169084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0158"/>
            <a:ext cx="11155393" cy="1325563"/>
          </a:xfrm>
        </p:spPr>
        <p:txBody>
          <a:bodyPr/>
          <a:lstStyle/>
          <a:p>
            <a:r>
              <a:rPr lang="en-US" dirty="0" smtClean="0"/>
              <a:t>But Oil Conservation </a:t>
            </a:r>
            <a:r>
              <a:rPr lang="en-US" u="sng" dirty="0" smtClean="0"/>
              <a:t>Law</a:t>
            </a:r>
            <a:r>
              <a:rPr lang="en-US" dirty="0" smtClean="0"/>
              <a:t> was late to the dance!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4697" y="1345721"/>
            <a:ext cx="6037216" cy="4527913"/>
          </a:xfrm>
        </p:spPr>
      </p:pic>
      <p:pic>
        <p:nvPicPr>
          <p:cNvPr id="6" name="Picture 5"/>
          <p:cNvPicPr>
            <a:picLocks noChangeAspect="1"/>
          </p:cNvPicPr>
          <p:nvPr/>
        </p:nvPicPr>
        <p:blipFill>
          <a:blip r:embed="rId4"/>
          <a:stretch>
            <a:fillRect/>
          </a:stretch>
        </p:blipFill>
        <p:spPr>
          <a:xfrm>
            <a:off x="5420574" y="3109766"/>
            <a:ext cx="6771426" cy="3744464"/>
          </a:xfrm>
          <a:prstGeom prst="rect">
            <a:avLst/>
          </a:prstGeom>
        </p:spPr>
      </p:pic>
    </p:spTree>
    <p:extLst>
      <p:ext uri="{BB962C8B-B14F-4D97-AF65-F5344CB8AC3E}">
        <p14:creationId xmlns:p14="http://schemas.microsoft.com/office/powerpoint/2010/main" val="2049141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128" y="201840"/>
            <a:ext cx="10515600" cy="1325563"/>
          </a:xfrm>
        </p:spPr>
        <p:txBody>
          <a:bodyPr>
            <a:normAutofit fontScale="90000"/>
          </a:bodyPr>
          <a:lstStyle/>
          <a:p>
            <a:r>
              <a:rPr lang="en-US" dirty="0" smtClean="0"/>
              <a:t/>
            </a:r>
            <a:br>
              <a:rPr lang="en-US" dirty="0" smtClean="0"/>
            </a:br>
            <a:r>
              <a:rPr lang="en-US" dirty="0" smtClean="0"/>
              <a:t>“Up from the ground came the </a:t>
            </a:r>
            <a:r>
              <a:rPr lang="en-US" dirty="0" err="1" smtClean="0"/>
              <a:t>bubblin</a:t>
            </a:r>
            <a:r>
              <a:rPr lang="en-US" dirty="0" smtClean="0"/>
              <a:t>’ crude!”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614137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4850</TotalTime>
  <Words>5814</Words>
  <Application>Microsoft Office PowerPoint</Application>
  <PresentationFormat>Widescreen</PresentationFormat>
  <Paragraphs>452</Paragraphs>
  <Slides>78</Slides>
  <Notes>40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4" baseType="lpstr">
      <vt:lpstr>Arial</vt:lpstr>
      <vt:lpstr>Calibri</vt:lpstr>
      <vt:lpstr>Calibri Light</vt:lpstr>
      <vt:lpstr>Times New Roman</vt:lpstr>
      <vt:lpstr>Office Theme</vt:lpstr>
      <vt:lpstr>Clip</vt:lpstr>
      <vt:lpstr>I  In Celebration of 75 Years of Oil &amp; Gas Conservation in Arkansas Sexy Oil and Gas Conservation Law: Where It’s Been, Where It’s At, and Where It’s Going</vt:lpstr>
      <vt:lpstr>Where It’s Been</vt:lpstr>
      <vt:lpstr>Liquid Lighting Fuels 1850s</vt:lpstr>
      <vt:lpstr>PowerPoint Presentation</vt:lpstr>
      <vt:lpstr>PowerPoint Presentation</vt:lpstr>
      <vt:lpstr>Automobiles</vt:lpstr>
      <vt:lpstr>PowerPoint Presentation</vt:lpstr>
      <vt:lpstr>But Oil Conservation Law was late to the dance!</vt:lpstr>
      <vt:lpstr> “Up from the ground came the bubblin’ crude!”</vt:lpstr>
      <vt:lpstr>Edward A. Clampitt</vt:lpstr>
      <vt:lpstr>PowerPoint Presentation</vt:lpstr>
      <vt:lpstr>Conservation was late to the dance!</vt:lpstr>
      <vt:lpstr>1910s: The growing strategic importance of oil and a concern that world supplies were running out, led to what might be loosely termed “conservation policies”</vt:lpstr>
      <vt:lpstr>1915: Early Conservation Law</vt:lpstr>
      <vt:lpstr>Conservation for national security</vt:lpstr>
      <vt:lpstr>PowerPoint Presentation</vt:lpstr>
      <vt:lpstr>Oklahoma City Oilfield</vt:lpstr>
      <vt:lpstr>1920s World-wide Oil Discoveries</vt:lpstr>
      <vt:lpstr>Conservation by Cartel: The Red Line Agreement, 1928</vt:lpstr>
      <vt:lpstr>Conservation by Cartel: The “As Is” Agreement, 1928</vt:lpstr>
      <vt:lpstr>1930: East Texas Field Discovery</vt:lpstr>
      <vt:lpstr>East Texas Production and the Great Depression Seriously Wounded  the 1928 Cartel Agreements</vt:lpstr>
      <vt:lpstr>The Need for Greater Regulatory Control</vt:lpstr>
      <vt:lpstr>NIRA to IOCC</vt:lpstr>
      <vt:lpstr>E. W. Marland</vt:lpstr>
      <vt:lpstr>    Harold Ickes          James Allred</vt:lpstr>
      <vt:lpstr>International Government Cartel “Successor” to Red Line, As Is, and IOCC: OPEC founded in Baghdad on September 14, 1960</vt:lpstr>
      <vt:lpstr>Where It’s At:</vt:lpstr>
      <vt:lpstr>The “small-tract” problem</vt:lpstr>
      <vt:lpstr>Unitization</vt:lpstr>
      <vt:lpstr>Conservation Law Evolved for “Conventional” Petroleum Development</vt:lpstr>
      <vt:lpstr>Where it’s going (or needs to go): “Unconventional” Petroleum</vt:lpstr>
      <vt:lpstr>PowerPoint Presentation</vt:lpstr>
      <vt:lpstr>Shale and Tight Reservoirs </vt:lpstr>
      <vt:lpstr>Belridge Oil Field, Kern County CA</vt:lpstr>
      <vt:lpstr>PowerPoint Presentation</vt:lpstr>
      <vt:lpstr>PowerPoint Presentation</vt:lpstr>
      <vt:lpstr>The Big Three Old “New” Technologies</vt:lpstr>
      <vt:lpstr>Slant to Horizontal Drilling</vt:lpstr>
      <vt:lpstr>PowerPoint Presentation</vt:lpstr>
      <vt:lpstr>PowerPoint Presentation</vt:lpstr>
      <vt:lpstr>PowerPoint Presentation</vt:lpstr>
      <vt:lpstr>Reflective Seismic Technology</vt:lpstr>
      <vt:lpstr>PowerPoint Presentation</vt:lpstr>
      <vt:lpstr>PowerPoint Presentation</vt:lpstr>
      <vt:lpstr>PowerPoint Presentation</vt:lpstr>
      <vt:lpstr>PowerPoint Presentation</vt:lpstr>
      <vt:lpstr>PowerPoint Presentation</vt:lpstr>
      <vt:lpstr>Bombing, Shooting, Acidizing, &amp; Fracing Edward A. L. Roberts, 1864 The Grandfather of “fracing”</vt:lpstr>
      <vt:lpstr>The Roberts Petroleum  Torpedo</vt:lpstr>
      <vt:lpstr>Edward E. L. Roberts &amp; Roberts Torpedo Petroleum Company</vt:lpstr>
      <vt:lpstr>Nitro Truck Eventually, gunpowder gave way to “nitro” and led to well-paid but usually short “well shooter” careers! </vt:lpstr>
      <vt:lpstr>Nitro Explosion Petrolea, Ontario 1907</vt:lpstr>
      <vt:lpstr>1932</vt:lpstr>
      <vt:lpstr>1947 Hydraulic Fracturing </vt:lpstr>
      <vt:lpstr>1959 Nuclear Fracturing!</vt:lpstr>
      <vt:lpstr>George Mitchell, Mitchell Energy</vt:lpstr>
      <vt:lpstr>PowerPoint Presentation</vt:lpstr>
      <vt:lpstr>A Fourth Technology: offshore drilling</vt:lpstr>
      <vt:lpstr>PowerPoint Presentation</vt:lpstr>
      <vt:lpstr>PowerPoint Presentation</vt:lpstr>
      <vt:lpstr>PowerPoint Presentation</vt:lpstr>
      <vt:lpstr>PowerPoint Presentation</vt:lpstr>
      <vt:lpstr>Other Conservation Challenges</vt:lpstr>
      <vt:lpstr>Seismicity</vt:lpstr>
      <vt:lpstr>Water and Hydraulic Fracturing “Whiskey’s for drinkin’ and water is for fightin’”—Mark Twain </vt:lpstr>
      <vt:lpstr>Unitization of Shales  </vt:lpstr>
      <vt:lpstr>Pre-emption, Peaceful Co-Existence, or Friction: Conservation Law v. Local Law</vt:lpstr>
      <vt:lpstr>Well Locations in Pooled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Feds have still not  approved the Keystone XL Pipeline that should have been approved in 5 years ago</vt:lpstr>
    </vt:vector>
  </TitlesOfParts>
  <Company>Windows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In Celebration of 75 Years of Oil &amp; Gas Conservation in Arkansas Sexy Oil and Gas Conservation Law: Where It’s Been, Where It’s At, and Where It’s Going</dc:title>
  <dc:creator>Owen L. Anderson</dc:creator>
  <cp:lastModifiedBy>Michele Payne</cp:lastModifiedBy>
  <cp:revision>215</cp:revision>
  <cp:lastPrinted>2014-10-10T14:41:15Z</cp:lastPrinted>
  <dcterms:created xsi:type="dcterms:W3CDTF">2014-09-30T04:06:44Z</dcterms:created>
  <dcterms:modified xsi:type="dcterms:W3CDTF">2014-10-10T14:41:53Z</dcterms:modified>
</cp:coreProperties>
</file>