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84" r:id="rId4"/>
    <p:sldId id="258" r:id="rId5"/>
    <p:sldId id="263" r:id="rId6"/>
    <p:sldId id="264" r:id="rId7"/>
    <p:sldId id="261" r:id="rId8"/>
    <p:sldId id="262" r:id="rId9"/>
    <p:sldId id="265" r:id="rId10"/>
    <p:sldId id="266" r:id="rId11"/>
    <p:sldId id="267" r:id="rId12"/>
    <p:sldId id="268" r:id="rId13"/>
    <p:sldId id="269" r:id="rId14"/>
    <p:sldId id="273" r:id="rId15"/>
    <p:sldId id="272" r:id="rId16"/>
    <p:sldId id="270" r:id="rId17"/>
    <p:sldId id="271" r:id="rId18"/>
    <p:sldId id="274" r:id="rId19"/>
    <p:sldId id="275" r:id="rId20"/>
    <p:sldId id="279" r:id="rId21"/>
    <p:sldId id="276" r:id="rId22"/>
    <p:sldId id="277" r:id="rId23"/>
    <p:sldId id="280" r:id="rId24"/>
    <p:sldId id="287" r:id="rId25"/>
    <p:sldId id="285" r:id="rId26"/>
    <p:sldId id="288" r:id="rId27"/>
    <p:sldId id="278" r:id="rId28"/>
    <p:sldId id="281" r:id="rId29"/>
    <p:sldId id="282" r:id="rId30"/>
    <p:sldId id="28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16559C-242B-4A96-8F59-D744647D78C4}" type="datetimeFigureOut">
              <a:rPr lang="en-US" smtClean="0"/>
              <a:t>10/13/2014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4A6372-F03E-45CD-9DFB-39C056315208}" type="slidenum">
              <a:rPr lang="en-US" smtClean="0"/>
              <a:t>‹#›</a:t>
            </a:fld>
            <a:endParaRPr lang="en-US" dirty="0"/>
          </a:p>
        </p:txBody>
      </p:sp>
    </p:spTree>
    <p:extLst>
      <p:ext uri="{BB962C8B-B14F-4D97-AF65-F5344CB8AC3E}">
        <p14:creationId xmlns:p14="http://schemas.microsoft.com/office/powerpoint/2010/main" val="1074719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3935089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4096091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3792984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1671355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264242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97770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3361408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39137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252047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1965997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6F123-F650-486C-AAAA-7748935C5059}" type="datetimeFigureOut">
              <a:rPr lang="en-US" smtClean="0"/>
              <a:t>10/13/2014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57813E-9F77-45A6-BCFC-134768CBF05D}" type="slidenum">
              <a:rPr lang="en-US" smtClean="0"/>
              <a:t>‹#›</a:t>
            </a:fld>
            <a:endParaRPr lang="en-US" dirty="0"/>
          </a:p>
        </p:txBody>
      </p:sp>
    </p:spTree>
    <p:extLst>
      <p:ext uri="{BB962C8B-B14F-4D97-AF65-F5344CB8AC3E}">
        <p14:creationId xmlns:p14="http://schemas.microsoft.com/office/powerpoint/2010/main" val="1736766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6F123-F650-486C-AAAA-7748935C5059}" type="datetimeFigureOut">
              <a:rPr lang="en-US" smtClean="0"/>
              <a:t>10/13/2014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7813E-9F77-45A6-BCFC-134768CBF05D}" type="slidenum">
              <a:rPr lang="en-US" smtClean="0"/>
              <a:t>‹#›</a:t>
            </a:fld>
            <a:endParaRPr lang="en-US" dirty="0"/>
          </a:p>
        </p:txBody>
      </p:sp>
    </p:spTree>
    <p:extLst>
      <p:ext uri="{BB962C8B-B14F-4D97-AF65-F5344CB8AC3E}">
        <p14:creationId xmlns:p14="http://schemas.microsoft.com/office/powerpoint/2010/main" val="838550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990600"/>
            <a:ext cx="8610600" cy="2609851"/>
          </a:xfrm>
        </p:spPr>
        <p:txBody>
          <a:bodyPr>
            <a:normAutofit fontScale="90000"/>
          </a:bodyPr>
          <a:lstStyle/>
          <a:p>
            <a:r>
              <a:rPr lang="en-US" dirty="0" smtClean="0"/>
              <a:t/>
            </a:r>
            <a:br>
              <a:rPr lang="en-US" dirty="0" smtClean="0"/>
            </a:br>
            <a:r>
              <a:rPr lang="en-US" dirty="0" smtClean="0"/>
              <a:t> </a:t>
            </a:r>
            <a:r>
              <a:rPr lang="en-US" b="1" dirty="0" smtClean="0"/>
              <a:t>RULES DONE RIGHT </a:t>
            </a:r>
            <a:br>
              <a:rPr lang="en-US" b="1" dirty="0" smtClean="0"/>
            </a:br>
            <a:r>
              <a:rPr lang="en-US" b="1" dirty="0" smtClean="0"/>
              <a:t>HOW ARKANSAS BROUGHT ITS OIL AND GAS LAW INTO A HORIZONTAL WORLD </a:t>
            </a:r>
            <a:endParaRPr lang="en-US" b="1" dirty="0"/>
          </a:p>
        </p:txBody>
      </p:sp>
      <p:sp>
        <p:nvSpPr>
          <p:cNvPr id="3" name="Subtitle 2"/>
          <p:cNvSpPr>
            <a:spLocks noGrp="1"/>
          </p:cNvSpPr>
          <p:nvPr>
            <p:ph type="subTitle" idx="1"/>
          </p:nvPr>
        </p:nvSpPr>
        <p:spPr/>
        <p:txBody>
          <a:bodyPr/>
          <a:lstStyle/>
          <a:p>
            <a:endParaRPr lang="en-US" dirty="0"/>
          </a:p>
          <a:p>
            <a:r>
              <a:rPr lang="en-US" b="1" dirty="0">
                <a:latin typeface="+mj-lt"/>
              </a:rPr>
              <a:t> </a:t>
            </a:r>
          </a:p>
        </p:txBody>
      </p:sp>
    </p:spTree>
    <p:extLst>
      <p:ext uri="{BB962C8B-B14F-4D97-AF65-F5344CB8AC3E}">
        <p14:creationId xmlns:p14="http://schemas.microsoft.com/office/powerpoint/2010/main" val="40217362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 No. 964 of 2003 </a:t>
            </a:r>
          </a:p>
        </p:txBody>
      </p:sp>
      <p:sp>
        <p:nvSpPr>
          <p:cNvPr id="3" name="Content Placeholder 2"/>
          <p:cNvSpPr>
            <a:spLocks noGrp="1"/>
          </p:cNvSpPr>
          <p:nvPr>
            <p:ph idx="1"/>
          </p:nvPr>
        </p:nvSpPr>
        <p:spPr>
          <a:xfrm>
            <a:off x="76200" y="1600200"/>
            <a:ext cx="8915400" cy="4525963"/>
          </a:xfrm>
        </p:spPr>
        <p:txBody>
          <a:bodyPr>
            <a:normAutofit lnSpcReduction="10000"/>
          </a:bodyPr>
          <a:lstStyle/>
          <a:p>
            <a:pPr marL="0" indent="0">
              <a:buNone/>
            </a:pPr>
            <a:r>
              <a:rPr lang="en-US" sz="4000" dirty="0" smtClean="0"/>
              <a:t>Expressly authorized multiple unit wells from the beginning of development:</a:t>
            </a:r>
            <a:endParaRPr lang="en-US" sz="4000" dirty="0"/>
          </a:p>
          <a:p>
            <a:pPr marL="0" indent="0">
              <a:buNone/>
            </a:pPr>
            <a:r>
              <a:rPr lang="en-US" dirty="0" smtClean="0"/>
              <a:t>(</a:t>
            </a:r>
            <a:r>
              <a:rPr lang="en-US" dirty="0"/>
              <a:t>2</a:t>
            </a:r>
            <a:r>
              <a:rPr lang="en-US" dirty="0" smtClean="0"/>
              <a:t>)(</a:t>
            </a:r>
            <a:r>
              <a:rPr lang="en-US" dirty="0"/>
              <a:t>B) The commission shall have the continuing </a:t>
            </a:r>
            <a:r>
              <a:rPr lang="en-US" dirty="0" smtClean="0"/>
              <a:t>authority to</a:t>
            </a:r>
            <a:r>
              <a:rPr lang="en-US" dirty="0"/>
              <a:t>: </a:t>
            </a:r>
          </a:p>
          <a:p>
            <a:pPr marL="400050" lvl="1" indent="0">
              <a:buNone/>
            </a:pPr>
            <a:r>
              <a:rPr lang="en-US" sz="3200" dirty="0" smtClean="0"/>
              <a:t>(</a:t>
            </a:r>
            <a:r>
              <a:rPr lang="en-US" sz="3200" dirty="0" err="1" smtClean="0"/>
              <a:t>i</a:t>
            </a:r>
            <a:r>
              <a:rPr lang="en-US" sz="3200" dirty="0" smtClean="0"/>
              <a:t>) </a:t>
            </a:r>
            <a:r>
              <a:rPr lang="en-US" sz="3200" dirty="0"/>
              <a:t>Designate the number of wells that may be drilled and </a:t>
            </a:r>
            <a:r>
              <a:rPr lang="en-US" sz="3200" dirty="0" smtClean="0"/>
              <a:t>produced </a:t>
            </a:r>
            <a:r>
              <a:rPr lang="en-US" sz="3200" dirty="0"/>
              <a:t>within a drilling unit; and </a:t>
            </a:r>
          </a:p>
          <a:p>
            <a:pPr marL="400050" lvl="1" indent="0">
              <a:buNone/>
            </a:pPr>
            <a:r>
              <a:rPr lang="en-US" sz="3200" dirty="0" smtClean="0"/>
              <a:t>(</a:t>
            </a:r>
            <a:r>
              <a:rPr lang="en-US" sz="3200" dirty="0"/>
              <a:t>ii) Regulate the spacing among multiple wells drilled and </a:t>
            </a:r>
            <a:r>
              <a:rPr lang="en-US" sz="3200" dirty="0" smtClean="0"/>
              <a:t>produced </a:t>
            </a:r>
            <a:r>
              <a:rPr lang="en-US" sz="3200" dirty="0"/>
              <a:t>within a drilling unit. </a:t>
            </a:r>
          </a:p>
        </p:txBody>
      </p:sp>
    </p:spTree>
    <p:extLst>
      <p:ext uri="{BB962C8B-B14F-4D97-AF65-F5344CB8AC3E}">
        <p14:creationId xmlns:p14="http://schemas.microsoft.com/office/powerpoint/2010/main" val="1964955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WELCOME TO THE FAYETTEVILLE SHALE </a:t>
            </a:r>
            <a:r>
              <a:rPr lang="en-US" dirty="0" smtClean="0"/>
              <a:t>PLAY!!!</a:t>
            </a:r>
            <a:r>
              <a:rPr lang="en-US" dirty="0"/>
              <a:t/>
            </a:r>
            <a:br>
              <a:rPr lang="en-US" dirty="0"/>
            </a:br>
            <a:endParaRPr lang="en-US" dirty="0"/>
          </a:p>
        </p:txBody>
      </p:sp>
      <p:sp>
        <p:nvSpPr>
          <p:cNvPr id="3" name="Content Placeholder 2"/>
          <p:cNvSpPr>
            <a:spLocks noGrp="1"/>
          </p:cNvSpPr>
          <p:nvPr>
            <p:ph idx="1"/>
          </p:nvPr>
        </p:nvSpPr>
        <p:spPr>
          <a:xfrm>
            <a:off x="76200" y="1600200"/>
            <a:ext cx="9067800" cy="4953000"/>
          </a:xfrm>
        </p:spPr>
        <p:txBody>
          <a:bodyPr>
            <a:normAutofit fontScale="85000" lnSpcReduction="20000"/>
          </a:bodyPr>
          <a:lstStyle/>
          <a:p>
            <a:r>
              <a:rPr lang="en-US" dirty="0"/>
              <a:t>The oil and gas business </a:t>
            </a:r>
            <a:r>
              <a:rPr lang="en-US" dirty="0" smtClean="0"/>
              <a:t>learned </a:t>
            </a:r>
            <a:r>
              <a:rPr lang="en-US" dirty="0"/>
              <a:t>a new and wonderful word —“unconventional.” </a:t>
            </a:r>
          </a:p>
          <a:p>
            <a:r>
              <a:rPr lang="en-US" dirty="0"/>
              <a:t>The critical characteristics of an unconventional reservoir are high organic content, conducive to the formation of oil and/or gas, but very low </a:t>
            </a:r>
            <a:r>
              <a:rPr lang="en-US" dirty="0" smtClean="0"/>
              <a:t>permeability.</a:t>
            </a:r>
          </a:p>
          <a:p>
            <a:r>
              <a:rPr lang="en-US" dirty="0" smtClean="0"/>
              <a:t>Scientists </a:t>
            </a:r>
            <a:r>
              <a:rPr lang="en-US" dirty="0"/>
              <a:t>have long theorized that immense reserves of oil and gas were locked within unconventional rocks, but lacked the ability to produce those reserves with conventional vertical-well technology, making their exploitation commercially impractical</a:t>
            </a:r>
            <a:r>
              <a:rPr lang="en-US" dirty="0" smtClean="0"/>
              <a:t>.</a:t>
            </a:r>
          </a:p>
          <a:p>
            <a:r>
              <a:rPr lang="en-US" dirty="0" smtClean="0"/>
              <a:t>Science </a:t>
            </a:r>
            <a:r>
              <a:rPr lang="en-US" dirty="0"/>
              <a:t>then came to the rescue. Around the start of this century, the drilling industry perfected two processes, horizontal drilling and multiple stage hydraulic fracturing (fracking</a:t>
            </a:r>
            <a:r>
              <a:rPr lang="en-US" dirty="0" smtClean="0"/>
              <a:t>).</a:t>
            </a:r>
            <a:endParaRPr lang="en-US" dirty="0"/>
          </a:p>
        </p:txBody>
      </p:sp>
    </p:spTree>
    <p:extLst>
      <p:ext uri="{BB962C8B-B14F-4D97-AF65-F5344CB8AC3E}">
        <p14:creationId xmlns:p14="http://schemas.microsoft.com/office/powerpoint/2010/main" val="12009599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2285999"/>
          </a:xfrm>
        </p:spPr>
        <p:txBody>
          <a:bodyPr>
            <a:normAutofit/>
          </a:bodyPr>
          <a:lstStyle/>
          <a:p>
            <a:r>
              <a:rPr lang="en-US" dirty="0" smtClean="0"/>
              <a:t>Rules Must Adapt to Accommodate New Science</a:t>
            </a:r>
            <a:endParaRPr lang="en-US" dirty="0"/>
          </a:p>
        </p:txBody>
      </p:sp>
      <p:sp>
        <p:nvSpPr>
          <p:cNvPr id="3" name="Content Placeholder 2"/>
          <p:cNvSpPr>
            <a:spLocks noGrp="1"/>
          </p:cNvSpPr>
          <p:nvPr>
            <p:ph type="subTitle" idx="1"/>
          </p:nvPr>
        </p:nvSpPr>
        <p:spPr>
          <a:xfrm>
            <a:off x="152400" y="3886200"/>
            <a:ext cx="8610600" cy="1752600"/>
          </a:xfrm>
        </p:spPr>
        <p:txBody>
          <a:bodyPr>
            <a:noAutofit/>
          </a:bodyPr>
          <a:lstStyle/>
          <a:p>
            <a:r>
              <a:rPr lang="en-US" sz="4000" dirty="0">
                <a:solidFill>
                  <a:schemeClr val="tx1"/>
                </a:solidFill>
              </a:rPr>
              <a:t>Unconventional Resource Development Brings New Regulatory Challenges</a:t>
            </a:r>
            <a:r>
              <a:rPr lang="en-US" sz="4000" dirty="0"/>
              <a:t/>
            </a:r>
            <a:br>
              <a:rPr lang="en-US" sz="4000" dirty="0"/>
            </a:br>
            <a:endParaRPr lang="en-US" sz="4000" dirty="0"/>
          </a:p>
        </p:txBody>
      </p:sp>
    </p:spTree>
    <p:extLst>
      <p:ext uri="{BB962C8B-B14F-4D97-AF65-F5344CB8AC3E}">
        <p14:creationId xmlns:p14="http://schemas.microsoft.com/office/powerpoint/2010/main" val="743342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normAutofit fontScale="90000"/>
          </a:bodyPr>
          <a:lstStyle/>
          <a:p>
            <a:r>
              <a:rPr lang="en-US" sz="4000" dirty="0" smtClean="0"/>
              <a:t>Unconventional Resource Development Brings New Regulatory Challenges</a:t>
            </a:r>
            <a:r>
              <a:rPr lang="en-US" dirty="0" smtClean="0"/>
              <a:t/>
            </a:r>
            <a:br>
              <a:rPr lang="en-US" dirty="0" smtClean="0"/>
            </a:br>
            <a:endParaRPr lang="en-US" dirty="0"/>
          </a:p>
        </p:txBody>
      </p:sp>
      <p:sp>
        <p:nvSpPr>
          <p:cNvPr id="3" name="Content Placeholder 2"/>
          <p:cNvSpPr>
            <a:spLocks noGrp="1"/>
          </p:cNvSpPr>
          <p:nvPr>
            <p:ph idx="1"/>
          </p:nvPr>
        </p:nvSpPr>
        <p:spPr>
          <a:xfrm>
            <a:off x="457200" y="1447800"/>
            <a:ext cx="8229600" cy="5410200"/>
          </a:xfrm>
        </p:spPr>
        <p:txBody>
          <a:bodyPr>
            <a:normAutofit fontScale="92500" lnSpcReduction="10000"/>
          </a:bodyPr>
          <a:lstStyle/>
          <a:p>
            <a:r>
              <a:rPr lang="en-US" dirty="0" smtClean="0"/>
              <a:t>Prevention of waste:</a:t>
            </a:r>
          </a:p>
          <a:p>
            <a:pPr lvl="1"/>
            <a:r>
              <a:rPr lang="en-US" dirty="0" smtClean="0"/>
              <a:t>Wells are long skinny horizontal things, hard to fit into boxes; moreover, polar orientation is not always best</a:t>
            </a:r>
          </a:p>
          <a:p>
            <a:pPr lvl="1"/>
            <a:r>
              <a:rPr lang="en-US" dirty="0" smtClean="0"/>
              <a:t>Lack of formation permeability mandates wells to be located on close spacing</a:t>
            </a:r>
          </a:p>
          <a:p>
            <a:pPr lvl="1"/>
            <a:r>
              <a:rPr lang="en-US" dirty="0" smtClean="0"/>
              <a:t>These closely spaced wells work better if they work in coordination, rather than competition with one another</a:t>
            </a:r>
          </a:p>
          <a:p>
            <a:pPr lvl="1"/>
            <a:r>
              <a:rPr lang="en-US" dirty="0" smtClean="0"/>
              <a:t>Scientists continue to learn, and improve, on-the-fly, thus challenging even the most recent assumptions</a:t>
            </a:r>
          </a:p>
          <a:p>
            <a:r>
              <a:rPr lang="en-US" dirty="0" smtClean="0"/>
              <a:t> Protection of correlative rights:</a:t>
            </a:r>
          </a:p>
          <a:p>
            <a:pPr lvl="1"/>
            <a:r>
              <a:rPr lang="en-US" dirty="0" smtClean="0"/>
              <a:t>Science or no science, regulation must still protect every owner’s fair share</a:t>
            </a:r>
            <a:endParaRPr lang="en-US" dirty="0"/>
          </a:p>
        </p:txBody>
      </p:sp>
    </p:spTree>
    <p:extLst>
      <p:ext uri="{BB962C8B-B14F-4D97-AF65-F5344CB8AC3E}">
        <p14:creationId xmlns:p14="http://schemas.microsoft.com/office/powerpoint/2010/main" val="3880313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Arkansas’s Modern Regulation</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Detailed integration orders</a:t>
            </a:r>
            <a:r>
              <a:rPr lang="en-US" baseline="30000" dirty="0" smtClean="0"/>
              <a:t>1</a:t>
            </a:r>
          </a:p>
          <a:p>
            <a:r>
              <a:rPr lang="en-US" dirty="0" smtClean="0"/>
              <a:t>Regulation in advance of development:  AOGC General Rule B-43</a:t>
            </a:r>
          </a:p>
          <a:p>
            <a:r>
              <a:rPr lang="en-US" dirty="0" smtClean="0"/>
              <a:t>Modern, environmentally-based regulation of processes such as fracking and underground disposal</a:t>
            </a:r>
            <a:r>
              <a:rPr lang="en-US" baseline="30000" dirty="0" smtClean="0"/>
              <a:t>1</a:t>
            </a:r>
          </a:p>
          <a:p>
            <a:endParaRPr lang="en-US" baseline="30000" dirty="0"/>
          </a:p>
          <a:p>
            <a:endParaRPr lang="en-US" baseline="30000" dirty="0" smtClean="0"/>
          </a:p>
          <a:p>
            <a:endParaRPr lang="en-US" baseline="30000" dirty="0"/>
          </a:p>
          <a:p>
            <a:pPr marL="0" indent="0">
              <a:buNone/>
            </a:pPr>
            <a:r>
              <a:rPr lang="en-US" baseline="30000" dirty="0" smtClean="0"/>
              <a:t>1</a:t>
            </a:r>
            <a:r>
              <a:rPr lang="en-US" dirty="0" smtClean="0"/>
              <a:t>These apply to all wells, conventional and unconventional.</a:t>
            </a:r>
            <a:endParaRPr lang="en-US" dirty="0"/>
          </a:p>
        </p:txBody>
      </p:sp>
    </p:spTree>
    <p:extLst>
      <p:ext uri="{BB962C8B-B14F-4D97-AF65-F5344CB8AC3E}">
        <p14:creationId xmlns:p14="http://schemas.microsoft.com/office/powerpoint/2010/main" val="762339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Detailed </a:t>
            </a:r>
            <a:r>
              <a:rPr lang="en-US" dirty="0" smtClean="0"/>
              <a:t>Integration Orders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Unleased mineral owners who are “deemed leased” are bound by the terms of an express lease form, adopted by AOGC, whether they execute it or not</a:t>
            </a:r>
          </a:p>
          <a:p>
            <a:pPr lvl="1"/>
            <a:r>
              <a:rPr lang="en-US" dirty="0" smtClean="0"/>
              <a:t>The “deemed” lease applies to subsequent unit wells, also</a:t>
            </a:r>
          </a:p>
          <a:p>
            <a:r>
              <a:rPr lang="en-US" dirty="0" smtClean="0"/>
              <a:t>Owners who participate or are non-consent are bound by the terms of a JOA, adopted by AOGC, whether they execute it or not</a:t>
            </a:r>
          </a:p>
          <a:p>
            <a:pPr lvl="1"/>
            <a:r>
              <a:rPr lang="en-US" dirty="0" smtClean="0"/>
              <a:t>This JOA applies to subsequent unit wells, also</a:t>
            </a:r>
          </a:p>
          <a:p>
            <a:pPr lvl="1"/>
            <a:endParaRPr lang="en-US" dirty="0"/>
          </a:p>
        </p:txBody>
      </p:sp>
    </p:spTree>
    <p:extLst>
      <p:ext uri="{BB962C8B-B14F-4D97-AF65-F5344CB8AC3E}">
        <p14:creationId xmlns:p14="http://schemas.microsoft.com/office/powerpoint/2010/main" val="3055298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GENERAL RULE B-43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smtClean="0"/>
              <a:t>Abandons well-by-well “Field Rule” approach in favor of regulating the entire play, all at once</a:t>
            </a:r>
          </a:p>
          <a:p>
            <a:pPr lvl="1"/>
            <a:r>
              <a:rPr lang="en-US" dirty="0" smtClean="0"/>
              <a:t>Covers every known or reasonably imagined occurrence of an unconventional reservoir in the state.</a:t>
            </a:r>
          </a:p>
          <a:p>
            <a:pPr lvl="1"/>
            <a:r>
              <a:rPr lang="en-US" dirty="0" smtClean="0"/>
              <a:t>Covers almost every aspect of the regulation authorized by the Conservation Act</a:t>
            </a:r>
          </a:p>
          <a:p>
            <a:r>
              <a:rPr lang="en-US" dirty="0" smtClean="0"/>
              <a:t>Not Static; Continues to change and improve as the industry changes and improve</a:t>
            </a:r>
            <a:endParaRPr lang="en-US" dirty="0"/>
          </a:p>
        </p:txBody>
      </p:sp>
    </p:spTree>
    <p:extLst>
      <p:ext uri="{BB962C8B-B14F-4D97-AF65-F5344CB8AC3E}">
        <p14:creationId xmlns:p14="http://schemas.microsoft.com/office/powerpoint/2010/main" val="2607137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RULE B-43</a:t>
            </a:r>
          </a:p>
        </p:txBody>
      </p:sp>
      <p:sp>
        <p:nvSpPr>
          <p:cNvPr id="3" name="Content Placeholder 2"/>
          <p:cNvSpPr>
            <a:spLocks noGrp="1"/>
          </p:cNvSpPr>
          <p:nvPr>
            <p:ph idx="1"/>
          </p:nvPr>
        </p:nvSpPr>
        <p:spPr/>
        <p:txBody>
          <a:bodyPr>
            <a:normAutofit fontScale="92500" lnSpcReduction="20000"/>
          </a:bodyPr>
          <a:lstStyle/>
          <a:p>
            <a:r>
              <a:rPr lang="en-US" dirty="0" smtClean="0"/>
              <a:t>Pre-forms 640 acre units across multiple counties</a:t>
            </a:r>
          </a:p>
          <a:p>
            <a:r>
              <a:rPr lang="en-US" dirty="0" smtClean="0"/>
              <a:t>Allows 16 wells, per reservoir, per unit</a:t>
            </a:r>
            <a:r>
              <a:rPr lang="en-US" baseline="30000" dirty="0" smtClean="0"/>
              <a:t>1</a:t>
            </a:r>
          </a:p>
          <a:p>
            <a:r>
              <a:rPr lang="en-US" dirty="0" smtClean="0"/>
              <a:t>Provides for reasonably close well spacing (560’) and reasonably accommodates even closer spacing via easily obtained location exceptions</a:t>
            </a:r>
          </a:p>
          <a:p>
            <a:r>
              <a:rPr lang="en-US" dirty="0" smtClean="0"/>
              <a:t>Makes the outcome of disputes before the agency predictable</a:t>
            </a:r>
          </a:p>
          <a:p>
            <a:r>
              <a:rPr lang="en-US" dirty="0" smtClean="0"/>
              <a:t>Permits </a:t>
            </a:r>
            <a:r>
              <a:rPr lang="en-US" dirty="0"/>
              <a:t>s</a:t>
            </a:r>
            <a:r>
              <a:rPr lang="en-US" dirty="0" smtClean="0"/>
              <a:t>hared cross-unit wells</a:t>
            </a:r>
          </a:p>
          <a:p>
            <a:pPr marL="0" indent="0">
              <a:buNone/>
            </a:pPr>
            <a:endParaRPr lang="en-US" baseline="30000" dirty="0" smtClean="0"/>
          </a:p>
          <a:p>
            <a:pPr marL="0" indent="0">
              <a:buNone/>
            </a:pPr>
            <a:endParaRPr lang="en-US" baseline="30000" dirty="0"/>
          </a:p>
          <a:p>
            <a:pPr marL="0" indent="0">
              <a:buNone/>
            </a:pPr>
            <a:r>
              <a:rPr lang="en-US" baseline="30000" dirty="0" smtClean="0"/>
              <a:t>1</a:t>
            </a:r>
            <a:r>
              <a:rPr lang="en-US" dirty="0" smtClean="0"/>
              <a:t>More to come about the “16-well problem” </a:t>
            </a:r>
            <a:endParaRPr lang="en-US" baseline="30000" dirty="0" smtClean="0"/>
          </a:p>
          <a:p>
            <a:endParaRPr lang="en-US" dirty="0" smtClean="0"/>
          </a:p>
          <a:p>
            <a:endParaRPr lang="en-US" baseline="30000" dirty="0" smtClean="0"/>
          </a:p>
          <a:p>
            <a:endParaRPr lang="en-US" baseline="30000" dirty="0" smtClean="0"/>
          </a:p>
          <a:p>
            <a:endParaRPr lang="en-US" dirty="0"/>
          </a:p>
        </p:txBody>
      </p:sp>
    </p:spTree>
    <p:extLst>
      <p:ext uri="{BB962C8B-B14F-4D97-AF65-F5344CB8AC3E}">
        <p14:creationId xmlns:p14="http://schemas.microsoft.com/office/powerpoint/2010/main" val="2128592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a:t/>
            </a:r>
            <a:br>
              <a:rPr lang="en-US" dirty="0"/>
            </a:br>
            <a:r>
              <a:rPr lang="en-US" dirty="0"/>
              <a:t>SHARED CROSS-UNIT </a:t>
            </a:r>
            <a:r>
              <a:rPr lang="en-US" dirty="0" smtClean="0"/>
              <a:t>WELLS </a:t>
            </a:r>
            <a:br>
              <a:rPr lang="en-US" dirty="0" smtClean="0"/>
            </a:br>
            <a:r>
              <a:rPr lang="en-US" dirty="0" smtClean="0"/>
              <a:t>THINKING </a:t>
            </a:r>
            <a:r>
              <a:rPr lang="en-US" dirty="0"/>
              <a:t>OUTSIDE OF THE BOX </a:t>
            </a:r>
            <a:br>
              <a:rPr lang="en-US" dirty="0"/>
            </a:b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66384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a:t/>
            </a:r>
            <a:br>
              <a:rPr lang="en-US" dirty="0"/>
            </a:br>
            <a:r>
              <a:rPr lang="en-US" dirty="0" smtClean="0"/>
              <a:t>THE BAND-AIDE IS BEST</a:t>
            </a:r>
            <a:br>
              <a:rPr lang="en-US" dirty="0" smtClean="0"/>
            </a:br>
            <a:r>
              <a:rPr lang="en-US" dirty="0" smtClean="0"/>
              <a:t> </a:t>
            </a:r>
            <a:r>
              <a:rPr lang="en-US" dirty="0"/>
              <a:t/>
            </a:r>
            <a:br>
              <a:rPr lang="en-US" dirty="0"/>
            </a:b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514600" y="2667000"/>
            <a:ext cx="1697901" cy="523220"/>
          </a:xfrm>
          <a:prstGeom prst="rect">
            <a:avLst/>
          </a:prstGeom>
          <a:noFill/>
        </p:spPr>
        <p:txBody>
          <a:bodyPr wrap="none" rtlCol="0">
            <a:spAutoFit/>
          </a:bodyPr>
          <a:lstStyle/>
          <a:p>
            <a:r>
              <a:rPr lang="en-US" sz="2800" dirty="0" smtClean="0">
                <a:solidFill>
                  <a:schemeClr val="tx2"/>
                </a:solidFill>
              </a:rPr>
              <a:t>Band-Aide</a:t>
            </a:r>
            <a:endParaRPr lang="en-US" sz="2800" dirty="0">
              <a:solidFill>
                <a:schemeClr val="tx2"/>
              </a:solidFill>
            </a:endParaRPr>
          </a:p>
        </p:txBody>
      </p:sp>
      <p:sp>
        <p:nvSpPr>
          <p:cNvPr id="4" name="Right Arrow 3"/>
          <p:cNvSpPr/>
          <p:nvPr/>
        </p:nvSpPr>
        <p:spPr>
          <a:xfrm>
            <a:off x="3234093" y="31594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9127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4800600"/>
            <a:ext cx="7696200" cy="762000"/>
          </a:xfrm>
        </p:spPr>
        <p:txBody>
          <a:bodyPr>
            <a:normAutofit/>
          </a:bodyPr>
          <a:lstStyle/>
          <a:p>
            <a:pPr algn="ctr"/>
            <a:r>
              <a:rPr lang="en-US" dirty="0" smtClean="0"/>
              <a:t>BEFORE REGULATION, YOU COULD CAPTURE, OR BE CAPTURED FROM</a:t>
            </a:r>
            <a:r>
              <a:rPr lang="en-US" sz="1600" dirty="0" smtClean="0"/>
              <a:t> </a:t>
            </a:r>
            <a:br>
              <a:rPr lang="en-US" sz="1600" dirty="0" smtClean="0"/>
            </a:br>
            <a:endParaRPr lang="en-US" dirty="0"/>
          </a:p>
        </p:txBody>
      </p:sp>
      <p:pic>
        <p:nvPicPr>
          <p:cNvPr id="1026"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658" b="658"/>
          <a:stretch>
            <a:fillRect/>
          </a:stretch>
        </p:blipFill>
        <p:spPr bwMode="auto">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Placeholder 5"/>
          <p:cNvSpPr>
            <a:spLocks noGrp="1"/>
          </p:cNvSpPr>
          <p:nvPr>
            <p:ph type="body" sz="half" idx="2"/>
          </p:nvPr>
        </p:nvSpPr>
        <p:spPr>
          <a:xfrm>
            <a:off x="0" y="5486400"/>
            <a:ext cx="9144000" cy="685800"/>
          </a:xfrm>
        </p:spPr>
        <p:txBody>
          <a:bodyPr>
            <a:normAutofit fontScale="25000" lnSpcReduction="20000"/>
          </a:bodyPr>
          <a:lstStyle/>
          <a:p>
            <a:endParaRPr lang="en-US" dirty="0"/>
          </a:p>
          <a:p>
            <a:pPr algn="ctr"/>
            <a:r>
              <a:rPr lang="en-US" sz="9600" b="1" dirty="0"/>
              <a:t>WHAT THIS PICTURE </a:t>
            </a:r>
            <a:r>
              <a:rPr lang="en-US" sz="9600" b="1" dirty="0" smtClean="0"/>
              <a:t>NEEDS </a:t>
            </a:r>
            <a:r>
              <a:rPr lang="en-US" sz="9600" b="1" dirty="0"/>
              <a:t>IS SOME GOVERNMENT </a:t>
            </a:r>
            <a:r>
              <a:rPr lang="en-US" sz="9600" b="1" dirty="0" smtClean="0"/>
              <a:t>INTERVENTION</a:t>
            </a:r>
            <a:endParaRPr lang="en-US" sz="9600" b="1" dirty="0"/>
          </a:p>
        </p:txBody>
      </p:sp>
    </p:spTree>
    <p:extLst>
      <p:ext uri="{BB962C8B-B14F-4D97-AF65-F5344CB8AC3E}">
        <p14:creationId xmlns:p14="http://schemas.microsoft.com/office/powerpoint/2010/main" val="1225705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14400"/>
            <a:ext cx="9144000" cy="5211763"/>
          </a:xfrm>
        </p:spPr>
        <p:txBody>
          <a:bodyPr>
            <a:noAutofit/>
          </a:bodyPr>
          <a:lstStyle/>
          <a:p>
            <a:pPr marL="0" indent="0">
              <a:buNone/>
            </a:pPr>
            <a:r>
              <a:rPr lang="en-US" sz="4400" dirty="0" smtClean="0"/>
              <a:t>The </a:t>
            </a:r>
            <a:r>
              <a:rPr lang="en-US" sz="4400" dirty="0"/>
              <a:t>cross-unit well is </a:t>
            </a:r>
            <a:r>
              <a:rPr lang="en-US" sz="4400" dirty="0" smtClean="0"/>
              <a:t>here </a:t>
            </a:r>
            <a:r>
              <a:rPr lang="en-US" sz="4400" dirty="0"/>
              <a:t>to stay. According to the A.O.G.C. records, more than 85% of all wells permitted to be drilled in the Fayetteville Shale Play today are cross-unit wells. </a:t>
            </a:r>
            <a:r>
              <a:rPr lang="en-US" sz="4400" dirty="0" smtClean="0"/>
              <a:t>The next picture </a:t>
            </a:r>
            <a:r>
              <a:rPr lang="en-US" sz="4400" dirty="0"/>
              <a:t>shows what the result looks like.</a:t>
            </a:r>
          </a:p>
        </p:txBody>
      </p:sp>
    </p:spTree>
    <p:extLst>
      <p:ext uri="{BB962C8B-B14F-4D97-AF65-F5344CB8AC3E}">
        <p14:creationId xmlns:p14="http://schemas.microsoft.com/office/powerpoint/2010/main" val="1578448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END OF THE GAME PICTURE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03" y="1476374"/>
            <a:ext cx="7194467" cy="4924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06861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THE SIXTEEN WELL </a:t>
            </a:r>
            <a:r>
              <a:rPr lang="en-US" dirty="0" smtClean="0"/>
              <a:t>PROBLEM NOTHING </a:t>
            </a:r>
            <a:r>
              <a:rPr lang="en-US" dirty="0"/>
              <a:t>IS PERFECT </a:t>
            </a:r>
          </a:p>
        </p:txBody>
      </p:sp>
      <p:sp>
        <p:nvSpPr>
          <p:cNvPr id="4" name="Content Placeholder 3"/>
          <p:cNvSpPr>
            <a:spLocks noGrp="1"/>
          </p:cNvSpPr>
          <p:nvPr>
            <p:ph idx="1"/>
          </p:nvPr>
        </p:nvSpPr>
        <p:spPr/>
        <p:txBody>
          <a:bodyPr/>
          <a:lstStyle/>
          <a:p>
            <a:r>
              <a:rPr lang="en-US" dirty="0" smtClean="0"/>
              <a:t>Because of an unintended incongruity between rules, each segment of a cross-unit well is counted as a separate well for purposes of the otherwise generous sixteen-well limit.  In other words, a single well could be counted twice, thrice or more times.</a:t>
            </a:r>
            <a:endParaRPr lang="en-US" dirty="0"/>
          </a:p>
        </p:txBody>
      </p:sp>
    </p:spTree>
    <p:extLst>
      <p:ext uri="{BB962C8B-B14F-4D97-AF65-F5344CB8AC3E}">
        <p14:creationId xmlns:p14="http://schemas.microsoft.com/office/powerpoint/2010/main" val="27615516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a:t/>
            </a:r>
            <a:br>
              <a:rPr lang="en-US" dirty="0"/>
            </a:br>
            <a:r>
              <a:rPr lang="en-US" dirty="0" smtClean="0"/>
              <a:t>CAN YOU FIND THE TWO WELLS IN THIS PICTURE?</a:t>
            </a:r>
            <a:br>
              <a:rPr lang="en-US" dirty="0" smtClean="0"/>
            </a:br>
            <a:r>
              <a:rPr lang="en-US" dirty="0" smtClean="0"/>
              <a:t> </a:t>
            </a:r>
            <a:r>
              <a:rPr lang="en-US" dirty="0"/>
              <a:t/>
            </a:r>
            <a:br>
              <a:rPr lang="en-US" dirty="0"/>
            </a:br>
            <a:endParaRPr lang="en-US"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49586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a:t/>
            </a:r>
            <a:br>
              <a:rPr lang="en-US" dirty="0"/>
            </a:br>
            <a:r>
              <a:rPr lang="en-US" dirty="0" smtClean="0"/>
              <a:t>CAN YOU FIND THE TWO WELLS IN THIS PICTURE?</a:t>
            </a:r>
            <a:br>
              <a:rPr lang="en-US" dirty="0" smtClean="0"/>
            </a:br>
            <a:r>
              <a:rPr lang="en-US" dirty="0" smtClean="0"/>
              <a:t> </a:t>
            </a:r>
            <a:r>
              <a:rPr lang="en-US" dirty="0"/>
              <a:t/>
            </a:r>
            <a:br>
              <a:rPr lang="en-US" dirty="0"/>
            </a:br>
            <a:endParaRPr lang="en-US"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362200" y="3352800"/>
            <a:ext cx="1611234" cy="461665"/>
          </a:xfrm>
          <a:prstGeom prst="rect">
            <a:avLst/>
          </a:prstGeom>
          <a:noFill/>
        </p:spPr>
        <p:txBody>
          <a:bodyPr wrap="square" rtlCol="0">
            <a:spAutoFit/>
          </a:bodyPr>
          <a:lstStyle/>
          <a:p>
            <a:r>
              <a:rPr lang="en-US" sz="2400" dirty="0" smtClean="0">
                <a:solidFill>
                  <a:schemeClr val="tx2"/>
                </a:solidFill>
              </a:rPr>
              <a:t>Well No. 1</a:t>
            </a:r>
            <a:endParaRPr lang="en-US" sz="2400" dirty="0">
              <a:solidFill>
                <a:schemeClr val="tx2"/>
              </a:solidFill>
            </a:endParaRPr>
          </a:p>
        </p:txBody>
      </p:sp>
      <p:sp>
        <p:nvSpPr>
          <p:cNvPr id="6" name="Right Arrow 5"/>
          <p:cNvSpPr/>
          <p:nvPr/>
        </p:nvSpPr>
        <p:spPr>
          <a:xfrm>
            <a:off x="3020919" y="37338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73322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a:t/>
            </a:r>
            <a:br>
              <a:rPr lang="en-US" dirty="0"/>
            </a:br>
            <a:r>
              <a:rPr lang="en-US" dirty="0" smtClean="0"/>
              <a:t>CAN YOU FIND THE TWO WELLS IN THIS PICTURE?</a:t>
            </a:r>
            <a:br>
              <a:rPr lang="en-US" dirty="0" smtClean="0"/>
            </a:br>
            <a:r>
              <a:rPr lang="en-US" dirty="0" smtClean="0"/>
              <a:t> </a:t>
            </a:r>
            <a:r>
              <a:rPr lang="en-US" dirty="0"/>
              <a:t/>
            </a:r>
            <a:br>
              <a:rPr lang="en-US" dirty="0"/>
            </a:br>
            <a:endParaRPr lang="en-US"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362200" y="1752600"/>
            <a:ext cx="1600200" cy="461665"/>
          </a:xfrm>
          <a:prstGeom prst="rect">
            <a:avLst/>
          </a:prstGeom>
          <a:noFill/>
        </p:spPr>
        <p:txBody>
          <a:bodyPr wrap="square" rtlCol="0">
            <a:spAutoFit/>
          </a:bodyPr>
          <a:lstStyle/>
          <a:p>
            <a:r>
              <a:rPr lang="en-US" sz="2400" dirty="0" smtClean="0">
                <a:solidFill>
                  <a:schemeClr val="tx2"/>
                </a:solidFill>
              </a:rPr>
              <a:t>Well No. 2</a:t>
            </a:r>
          </a:p>
        </p:txBody>
      </p:sp>
      <p:sp>
        <p:nvSpPr>
          <p:cNvPr id="4" name="Right Arrow 3"/>
          <p:cNvSpPr/>
          <p:nvPr/>
        </p:nvSpPr>
        <p:spPr>
          <a:xfrm>
            <a:off x="3020919" y="207703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62200" y="3352800"/>
            <a:ext cx="1611234" cy="461665"/>
          </a:xfrm>
          <a:prstGeom prst="rect">
            <a:avLst/>
          </a:prstGeom>
          <a:noFill/>
        </p:spPr>
        <p:txBody>
          <a:bodyPr wrap="square" rtlCol="0">
            <a:spAutoFit/>
          </a:bodyPr>
          <a:lstStyle/>
          <a:p>
            <a:r>
              <a:rPr lang="en-US" sz="2400" dirty="0" smtClean="0">
                <a:solidFill>
                  <a:schemeClr val="tx2"/>
                </a:solidFill>
              </a:rPr>
              <a:t>Well No. 1</a:t>
            </a:r>
            <a:endParaRPr lang="en-US" sz="2400" dirty="0">
              <a:solidFill>
                <a:schemeClr val="tx2"/>
              </a:solidFill>
            </a:endParaRPr>
          </a:p>
        </p:txBody>
      </p:sp>
      <p:sp>
        <p:nvSpPr>
          <p:cNvPr id="6" name="Right Arrow 5"/>
          <p:cNvSpPr/>
          <p:nvPr/>
        </p:nvSpPr>
        <p:spPr>
          <a:xfrm>
            <a:off x="3020919" y="37338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03472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a:t/>
            </a:r>
            <a:br>
              <a:rPr lang="en-US" dirty="0"/>
            </a:br>
            <a:r>
              <a:rPr lang="en-US" dirty="0" smtClean="0"/>
              <a:t>CAN YOU FIND THE TWO WELLS IN THIS PICTURE?</a:t>
            </a:r>
            <a:br>
              <a:rPr lang="en-US" dirty="0" smtClean="0"/>
            </a:br>
            <a:r>
              <a:rPr lang="en-US" dirty="0" smtClean="0"/>
              <a:t> </a:t>
            </a:r>
            <a:r>
              <a:rPr lang="en-US" dirty="0"/>
              <a:t/>
            </a:r>
            <a:br>
              <a:rPr lang="en-US" dirty="0"/>
            </a:br>
            <a:endParaRPr lang="en-US" dirty="0"/>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tretch/>
        </p:blipFill>
        <p:spPr bwMode="auto">
          <a:xfrm>
            <a:off x="2146336" y="1600200"/>
            <a:ext cx="485132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362200" y="1752600"/>
            <a:ext cx="1600200" cy="461665"/>
          </a:xfrm>
          <a:prstGeom prst="rect">
            <a:avLst/>
          </a:prstGeom>
          <a:noFill/>
        </p:spPr>
        <p:txBody>
          <a:bodyPr wrap="square" rtlCol="0">
            <a:spAutoFit/>
          </a:bodyPr>
          <a:lstStyle/>
          <a:p>
            <a:r>
              <a:rPr lang="en-US" sz="2400" dirty="0" smtClean="0">
                <a:solidFill>
                  <a:schemeClr val="tx2"/>
                </a:solidFill>
              </a:rPr>
              <a:t>Well No. 2</a:t>
            </a:r>
          </a:p>
        </p:txBody>
      </p:sp>
      <p:sp>
        <p:nvSpPr>
          <p:cNvPr id="4" name="Right Arrow 3"/>
          <p:cNvSpPr/>
          <p:nvPr/>
        </p:nvSpPr>
        <p:spPr>
          <a:xfrm>
            <a:off x="3020919" y="207703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62200" y="3352800"/>
            <a:ext cx="1611234" cy="461665"/>
          </a:xfrm>
          <a:prstGeom prst="rect">
            <a:avLst/>
          </a:prstGeom>
          <a:noFill/>
        </p:spPr>
        <p:txBody>
          <a:bodyPr wrap="square" rtlCol="0">
            <a:spAutoFit/>
          </a:bodyPr>
          <a:lstStyle/>
          <a:p>
            <a:r>
              <a:rPr lang="en-US" sz="2400" dirty="0" smtClean="0">
                <a:solidFill>
                  <a:schemeClr val="tx2"/>
                </a:solidFill>
              </a:rPr>
              <a:t>Well No. 1</a:t>
            </a:r>
            <a:endParaRPr lang="en-US" sz="2400" dirty="0">
              <a:solidFill>
                <a:schemeClr val="tx2"/>
              </a:solidFill>
            </a:endParaRPr>
          </a:p>
        </p:txBody>
      </p:sp>
      <p:sp>
        <p:nvSpPr>
          <p:cNvPr id="6" name="Right Arrow 5"/>
          <p:cNvSpPr/>
          <p:nvPr/>
        </p:nvSpPr>
        <p:spPr>
          <a:xfrm>
            <a:off x="3020919" y="37338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876800" y="3749040"/>
            <a:ext cx="2013229" cy="461665"/>
          </a:xfrm>
          <a:prstGeom prst="rect">
            <a:avLst/>
          </a:prstGeom>
          <a:noFill/>
        </p:spPr>
        <p:txBody>
          <a:bodyPr wrap="square" rtlCol="0">
            <a:spAutoFit/>
          </a:bodyPr>
          <a:lstStyle/>
          <a:p>
            <a:r>
              <a:rPr lang="en-US" sz="2400" dirty="0" smtClean="0">
                <a:solidFill>
                  <a:schemeClr val="tx2"/>
                </a:solidFill>
              </a:rPr>
              <a:t>Not a</a:t>
            </a:r>
            <a:r>
              <a:rPr lang="en-US" sz="2000" dirty="0" smtClean="0">
                <a:solidFill>
                  <a:schemeClr val="tx2"/>
                </a:solidFill>
              </a:rPr>
              <a:t> </a:t>
            </a:r>
            <a:r>
              <a:rPr lang="en-US" sz="2400" dirty="0" smtClean="0">
                <a:solidFill>
                  <a:schemeClr val="tx2"/>
                </a:solidFill>
              </a:rPr>
              <a:t>Well</a:t>
            </a:r>
            <a:endParaRPr lang="en-US" sz="2400" dirty="0">
              <a:solidFill>
                <a:schemeClr val="tx2"/>
              </a:solidFill>
            </a:endParaRPr>
          </a:p>
        </p:txBody>
      </p:sp>
      <p:sp>
        <p:nvSpPr>
          <p:cNvPr id="8" name="Left Arrow 7"/>
          <p:cNvSpPr/>
          <p:nvPr/>
        </p:nvSpPr>
        <p:spPr>
          <a:xfrm>
            <a:off x="4985490" y="4180802"/>
            <a:ext cx="897924"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53328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FOCUS ON THESE TWO UNITS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8993" y="1295400"/>
            <a:ext cx="4446013" cy="5208187"/>
          </a:xfrm>
          <a:prstGeom prst="rect">
            <a:avLst/>
          </a:prstGeom>
        </p:spPr>
      </p:pic>
      <p:sp>
        <p:nvSpPr>
          <p:cNvPr id="6" name="TextBox 5"/>
          <p:cNvSpPr txBox="1"/>
          <p:nvPr/>
        </p:nvSpPr>
        <p:spPr>
          <a:xfrm>
            <a:off x="4114800" y="2971800"/>
            <a:ext cx="184731" cy="369332"/>
          </a:xfrm>
          <a:prstGeom prst="rect">
            <a:avLst/>
          </a:prstGeom>
          <a:noFill/>
        </p:spPr>
        <p:txBody>
          <a:bodyPr wrap="none" rtlCol="0">
            <a:spAutoFit/>
          </a:bodyPr>
          <a:lstStyle/>
          <a:p>
            <a:endParaRPr lang="en-US" dirty="0"/>
          </a:p>
        </p:txBody>
      </p:sp>
      <p:sp>
        <p:nvSpPr>
          <p:cNvPr id="7" name="TextBox 6"/>
          <p:cNvSpPr txBox="1"/>
          <p:nvPr/>
        </p:nvSpPr>
        <p:spPr>
          <a:xfrm>
            <a:off x="228600" y="2969246"/>
            <a:ext cx="1828800" cy="923330"/>
          </a:xfrm>
          <a:prstGeom prst="rect">
            <a:avLst/>
          </a:prstGeom>
          <a:noFill/>
        </p:spPr>
        <p:txBody>
          <a:bodyPr wrap="square" rtlCol="0">
            <a:spAutoFit/>
          </a:bodyPr>
          <a:lstStyle/>
          <a:p>
            <a:r>
              <a:rPr lang="en-US" dirty="0" smtClean="0">
                <a:solidFill>
                  <a:schemeClr val="tx2"/>
                </a:solidFill>
              </a:rPr>
              <a:t>21 SEGMENTS,</a:t>
            </a:r>
          </a:p>
          <a:p>
            <a:r>
              <a:rPr lang="en-US" dirty="0" smtClean="0">
                <a:solidFill>
                  <a:schemeClr val="tx2"/>
                </a:solidFill>
              </a:rPr>
              <a:t>COUNTED AS 21</a:t>
            </a:r>
          </a:p>
          <a:p>
            <a:r>
              <a:rPr lang="en-US" dirty="0" smtClean="0">
                <a:solidFill>
                  <a:schemeClr val="tx2"/>
                </a:solidFill>
              </a:rPr>
              <a:t>WELLS  </a:t>
            </a:r>
            <a:endParaRPr lang="en-US" dirty="0">
              <a:solidFill>
                <a:schemeClr val="tx2"/>
              </a:solidFill>
            </a:endParaRPr>
          </a:p>
        </p:txBody>
      </p:sp>
      <p:sp>
        <p:nvSpPr>
          <p:cNvPr id="8" name="Right Arrow 7"/>
          <p:cNvSpPr/>
          <p:nvPr/>
        </p:nvSpPr>
        <p:spPr>
          <a:xfrm>
            <a:off x="1307592" y="34777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010400" y="1676400"/>
            <a:ext cx="1755609" cy="923330"/>
          </a:xfrm>
          <a:prstGeom prst="rect">
            <a:avLst/>
          </a:prstGeom>
          <a:noFill/>
        </p:spPr>
        <p:txBody>
          <a:bodyPr wrap="none" rtlCol="0">
            <a:spAutoFit/>
          </a:bodyPr>
          <a:lstStyle/>
          <a:p>
            <a:r>
              <a:rPr lang="en-US" dirty="0" smtClean="0">
                <a:solidFill>
                  <a:schemeClr val="tx2"/>
                </a:solidFill>
              </a:rPr>
              <a:t>18 SEGMENTS,</a:t>
            </a:r>
          </a:p>
          <a:p>
            <a:r>
              <a:rPr lang="en-US" dirty="0" smtClean="0">
                <a:solidFill>
                  <a:schemeClr val="tx2"/>
                </a:solidFill>
              </a:rPr>
              <a:t>COUNTED AS 18</a:t>
            </a:r>
          </a:p>
          <a:p>
            <a:r>
              <a:rPr lang="en-US" dirty="0">
                <a:solidFill>
                  <a:schemeClr val="tx2"/>
                </a:solidFill>
              </a:rPr>
              <a:t> </a:t>
            </a:r>
            <a:r>
              <a:rPr lang="en-US" dirty="0" smtClean="0">
                <a:solidFill>
                  <a:schemeClr val="tx2"/>
                </a:solidFill>
              </a:rPr>
              <a:t>               WELLS</a:t>
            </a:r>
            <a:endParaRPr lang="en-US" dirty="0">
              <a:solidFill>
                <a:schemeClr val="tx2"/>
              </a:solidFill>
            </a:endParaRPr>
          </a:p>
        </p:txBody>
      </p:sp>
      <p:sp>
        <p:nvSpPr>
          <p:cNvPr id="10" name="Left Arrow 9"/>
          <p:cNvSpPr/>
          <p:nvPr/>
        </p:nvSpPr>
        <p:spPr>
          <a:xfrm>
            <a:off x="6820083" y="2216866"/>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37860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SIXTEEN WELL PROBLEM—NOTHING IS PERFECT </a:t>
            </a:r>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dirty="0" smtClean="0"/>
              <a:t>The result of this weird confluence of AOGC rules appears arbitrary.  It </a:t>
            </a:r>
            <a:r>
              <a:rPr lang="en-US" dirty="0"/>
              <a:t>punishes units which are developed by multiple short segments of </a:t>
            </a:r>
            <a:r>
              <a:rPr lang="en-US" dirty="0" smtClean="0"/>
              <a:t>cross-unit </a:t>
            </a:r>
            <a:r>
              <a:rPr lang="en-US" dirty="0"/>
              <a:t>wells, for no good </a:t>
            </a:r>
            <a:r>
              <a:rPr lang="en-US" dirty="0" smtClean="0"/>
              <a:t>reason.</a:t>
            </a:r>
          </a:p>
          <a:p>
            <a:r>
              <a:rPr lang="en-US" dirty="0" smtClean="0"/>
              <a:t>Neither does it appear </a:t>
            </a:r>
            <a:r>
              <a:rPr lang="en-US" dirty="0"/>
              <a:t>to protect anyone’s correlative rights. Even </a:t>
            </a:r>
            <a:r>
              <a:rPr lang="en-US" dirty="0" smtClean="0"/>
              <a:t>if </a:t>
            </a:r>
            <a:r>
              <a:rPr lang="en-US" dirty="0"/>
              <a:t>it is accepted that protection of the surface is within the power of the A.O.G.C., the rule has nothing to do with surface use. A well is counted as one of the sixteen, whether its surface location is in the unit or </a:t>
            </a:r>
            <a:r>
              <a:rPr lang="en-US" dirty="0" smtClean="0"/>
              <a:t>not.</a:t>
            </a:r>
          </a:p>
          <a:p>
            <a:r>
              <a:rPr lang="en-US" dirty="0" smtClean="0"/>
              <a:t>The </a:t>
            </a:r>
            <a:r>
              <a:rPr lang="en-US" dirty="0"/>
              <a:t>A.O.G.C. has declined to consider changing or abolishing this rule, regardless of its apparent lack of valid </a:t>
            </a:r>
            <a:r>
              <a:rPr lang="en-US" dirty="0" smtClean="0"/>
              <a:t>purpose.</a:t>
            </a:r>
          </a:p>
          <a:p>
            <a:r>
              <a:rPr lang="en-US" dirty="0" smtClean="0"/>
              <a:t>Fortunately</a:t>
            </a:r>
            <a:r>
              <a:rPr lang="en-US" dirty="0"/>
              <a:t>, however, it has granted exceptions to the rule when it has been shown that a significant portion of a unit would otherwise go undeveloped. </a:t>
            </a:r>
          </a:p>
        </p:txBody>
      </p:sp>
    </p:spTree>
    <p:extLst>
      <p:ext uri="{BB962C8B-B14F-4D97-AF65-F5344CB8AC3E}">
        <p14:creationId xmlns:p14="http://schemas.microsoft.com/office/powerpoint/2010/main" val="29655457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sz="3600" cap="all" dirty="0" smtClean="0"/>
              <a:t>Modern </a:t>
            </a:r>
            <a:r>
              <a:rPr lang="en-US" sz="3600" cap="all" dirty="0"/>
              <a:t>regulation of </a:t>
            </a:r>
            <a:r>
              <a:rPr lang="en-US" sz="3600" cap="all" dirty="0" smtClean="0"/>
              <a:t>environmentally sensitive processes</a:t>
            </a:r>
            <a:endParaRPr lang="en-US" sz="3600" cap="all" dirty="0"/>
          </a:p>
        </p:txBody>
      </p:sp>
      <p:sp>
        <p:nvSpPr>
          <p:cNvPr id="3" name="Content Placeholder 2"/>
          <p:cNvSpPr>
            <a:spLocks noGrp="1"/>
          </p:cNvSpPr>
          <p:nvPr>
            <p:ph idx="1"/>
          </p:nvPr>
        </p:nvSpPr>
        <p:spPr>
          <a:xfrm>
            <a:off x="457200" y="2057400"/>
            <a:ext cx="8229600" cy="4068763"/>
          </a:xfrm>
        </p:spPr>
        <p:txBody>
          <a:bodyPr/>
          <a:lstStyle/>
          <a:p>
            <a:r>
              <a:rPr lang="en-US" dirty="0" smtClean="0"/>
              <a:t>General Rule B-19 regulates completions utilizing hydraulic fracture treatments</a:t>
            </a:r>
          </a:p>
          <a:p>
            <a:r>
              <a:rPr lang="en-US" dirty="0" smtClean="0"/>
              <a:t>General Rules H-1, H-2 and H-3 regulate SWD wells</a:t>
            </a:r>
          </a:p>
          <a:p>
            <a:endParaRPr lang="en-US" dirty="0"/>
          </a:p>
        </p:txBody>
      </p:sp>
    </p:spTree>
    <p:extLst>
      <p:ext uri="{BB962C8B-B14F-4D97-AF65-F5344CB8AC3E}">
        <p14:creationId xmlns:p14="http://schemas.microsoft.com/office/powerpoint/2010/main" val="3461694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b="1" dirty="0"/>
              <a:t>HOW </a:t>
            </a:r>
            <a:r>
              <a:rPr lang="en-US" sz="3600" b="1" dirty="0" smtClean="0"/>
              <a:t>DID ARKANSAS BRING </a:t>
            </a:r>
            <a:r>
              <a:rPr lang="en-US" sz="3600" b="1" dirty="0"/>
              <a:t>ITS OIL AND GAS LAW INTO A HORIZONTAL </a:t>
            </a:r>
            <a:r>
              <a:rPr lang="en-US" sz="3600" b="1" dirty="0" smtClean="0"/>
              <a:t>WORLD?</a:t>
            </a:r>
            <a:endParaRPr lang="en-US" sz="3600" dirty="0"/>
          </a:p>
        </p:txBody>
      </p:sp>
      <p:sp>
        <p:nvSpPr>
          <p:cNvPr id="6" name="Content Placeholder 5"/>
          <p:cNvSpPr>
            <a:spLocks noGrp="1"/>
          </p:cNvSpPr>
          <p:nvPr>
            <p:ph idx="1"/>
          </p:nvPr>
        </p:nvSpPr>
        <p:spPr>
          <a:xfrm>
            <a:off x="457200" y="2209800"/>
            <a:ext cx="8229600" cy="3916363"/>
          </a:xfrm>
        </p:spPr>
        <p:txBody>
          <a:bodyPr>
            <a:normAutofit/>
          </a:bodyPr>
          <a:lstStyle/>
          <a:p>
            <a:r>
              <a:rPr lang="en-US" sz="4400" dirty="0" smtClean="0"/>
              <a:t>Flexible modern enabling statutes</a:t>
            </a:r>
          </a:p>
          <a:p>
            <a:r>
              <a:rPr lang="en-US" sz="4400" dirty="0" smtClean="0"/>
              <a:t>Flexible modern rules</a:t>
            </a:r>
            <a:endParaRPr lang="en-US" sz="4400" dirty="0"/>
          </a:p>
        </p:txBody>
      </p:sp>
    </p:spTree>
    <p:extLst>
      <p:ext uri="{BB962C8B-B14F-4D97-AF65-F5344CB8AC3E}">
        <p14:creationId xmlns:p14="http://schemas.microsoft.com/office/powerpoint/2010/main" val="17218268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4636"/>
            <a:ext cx="8229600" cy="1143000"/>
          </a:xfrm>
        </p:spPr>
        <p:txBody>
          <a:bodyPr/>
          <a:lstStyle/>
          <a:p>
            <a:r>
              <a:rPr lang="en-US" dirty="0" smtClean="0"/>
              <a:t>A FINAL POINT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Regulation </a:t>
            </a:r>
            <a:r>
              <a:rPr lang="en-US" dirty="0"/>
              <a:t>must have the ability to adapt. Otherwise, we risk allowing our rules to hamper </a:t>
            </a:r>
            <a:r>
              <a:rPr lang="en-US" dirty="0" smtClean="0"/>
              <a:t>technology</a:t>
            </a:r>
          </a:p>
          <a:p>
            <a:r>
              <a:rPr lang="en-US" dirty="0" smtClean="0"/>
              <a:t>Arkansas </a:t>
            </a:r>
            <a:r>
              <a:rPr lang="en-US" dirty="0"/>
              <a:t>has become a leader in the transition of its </a:t>
            </a:r>
            <a:r>
              <a:rPr lang="en-US" dirty="0" smtClean="0"/>
              <a:t>statutes and rules </a:t>
            </a:r>
            <a:r>
              <a:rPr lang="en-US" dirty="0"/>
              <a:t>to accommodate the industry’s shift to unconventional reservoir </a:t>
            </a:r>
            <a:r>
              <a:rPr lang="en-US" dirty="0" smtClean="0"/>
              <a:t>development</a:t>
            </a:r>
          </a:p>
          <a:p>
            <a:r>
              <a:rPr lang="en-US" dirty="0" smtClean="0"/>
              <a:t>Inevitably</a:t>
            </a:r>
            <a:r>
              <a:rPr lang="en-US" dirty="0"/>
              <a:t>, the future will </a:t>
            </a:r>
            <a:r>
              <a:rPr lang="en-US" dirty="0" smtClean="0"/>
              <a:t>bring </a:t>
            </a:r>
            <a:r>
              <a:rPr lang="en-US" dirty="0"/>
              <a:t>more technological advances. The challenge will be to continue to adapt </a:t>
            </a:r>
            <a:r>
              <a:rPr lang="en-US" dirty="0" smtClean="0"/>
              <a:t>regulation </a:t>
            </a:r>
            <a:r>
              <a:rPr lang="en-US" dirty="0"/>
              <a:t>to exploit, rather than hamper, those future </a:t>
            </a:r>
            <a:r>
              <a:rPr lang="en-US" dirty="0" smtClean="0"/>
              <a:t>developments, </a:t>
            </a:r>
            <a:r>
              <a:rPr lang="en-US" dirty="0"/>
              <a:t>whatever they turn out to be, while still </a:t>
            </a:r>
            <a:r>
              <a:rPr lang="en-US" b="1" dirty="0"/>
              <a:t>preventing waste </a:t>
            </a:r>
            <a:r>
              <a:rPr lang="en-US" dirty="0"/>
              <a:t>and </a:t>
            </a:r>
            <a:r>
              <a:rPr lang="en-US" b="1" dirty="0"/>
              <a:t>protecting </a:t>
            </a:r>
            <a:r>
              <a:rPr lang="en-US" b="1" dirty="0" smtClean="0"/>
              <a:t>correlative rights</a:t>
            </a:r>
            <a:endParaRPr lang="en-US" dirty="0"/>
          </a:p>
        </p:txBody>
      </p:sp>
    </p:spTree>
    <p:extLst>
      <p:ext uri="{BB962C8B-B14F-4D97-AF65-F5344CB8AC3E}">
        <p14:creationId xmlns:p14="http://schemas.microsoft.com/office/powerpoint/2010/main" val="1331732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Act No. 105 of 1939 </a:t>
            </a:r>
          </a:p>
        </p:txBody>
      </p:sp>
      <p:sp>
        <p:nvSpPr>
          <p:cNvPr id="6" name="Content Placeholder 5"/>
          <p:cNvSpPr>
            <a:spLocks noGrp="1"/>
          </p:cNvSpPr>
          <p:nvPr>
            <p:ph idx="1"/>
          </p:nvPr>
        </p:nvSpPr>
        <p:spPr/>
        <p:txBody>
          <a:bodyPr/>
          <a:lstStyle/>
          <a:p>
            <a:pPr marL="0" indent="0">
              <a:buNone/>
            </a:pPr>
            <a:r>
              <a:rPr lang="en-US" dirty="0"/>
              <a:t>AN ACT to </a:t>
            </a:r>
            <a:r>
              <a:rPr lang="en-US" sz="4000" b="1" dirty="0"/>
              <a:t>Prevent Waste</a:t>
            </a:r>
            <a:r>
              <a:rPr lang="en-US" dirty="0"/>
              <a:t>, Foster, Encourage and Provide Conservation of Crude Oil and Natural Gas, and Products Thereof and </a:t>
            </a:r>
            <a:r>
              <a:rPr lang="en-US" sz="4000" b="1" dirty="0"/>
              <a:t>Protect</a:t>
            </a:r>
            <a:r>
              <a:rPr lang="en-US" dirty="0"/>
              <a:t> the Vested, Co-Equal or </a:t>
            </a:r>
            <a:r>
              <a:rPr lang="en-US" sz="4000" b="1" dirty="0"/>
              <a:t>Correlative Rights</a:t>
            </a:r>
            <a:r>
              <a:rPr lang="en-US" dirty="0"/>
              <a:t> of Owners of Crude Oil or Natural Gas . . . </a:t>
            </a:r>
          </a:p>
        </p:txBody>
      </p:sp>
    </p:spTree>
    <p:extLst>
      <p:ext uri="{BB962C8B-B14F-4D97-AF65-F5344CB8AC3E}">
        <p14:creationId xmlns:p14="http://schemas.microsoft.com/office/powerpoint/2010/main" val="2406283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Act No. 105 of 1939 </a:t>
            </a:r>
          </a:p>
        </p:txBody>
      </p:sp>
      <p:sp>
        <p:nvSpPr>
          <p:cNvPr id="2" name="Content Placeholder 1"/>
          <p:cNvSpPr>
            <a:spLocks noGrp="1"/>
          </p:cNvSpPr>
          <p:nvPr>
            <p:ph idx="1"/>
          </p:nvPr>
        </p:nvSpPr>
        <p:spPr>
          <a:xfrm>
            <a:off x="0" y="1600200"/>
            <a:ext cx="9144000" cy="4525963"/>
          </a:xfrm>
        </p:spPr>
        <p:txBody>
          <a:bodyPr>
            <a:normAutofit fontScale="92500" lnSpcReduction="10000"/>
          </a:bodyPr>
          <a:lstStyle/>
          <a:p>
            <a:r>
              <a:rPr lang="en-US" dirty="0" smtClean="0"/>
              <a:t>Created the conservation agency, the AOGC</a:t>
            </a:r>
          </a:p>
          <a:p>
            <a:r>
              <a:rPr lang="en-US" dirty="0" smtClean="0"/>
              <a:t>Mandated formation of drilling units in which all owners are given correlative rights:</a:t>
            </a:r>
          </a:p>
          <a:p>
            <a:pPr marL="800100" lvl="2" indent="0">
              <a:buNone/>
            </a:pPr>
            <a:r>
              <a:rPr lang="en-US" sz="3200" dirty="0"/>
              <a:t>(2) As used in this subchapter, unless the context otherwise requires, “drilling unit” means the maximum area which may be efficiently and economically drained by one (1) well, and the unit shall constitute a developed unit as long as a well is located thereon which is capable of producing oil or gas in paying quantities</a:t>
            </a:r>
            <a:r>
              <a:rPr lang="en-US" dirty="0"/>
              <a:t>. </a:t>
            </a:r>
          </a:p>
          <a:p>
            <a:endParaRPr lang="en-US" dirty="0"/>
          </a:p>
        </p:txBody>
      </p:sp>
    </p:spTree>
    <p:extLst>
      <p:ext uri="{BB962C8B-B14F-4D97-AF65-F5344CB8AC3E}">
        <p14:creationId xmlns:p14="http://schemas.microsoft.com/office/powerpoint/2010/main" val="36531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Act No. 105 of 1939 </a:t>
            </a:r>
          </a:p>
        </p:txBody>
      </p:sp>
      <p:sp>
        <p:nvSpPr>
          <p:cNvPr id="2" name="Content Placeholder 1"/>
          <p:cNvSpPr>
            <a:spLocks noGrp="1"/>
          </p:cNvSpPr>
          <p:nvPr>
            <p:ph idx="1"/>
          </p:nvPr>
        </p:nvSpPr>
        <p:spPr>
          <a:xfrm>
            <a:off x="0" y="1600200"/>
            <a:ext cx="9144000" cy="4525963"/>
          </a:xfrm>
        </p:spPr>
        <p:txBody>
          <a:bodyPr>
            <a:normAutofit/>
          </a:bodyPr>
          <a:lstStyle/>
          <a:p>
            <a:r>
              <a:rPr lang="en-US" dirty="0" smtClean="0"/>
              <a:t>The 1939 act permitted integration (compulsory pooling) of uncommitted interests, but did not provide for a penalty amount to be recovered by participants from non-consenting interests</a:t>
            </a:r>
            <a:endParaRPr lang="en-US" dirty="0"/>
          </a:p>
          <a:p>
            <a:endParaRPr lang="en-US" dirty="0"/>
          </a:p>
        </p:txBody>
      </p:sp>
    </p:spTree>
    <p:extLst>
      <p:ext uri="{BB962C8B-B14F-4D97-AF65-F5344CB8AC3E}">
        <p14:creationId xmlns:p14="http://schemas.microsoft.com/office/powerpoint/2010/main" val="79538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 No. </a:t>
            </a:r>
            <a:r>
              <a:rPr lang="en-US" dirty="0" smtClean="0"/>
              <a:t>536 </a:t>
            </a:r>
            <a:r>
              <a:rPr lang="en-US" dirty="0"/>
              <a:t>of </a:t>
            </a:r>
            <a:r>
              <a:rPr lang="en-US" dirty="0" smtClean="0"/>
              <a:t>1963</a:t>
            </a:r>
            <a:endParaRPr lang="en-US" dirty="0"/>
          </a:p>
        </p:txBody>
      </p:sp>
      <p:sp>
        <p:nvSpPr>
          <p:cNvPr id="3" name="Content Placeholder 2"/>
          <p:cNvSpPr>
            <a:spLocks noGrp="1"/>
          </p:cNvSpPr>
          <p:nvPr>
            <p:ph idx="1"/>
          </p:nvPr>
        </p:nvSpPr>
        <p:spPr/>
        <p:txBody>
          <a:bodyPr/>
          <a:lstStyle/>
          <a:p>
            <a:pPr marL="0" indent="0">
              <a:buNone/>
            </a:pPr>
            <a:r>
              <a:rPr lang="en-US" dirty="0" smtClean="0"/>
              <a:t>This amendment to the Conservation Act rewrote the integration provision to mandate a risk-factor penalty on carried non-consenting interests and to authorize a “permanent transfer” of non-consenting parties’ interests (i.e. a forced oil and gas lease) </a:t>
            </a:r>
            <a:endParaRPr lang="en-US" dirty="0"/>
          </a:p>
        </p:txBody>
      </p:sp>
    </p:spTree>
    <p:extLst>
      <p:ext uri="{BB962C8B-B14F-4D97-AF65-F5344CB8AC3E}">
        <p14:creationId xmlns:p14="http://schemas.microsoft.com/office/powerpoint/2010/main" val="136866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 No. 881 of 1985</a:t>
            </a:r>
          </a:p>
        </p:txBody>
      </p:sp>
      <p:sp>
        <p:nvSpPr>
          <p:cNvPr id="3" name="Content Placeholder 2"/>
          <p:cNvSpPr>
            <a:spLocks noGrp="1"/>
          </p:cNvSpPr>
          <p:nvPr>
            <p:ph idx="1"/>
          </p:nvPr>
        </p:nvSpPr>
        <p:spPr/>
        <p:txBody>
          <a:bodyPr/>
          <a:lstStyle/>
          <a:p>
            <a:r>
              <a:rPr lang="en-US" dirty="0" smtClean="0"/>
              <a:t>Permitted the formation and integration of “Exploratory Drilling Units” (units for wildcat wells)</a:t>
            </a:r>
          </a:p>
          <a:p>
            <a:r>
              <a:rPr lang="en-US" dirty="0" smtClean="0"/>
              <a:t>Requires that a minimum of 50% of unit’s working interest support the formation of an Exploratory Unit </a:t>
            </a:r>
            <a:endParaRPr lang="en-US" dirty="0"/>
          </a:p>
        </p:txBody>
      </p:sp>
    </p:spTree>
    <p:extLst>
      <p:ext uri="{BB962C8B-B14F-4D97-AF65-F5344CB8AC3E}">
        <p14:creationId xmlns:p14="http://schemas.microsoft.com/office/powerpoint/2010/main" val="513430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Act No. 964 of 2003 Redefined “Unit” for purposes of the Conservation Act</a:t>
            </a:r>
          </a:p>
        </p:txBody>
      </p:sp>
      <p:sp>
        <p:nvSpPr>
          <p:cNvPr id="4" name="Text Placeholder 3"/>
          <p:cNvSpPr>
            <a:spLocks noGrp="1"/>
          </p:cNvSpPr>
          <p:nvPr>
            <p:ph type="body" idx="1"/>
          </p:nvPr>
        </p:nvSpPr>
        <p:spPr/>
        <p:txBody>
          <a:bodyPr/>
          <a:lstStyle/>
          <a:p>
            <a:r>
              <a:rPr lang="en-US" dirty="0" smtClean="0"/>
              <a:t>Original Conservation Act</a:t>
            </a:r>
            <a:endParaRPr lang="en-US" dirty="0"/>
          </a:p>
        </p:txBody>
      </p:sp>
      <p:sp>
        <p:nvSpPr>
          <p:cNvPr id="3" name="Content Placeholder 2"/>
          <p:cNvSpPr>
            <a:spLocks noGrp="1"/>
          </p:cNvSpPr>
          <p:nvPr>
            <p:ph sz="half" idx="2"/>
          </p:nvPr>
        </p:nvSpPr>
        <p:spPr>
          <a:xfrm>
            <a:off x="0" y="2209800"/>
            <a:ext cx="4497388" cy="3951288"/>
          </a:xfrm>
        </p:spPr>
        <p:txBody>
          <a:bodyPr>
            <a:normAutofit/>
          </a:bodyPr>
          <a:lstStyle/>
          <a:p>
            <a:pPr marL="0" indent="0">
              <a:buNone/>
            </a:pPr>
            <a:r>
              <a:rPr lang="en-US" dirty="0" smtClean="0"/>
              <a:t>(2) As used in this subchapter, unless the context otherwise requires, “drilling unit” means the maximum area which may be efficiently and economically drained by one (1) well…</a:t>
            </a:r>
          </a:p>
        </p:txBody>
      </p:sp>
      <p:sp>
        <p:nvSpPr>
          <p:cNvPr id="5" name="Text Placeholder 4"/>
          <p:cNvSpPr>
            <a:spLocks noGrp="1"/>
          </p:cNvSpPr>
          <p:nvPr>
            <p:ph type="body" sz="quarter" idx="3"/>
          </p:nvPr>
        </p:nvSpPr>
        <p:spPr/>
        <p:txBody>
          <a:bodyPr/>
          <a:lstStyle/>
          <a:p>
            <a:r>
              <a:rPr lang="en-US" dirty="0" smtClean="0"/>
              <a:t>Amended Conservation Act</a:t>
            </a:r>
            <a:endParaRPr lang="en-US" dirty="0"/>
          </a:p>
        </p:txBody>
      </p:sp>
      <p:sp>
        <p:nvSpPr>
          <p:cNvPr id="6" name="Content Placeholder 5"/>
          <p:cNvSpPr>
            <a:spLocks noGrp="1"/>
          </p:cNvSpPr>
          <p:nvPr>
            <p:ph sz="quarter" idx="4"/>
          </p:nvPr>
        </p:nvSpPr>
        <p:spPr>
          <a:xfrm>
            <a:off x="4645025" y="2174874"/>
            <a:ext cx="4346575" cy="4606925"/>
          </a:xfrm>
        </p:spPr>
        <p:txBody>
          <a:bodyPr>
            <a:noAutofit/>
          </a:bodyPr>
          <a:lstStyle/>
          <a:p>
            <a:pPr marL="0" indent="0">
              <a:buNone/>
            </a:pPr>
            <a:r>
              <a:rPr lang="en-US" dirty="0" smtClean="0"/>
              <a:t>(2)(A) As used in this subchapter, "drilling unit" means a single governmental section or the equivalent unless a larger or smaller area is requested by an owner, as defined in § 15-72-102, within the drilling unit to be established and a larger or smaller area is established by order of the commission…</a:t>
            </a:r>
            <a:endParaRPr lang="en-US" strike="sngStrike" dirty="0" smtClean="0"/>
          </a:p>
          <a:p>
            <a:endParaRPr lang="en-US" sz="2100" dirty="0"/>
          </a:p>
        </p:txBody>
      </p:sp>
    </p:spTree>
    <p:extLst>
      <p:ext uri="{BB962C8B-B14F-4D97-AF65-F5344CB8AC3E}">
        <p14:creationId xmlns:p14="http://schemas.microsoft.com/office/powerpoint/2010/main" val="2157821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TotalTime>
  <Words>1359</Words>
  <Application>Microsoft Office PowerPoint</Application>
  <PresentationFormat>On-screen Show (4:3)</PresentationFormat>
  <Paragraphs>112</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  RULES DONE RIGHT  HOW ARKANSAS BROUGHT ITS OIL AND GAS LAW INTO A HORIZONTAL WORLD </vt:lpstr>
      <vt:lpstr>BEFORE REGULATION, YOU COULD CAPTURE, OR BE CAPTURED FROM  </vt:lpstr>
      <vt:lpstr>HOW DID ARKANSAS BRING ITS OIL AND GAS LAW INTO A HORIZONTAL WORLD?</vt:lpstr>
      <vt:lpstr>Act No. 105 of 1939 </vt:lpstr>
      <vt:lpstr>Act No. 105 of 1939 </vt:lpstr>
      <vt:lpstr>Act No. 105 of 1939 </vt:lpstr>
      <vt:lpstr>Act No. 536 of 1963</vt:lpstr>
      <vt:lpstr>Act No. 881 of 1985</vt:lpstr>
      <vt:lpstr>Act No. 964 of 2003 Redefined “Unit” for purposes of the Conservation Act</vt:lpstr>
      <vt:lpstr>Act No. 964 of 2003 </vt:lpstr>
      <vt:lpstr> WELCOME TO THE FAYETTEVILLE SHALE PLAY!!! </vt:lpstr>
      <vt:lpstr>Rules Must Adapt to Accommodate New Science</vt:lpstr>
      <vt:lpstr>Unconventional Resource Development Brings New Regulatory Challenges </vt:lpstr>
      <vt:lpstr>Examples of Arkansas’s Modern Regulation </vt:lpstr>
      <vt:lpstr>Detailed Integration Orders</vt:lpstr>
      <vt:lpstr> GENERAL RULE B-43  </vt:lpstr>
      <vt:lpstr>GENERAL RULE B-43</vt:lpstr>
      <vt:lpstr> SHARED CROSS-UNIT WELLS  THINKING OUTSIDE OF THE BOX  </vt:lpstr>
      <vt:lpstr> THE BAND-AIDE IS BEST   </vt:lpstr>
      <vt:lpstr>PowerPoint Presentation</vt:lpstr>
      <vt:lpstr>END OF THE GAME PICTURE</vt:lpstr>
      <vt:lpstr>THE SIXTEEN WELL PROBLEM NOTHING IS PERFECT </vt:lpstr>
      <vt:lpstr> CAN YOU FIND THE TWO WELLS IN THIS PICTURE?   </vt:lpstr>
      <vt:lpstr> CAN YOU FIND THE TWO WELLS IN THIS PICTURE?   </vt:lpstr>
      <vt:lpstr> CAN YOU FIND THE TWO WELLS IN THIS PICTURE?   </vt:lpstr>
      <vt:lpstr> CAN YOU FIND THE TWO WELLS IN THIS PICTURE?   </vt:lpstr>
      <vt:lpstr>FOCUS ON THESE TWO UNITS </vt:lpstr>
      <vt:lpstr>THE SIXTEEN WELL PROBLEM—NOTHING IS PERFECT </vt:lpstr>
      <vt:lpstr>Modern regulation of environmentally sensitive processes</vt:lpstr>
      <vt:lpstr>A FINAL 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RULES DONE RIGHT  HOW ARKANSAS BROUGHT ITS OIL AND GAS LAW INTO A HORIZONTAL WORLD</dc:title>
  <dc:creator>Tom Daily</dc:creator>
  <cp:lastModifiedBy>Michele Payne</cp:lastModifiedBy>
  <cp:revision>40</cp:revision>
  <dcterms:created xsi:type="dcterms:W3CDTF">2014-10-10T22:24:58Z</dcterms:created>
  <dcterms:modified xsi:type="dcterms:W3CDTF">2014-10-13T17:29:34Z</dcterms:modified>
</cp:coreProperties>
</file>