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605C4-7044-4C39-83AE-AAAF0B36FD1E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D389-6A37-4739-B90B-5832D65E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4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A40E-C560-440B-A67A-4B0EFF359FC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A52DE-8576-4E60-9991-64CEF0BE5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419-55B9-4C3F-B1DB-052B45615B2B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A6BF-994C-44D0-9B7D-429CB1A9BFFF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0DB2-7224-4F45-B0CA-BF3C6FE7F12B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bassmaster.com/sites/default/files/imce/TravelSection_Fall_Beaver_Lake_Arkansas.jpg"/>
          <p:cNvPicPr>
            <a:picLocks noChangeAspect="1" noChangeArrowheads="1"/>
          </p:cNvPicPr>
          <p:nvPr userDrawn="1"/>
        </p:nvPicPr>
        <p:blipFill>
          <a:blip r:embed="rId2" cstate="print"/>
          <a:srcRect t="50000" b="41463"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2243-DDEC-4DE4-B780-DC27430BCAD2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>
            <a:solidFill>
              <a:srgbClr val="D9001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 bwMode="auto">
          <a:xfrm rot="16200000">
            <a:off x="4305300" y="2019300"/>
            <a:ext cx="533400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072A5E"/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http://www.clker.com/cliparts/a/1/d/7/1220226400918821922oil%20drill.svg.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05800" y="5711982"/>
            <a:ext cx="692624" cy="61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65BA-7A2B-4D50-935F-DC87CF8D9743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90ED-0D70-4FD0-A803-87BA3D36BE6D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F41D-6D6A-4384-B6E5-327053CCD5AF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6EAC-61F8-4A77-A372-D12B2E884CCF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8B26-D18C-4D40-A383-F5B7355BB975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393F-3DD3-4317-BD3C-D3FD120BF8D8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7751-90DB-4335-A144-49C5AA4D49FF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8E2A-1154-4B38-BF38-C7125CB8F50F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8970-F810-4506-98E4-8F2493678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nnislaw.com/" TargetMode="External"/><Relationship Id="rId2" Type="http://schemas.openxmlformats.org/officeDocument/2006/relationships/hyperlink" Target="mailto:bkramer@mcginnislaw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assmaster.com/sites/default/files/imce/TravelSection_Fall_Beaver_Lake_Arkan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3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5257800"/>
            <a:ext cx="3200400" cy="914400"/>
          </a:xfrm>
          <a:noFill/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 M. Kramer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Counsel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>
            <a:solidFill>
              <a:srgbClr val="D9001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72926"/>
            <a:ext cx="9144000" cy="685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Arkansas Law Review Symposium: 75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Anniversary of the Arkansas Conservation Act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00200"/>
            <a:ext cx="9144000" cy="1524000"/>
          </a:xfrm>
          <a:prstGeom prst="rect">
            <a:avLst/>
          </a:prstGeom>
          <a:solidFill>
            <a:schemeClr val="tx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752600"/>
            <a:ext cx="7162800" cy="14700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STATUTORY UNITIZATION: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UNDER-UTILIZED CONSERVATION TOOL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2" name="Picture 10" descr="http://www.clker.com/cliparts/a/1/d/7/1220226400918821922oil%20drill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24" y="1752600"/>
            <a:ext cx="1364776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Palmer Oil Corp. v. Phillips Petroleum Co., 1951 OK 78, app. </a:t>
            </a:r>
            <a:r>
              <a:rPr lang="en-US" dirty="0" err="1" smtClean="0"/>
              <a:t>dism’d</a:t>
            </a:r>
            <a:r>
              <a:rPr lang="en-US" dirty="0" smtClean="0"/>
              <a:t>, 343 U.S. 390 (1952)</a:t>
            </a:r>
          </a:p>
          <a:p>
            <a:pPr lvl="1"/>
            <a:r>
              <a:rPr lang="en-US" dirty="0" smtClean="0"/>
              <a:t>Upholds constitutionality of statutory unitization</a:t>
            </a:r>
          </a:p>
          <a:p>
            <a:pPr lvl="1"/>
            <a:r>
              <a:rPr lang="en-US" dirty="0" smtClean="0"/>
              <a:t>Both facially and as applied to order for West Cement Medrano Unit</a:t>
            </a:r>
          </a:p>
          <a:p>
            <a:pPr lvl="1"/>
            <a:r>
              <a:rPr lang="en-US" dirty="0" smtClean="0"/>
              <a:t>Delegation of legislative power</a:t>
            </a:r>
          </a:p>
          <a:p>
            <a:pPr lvl="1"/>
            <a:r>
              <a:rPr lang="en-US" dirty="0" smtClean="0"/>
              <a:t>Due process/regulatory taking</a:t>
            </a:r>
          </a:p>
          <a:p>
            <a:pPr lvl="1"/>
            <a:r>
              <a:rPr lang="en-US" dirty="0" smtClean="0"/>
              <a:t>5-4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Arkansas</a:t>
            </a:r>
          </a:p>
          <a:p>
            <a:pPr lvl="1"/>
            <a:r>
              <a:rPr lang="en-US" dirty="0" smtClean="0"/>
              <a:t>Dobson v. Arkansas Oil &amp; Gas Commission, 235 S.W.2d 33 (1950) – AOGCC lacks authority to issue unitization order</a:t>
            </a:r>
          </a:p>
          <a:p>
            <a:pPr lvl="1"/>
            <a:r>
              <a:rPr lang="en-US" dirty="0" smtClean="0"/>
              <a:t>Arkansas adopts statutory unitization in 1951 – 1951 Ark. Acts sect. 134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Most oil and gas producing states have a statutory unitization provision – Kramer  &amp; Martin, sect. 18.01</a:t>
            </a:r>
          </a:p>
          <a:p>
            <a:r>
              <a:rPr lang="en-US" dirty="0" smtClean="0"/>
              <a:t>Pennsylvania and Texas are the major exceptions </a:t>
            </a:r>
          </a:p>
          <a:p>
            <a:r>
              <a:rPr lang="en-US" dirty="0" smtClean="0"/>
              <a:t>William F. Carr, Compulsory </a:t>
            </a:r>
            <a:r>
              <a:rPr lang="en-US" dirty="0" err="1" smtClean="0"/>
              <a:t>Fieldwide</a:t>
            </a:r>
            <a:r>
              <a:rPr lang="en-US" dirty="0" smtClean="0"/>
              <a:t> Unitization, 49 RMMLF Ann. Inst. 733 (2003) (compares language and requirements)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Similar to procedures for statutory pooling/integration in most cases</a:t>
            </a:r>
          </a:p>
          <a:p>
            <a:pPr lvl="1"/>
            <a:r>
              <a:rPr lang="en-US" dirty="0" smtClean="0"/>
              <a:t>Applications – Detailed laundry list of requirements</a:t>
            </a:r>
          </a:p>
          <a:p>
            <a:pPr lvl="1"/>
            <a:r>
              <a:rPr lang="en-US" dirty="0" smtClean="0"/>
              <a:t>Notice – General conservation statute provisions augmented by agency regulations</a:t>
            </a:r>
          </a:p>
          <a:p>
            <a:pPr lvl="1"/>
            <a:r>
              <a:rPr lang="en-US" dirty="0" smtClean="0"/>
              <a:t>Hearing – Agency regulations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General findings</a:t>
            </a:r>
          </a:p>
          <a:p>
            <a:pPr lvl="1"/>
            <a:r>
              <a:rPr lang="en-US" dirty="0" smtClean="0"/>
              <a:t>Laundry list approach/tied into application requirements</a:t>
            </a:r>
          </a:p>
          <a:p>
            <a:pPr lvl="1"/>
            <a:r>
              <a:rPr lang="en-US" dirty="0" smtClean="0"/>
              <a:t>Consent</a:t>
            </a:r>
          </a:p>
          <a:p>
            <a:pPr lvl="2"/>
            <a:r>
              <a:rPr lang="en-US" dirty="0" smtClean="0"/>
              <a:t>Most states require minimum consent prior to issuance of order</a:t>
            </a:r>
          </a:p>
          <a:p>
            <a:pPr lvl="2"/>
            <a:r>
              <a:rPr lang="en-US" dirty="0" smtClean="0"/>
              <a:t>Application stage – Ark. Code 15-72-305</a:t>
            </a:r>
          </a:p>
          <a:p>
            <a:pPr lvl="2"/>
            <a:r>
              <a:rPr lang="en-US" dirty="0" smtClean="0"/>
              <a:t>Order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/>
              <a:t>Working interest owners, royalty interest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owners, </a:t>
            </a:r>
            <a:r>
              <a:rPr lang="en-US" dirty="0" err="1" smtClean="0"/>
              <a:t>unleased</a:t>
            </a:r>
            <a:r>
              <a:rPr lang="en-US" dirty="0" smtClean="0"/>
              <a:t> mineral interest owners</a:t>
            </a:r>
          </a:p>
          <a:p>
            <a:pPr lvl="1"/>
            <a:r>
              <a:rPr lang="en-US" dirty="0" smtClean="0"/>
              <a:t>Issues in consent requirement</a:t>
            </a:r>
          </a:p>
          <a:p>
            <a:pPr lvl="2"/>
            <a:r>
              <a:rPr lang="en-US" dirty="0" smtClean="0"/>
              <a:t>Fractional owners</a:t>
            </a:r>
          </a:p>
          <a:p>
            <a:pPr lvl="2"/>
            <a:r>
              <a:rPr lang="en-US" dirty="0" smtClean="0"/>
              <a:t>Surface acreage</a:t>
            </a:r>
          </a:p>
          <a:p>
            <a:pPr lvl="2"/>
            <a:r>
              <a:rPr lang="en-US" dirty="0" smtClean="0"/>
              <a:t>Allocation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Participation/Allocation Formula</a:t>
            </a:r>
          </a:p>
          <a:p>
            <a:pPr lvl="1"/>
            <a:r>
              <a:rPr lang="en-US" dirty="0" smtClean="0"/>
              <a:t>Proposed by unit operator and contained in Unit Agreement or Unit Operating Agreement</a:t>
            </a:r>
          </a:p>
          <a:p>
            <a:pPr lvl="1"/>
            <a:r>
              <a:rPr lang="en-US" dirty="0" smtClean="0"/>
              <a:t>Single factor formula</a:t>
            </a:r>
          </a:p>
          <a:p>
            <a:pPr lvl="2"/>
            <a:r>
              <a:rPr lang="en-US" dirty="0" smtClean="0"/>
              <a:t>Common for pooled units (surface acreage)</a:t>
            </a:r>
          </a:p>
          <a:p>
            <a:pPr lvl="2"/>
            <a:r>
              <a:rPr lang="en-US" dirty="0" smtClean="0"/>
              <a:t>Uncommon for unitization</a:t>
            </a:r>
          </a:p>
          <a:p>
            <a:pPr lvl="1"/>
            <a:r>
              <a:rPr lang="en-US" dirty="0" smtClean="0"/>
              <a:t>Multi-factor formula</a:t>
            </a:r>
          </a:p>
          <a:p>
            <a:pPr lvl="2"/>
            <a:r>
              <a:rPr lang="en-US" dirty="0" smtClean="0"/>
              <a:t>Gilmore v. Oil &amp; Gas Conservation Commission, 642 P.2d 773 (Wyo. 1982)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Participation/Allocation Formula</a:t>
            </a:r>
          </a:p>
          <a:p>
            <a:pPr lvl="1"/>
            <a:r>
              <a:rPr lang="en-US" dirty="0" smtClean="0"/>
              <a:t>Post-execution adjustments</a:t>
            </a:r>
          </a:p>
          <a:p>
            <a:pPr lvl="1"/>
            <a:r>
              <a:rPr lang="en-US" dirty="0" smtClean="0"/>
              <a:t>Exploratory versus enhanced recovery units</a:t>
            </a:r>
          </a:p>
          <a:p>
            <a:pPr lvl="1"/>
            <a:r>
              <a:rPr lang="en-US" dirty="0" smtClean="0"/>
              <a:t>Horizontal wells</a:t>
            </a:r>
          </a:p>
          <a:p>
            <a:pPr lvl="1"/>
            <a:r>
              <a:rPr lang="en-US" dirty="0" smtClean="0"/>
              <a:t>Drainage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HYPOTHETICAL</a:t>
            </a:r>
            <a:endParaRPr lang="en-US"/>
          </a:p>
        </p:txBody>
      </p:sp>
      <p:pic>
        <p:nvPicPr>
          <p:cNvPr id="4" name="Content Placeholder 3" descr="Slide18(BMK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93" t="2083" b="1042"/>
          <a:stretch>
            <a:fillRect/>
          </a:stretch>
        </p:blipFill>
        <p:spPr>
          <a:xfrm rot="16200000">
            <a:off x="1714500" y="-571500"/>
            <a:ext cx="5715000" cy="914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 M. KRAMER</a:t>
            </a:r>
          </a:p>
          <a:p>
            <a:pPr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McGinnis Lochridge</a:t>
            </a:r>
          </a:p>
          <a:p>
            <a:pPr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711 Louisiana St., Ste 1600</a:t>
            </a:r>
          </a:p>
          <a:p>
            <a:pPr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Houston, TX 787</a:t>
            </a:r>
          </a:p>
          <a:p>
            <a:pPr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(713)  615-8508 Direct</a:t>
            </a:r>
          </a:p>
          <a:p>
            <a:pPr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(713) 615-8500 Main</a:t>
            </a:r>
          </a:p>
          <a:p>
            <a:pPr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(512) 615-8585 FAX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bkramer@mcginnislaw.com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www.mcginnislaw.com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Unitization/unit operations – </a:t>
            </a:r>
          </a:p>
          <a:p>
            <a:pPr lvl="1"/>
            <a:r>
              <a:rPr lang="en-US" dirty="0" smtClean="0"/>
              <a:t>“. . . the consolidation of mineral or leasehold interests covering all or a part of a common source of supply.”</a:t>
            </a:r>
          </a:p>
          <a:p>
            <a:pPr lvl="1"/>
            <a:r>
              <a:rPr lang="en-US" dirty="0" smtClean="0"/>
              <a:t>1 Patrick H. Martin &amp; Bruce M. Kramer, The Law of Pooling and Unitization 1-3 (3d ed.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Ark. Code 15-72-308 to 314 – </a:t>
            </a:r>
          </a:p>
          <a:p>
            <a:pPr>
              <a:buNone/>
            </a:pPr>
            <a:r>
              <a:rPr lang="en-US" dirty="0" smtClean="0"/>
              <a:t>	Statutory unitization </a:t>
            </a:r>
          </a:p>
          <a:p>
            <a:endParaRPr lang="en-US" sz="1200" dirty="0" smtClean="0"/>
          </a:p>
          <a:p>
            <a:r>
              <a:rPr lang="en-US" dirty="0" smtClean="0"/>
              <a:t>Ark. Code 15-72-315 to 322 – Statutory unitization – Salt water disposal units</a:t>
            </a:r>
          </a:p>
          <a:p>
            <a:endParaRPr lang="en-US" sz="1200" dirty="0" smtClean="0"/>
          </a:p>
          <a:p>
            <a:r>
              <a:rPr lang="en-US" dirty="0" smtClean="0"/>
              <a:t>Ark. Code 15-72-323 to 234 – General provisions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386" name="Picture 2" descr="http://cliparts101.com/files/727/75F49DC67569DB1B049B9A343DE57123/ARKANSA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143000"/>
            <a:ext cx="1981200" cy="198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of unitization</a:t>
            </a:r>
          </a:p>
          <a:p>
            <a:pPr lvl="1"/>
            <a:r>
              <a:rPr lang="en-US" dirty="0" smtClean="0"/>
              <a:t>Prevents waste</a:t>
            </a:r>
          </a:p>
          <a:p>
            <a:pPr lvl="1"/>
            <a:r>
              <a:rPr lang="en-US" dirty="0" smtClean="0"/>
              <a:t>Prevents </a:t>
            </a:r>
            <a:r>
              <a:rPr lang="en-US" dirty="0" err="1" smtClean="0"/>
              <a:t>overdrilling</a:t>
            </a:r>
            <a:endParaRPr lang="en-US" dirty="0" smtClean="0"/>
          </a:p>
          <a:p>
            <a:pPr lvl="1"/>
            <a:r>
              <a:rPr lang="en-US" dirty="0" smtClean="0"/>
              <a:t>Prevents wasteful dissipation of natural reservoir pressure</a:t>
            </a:r>
          </a:p>
          <a:p>
            <a:pPr lvl="1"/>
            <a:r>
              <a:rPr lang="en-US" dirty="0" smtClean="0"/>
              <a:t>Allows for secondary and tertiary recovery projects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Efficiencies of scale</a:t>
            </a:r>
          </a:p>
          <a:p>
            <a:pPr lvl="1"/>
            <a:r>
              <a:rPr lang="en-US" dirty="0" smtClean="0"/>
              <a:t>Surface use minimized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362" name="Picture 2" descr="https://newmediaforscience-research.wikispaces.com/file/view/Benefits/157821855/Bene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19812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H.L. Doherty </a:t>
            </a:r>
            <a:r>
              <a:rPr lang="en-US" dirty="0" smtClean="0"/>
              <a:t>– Led a crusade for a federal unitization statute in the 1920’s </a:t>
            </a:r>
          </a:p>
          <a:p>
            <a:pPr lvl="1"/>
            <a:r>
              <a:rPr lang="en-US" dirty="0" smtClean="0"/>
              <a:t>Persuaded President Coolidge to create the Federal Oil Conservation Board</a:t>
            </a:r>
          </a:p>
          <a:p>
            <a:pPr lvl="1"/>
            <a:r>
              <a:rPr lang="en-US" dirty="0" smtClean="0"/>
              <a:t>Disbanded by President Roosevelt</a:t>
            </a:r>
          </a:p>
          <a:p>
            <a:pPr lvl="1">
              <a:buNone/>
            </a:pPr>
            <a:r>
              <a:rPr lang="en-US" dirty="0" smtClean="0"/>
              <a:t>R.E. Hardwicke, Antitrust Laws, et al. v. Unit Operation of Oil or Gas Pools (1961)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338" name="Picture 2" descr="https://www.e-education.psu.edu/drupal6/files/egee120/lesson04/Henry_Doh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600200"/>
            <a:ext cx="1091336" cy="1466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1929 ABA Section of Mineral Law</a:t>
            </a:r>
          </a:p>
          <a:p>
            <a:pPr lvl="1"/>
            <a:r>
              <a:rPr lang="en-US" dirty="0" smtClean="0"/>
              <a:t>Adopted policy statement in favor of statutory unitization</a:t>
            </a:r>
          </a:p>
          <a:p>
            <a:pPr lvl="1"/>
            <a:r>
              <a:rPr lang="en-US" dirty="0" smtClean="0"/>
              <a:t>Many of the principles contained in statement served as foundation for later state regulatory actions</a:t>
            </a:r>
          </a:p>
          <a:p>
            <a:pPr lvl="1"/>
            <a:r>
              <a:rPr lang="en-US" dirty="0" smtClean="0"/>
              <a:t>54 Rep. A.B.A. 739-40 (1929)</a:t>
            </a:r>
          </a:p>
          <a:p>
            <a:pPr lvl="1"/>
            <a:r>
              <a:rPr lang="en-US" dirty="0" smtClean="0"/>
              <a:t>Maurice Merrill, Stabilization of the Oil Industry and Due Process of Law, 3 </a:t>
            </a:r>
            <a:r>
              <a:rPr lang="en-US" dirty="0" err="1" smtClean="0"/>
              <a:t>S.Cal.L.Rev</a:t>
            </a:r>
            <a:r>
              <a:rPr lang="en-US" dirty="0" smtClean="0"/>
              <a:t>. 396 (1930)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314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 unitization statutes</a:t>
            </a:r>
          </a:p>
          <a:p>
            <a:pPr lvl="1"/>
            <a:r>
              <a:rPr lang="en-US" dirty="0" smtClean="0"/>
              <a:t>California (1929 Cal. Stat. Ch. 534, p. 293)</a:t>
            </a:r>
          </a:p>
          <a:p>
            <a:pPr lvl="1"/>
            <a:r>
              <a:rPr lang="en-US" dirty="0" smtClean="0"/>
              <a:t>New Mexico (1929 N.M. Laws p. 132)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Failure of industry efforts to voluntarily unitize </a:t>
            </a:r>
          </a:p>
          <a:p>
            <a:pPr lvl="1">
              <a:buNone/>
            </a:pPr>
            <a:r>
              <a:rPr lang="en-US" dirty="0" smtClean="0"/>
              <a:t>	Two voluntary units in Arkansas by 1930 (Amer. Inst. of Min. &amp; Metallurgical </a:t>
            </a:r>
            <a:r>
              <a:rPr lang="en-US" dirty="0" err="1" smtClean="0"/>
              <a:t>Eng’rs</a:t>
            </a:r>
            <a:r>
              <a:rPr lang="en-US" dirty="0" smtClean="0"/>
              <a:t> (1930)</a:t>
            </a:r>
          </a:p>
          <a:p>
            <a:pPr lvl="1">
              <a:buNone/>
            </a:pPr>
            <a:r>
              <a:rPr lang="en-US" dirty="0" smtClean="0"/>
              <a:t>	North Dome </a:t>
            </a:r>
            <a:r>
              <a:rPr lang="en-US" dirty="0" err="1" smtClean="0"/>
              <a:t>Kettleman</a:t>
            </a:r>
            <a:r>
              <a:rPr lang="en-US" dirty="0" smtClean="0"/>
              <a:t> Hills Field – CA (federal lands)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>
              <a:spcBef>
                <a:spcPts val="0"/>
              </a:spcBef>
            </a:pPr>
            <a:r>
              <a:rPr lang="en-US" dirty="0" smtClean="0"/>
              <a:t>Louisiana – Limited purpose statutory unitization provision enacted in 1940 </a:t>
            </a:r>
          </a:p>
          <a:p>
            <a:pPr marL="347472">
              <a:spcBef>
                <a:spcPts val="0"/>
              </a:spcBef>
              <a:buNone/>
            </a:pPr>
            <a:r>
              <a:rPr lang="en-US" dirty="0" smtClean="0"/>
              <a:t>	(Act 157 of 1940)</a:t>
            </a:r>
          </a:p>
          <a:p>
            <a:endParaRPr lang="en-US" sz="1200" dirty="0" smtClean="0"/>
          </a:p>
          <a:p>
            <a:r>
              <a:rPr lang="en-US" dirty="0" smtClean="0"/>
              <a:t>Cycling Operations/Secondary Recovery</a:t>
            </a:r>
          </a:p>
          <a:p>
            <a:endParaRPr lang="en-US" sz="1200" dirty="0" smtClean="0"/>
          </a:p>
          <a:p>
            <a:r>
              <a:rPr lang="en-US" dirty="0" smtClean="0"/>
              <a:t>Other states followed: Arizona; Florida, Georgia, Illinois, Indiana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UNITIZATION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Oklahoma Unitization Statute –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Enacted in 1945 (1945 Okla. Sess. Laws 162-170) – Introduced in 1941</a:t>
            </a:r>
          </a:p>
          <a:p>
            <a:pPr lvl="1"/>
            <a:r>
              <a:rPr lang="en-US" dirty="0" smtClean="0"/>
              <a:t>Unitize all or a portion of a common source of supply</a:t>
            </a:r>
          </a:p>
          <a:p>
            <a:pPr lvl="1"/>
            <a:r>
              <a:rPr lang="en-US" dirty="0" smtClean="0"/>
              <a:t>Not limited to gas cycling or recycling</a:t>
            </a:r>
          </a:p>
          <a:p>
            <a:pPr lvl="1"/>
            <a:r>
              <a:rPr lang="en-US" dirty="0" smtClean="0"/>
              <a:t>50% consent requirement</a:t>
            </a:r>
          </a:p>
          <a:p>
            <a:pPr lvl="1"/>
            <a:r>
              <a:rPr lang="en-US" dirty="0" smtClean="0"/>
              <a:t>Veto provision – 15% - later repealed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8970-F810-4506-98E4-8F24936789E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://1350kman.com/wp-content/uploads/2013/04/Ga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3000"/>
            <a:ext cx="1371600" cy="1453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628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Book</vt:lpstr>
      <vt:lpstr>Office Theme</vt:lpstr>
      <vt:lpstr>STATUTORY UNITIZATION: AN UNDER-UTILIZED CONSERVATION TOOL</vt:lpstr>
      <vt:lpstr>INTRODUCTION</vt:lpstr>
      <vt:lpstr>INTRODUCTION</vt:lpstr>
      <vt:lpstr>INTRODUCTION</vt:lpstr>
      <vt:lpstr>INTRODUCTION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STATE UNITIZATION STATUTES</vt:lpstr>
      <vt:lpstr>HYPOTHETICAL</vt:lpstr>
      <vt:lpstr>Contact Information</vt:lpstr>
    </vt:vector>
  </TitlesOfParts>
  <Company>McGinnis, Lochridge &amp; Kilgore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STATUTORY UNITIZATION: AN UNDER-UTILIZED CONSERVATION TOOL</dc:title>
  <dc:creator>Windows User</dc:creator>
  <cp:lastModifiedBy>Michele Payne</cp:lastModifiedBy>
  <cp:revision>22</cp:revision>
  <dcterms:created xsi:type="dcterms:W3CDTF">2014-10-07T18:49:49Z</dcterms:created>
  <dcterms:modified xsi:type="dcterms:W3CDTF">2014-10-10T14:45:39Z</dcterms:modified>
</cp:coreProperties>
</file>