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8"/>
  </p:notesMasterIdLst>
  <p:sldIdLst>
    <p:sldId id="256" r:id="rId2"/>
    <p:sldId id="394" r:id="rId3"/>
    <p:sldId id="397" r:id="rId4"/>
    <p:sldId id="395" r:id="rId5"/>
    <p:sldId id="396" r:id="rId6"/>
    <p:sldId id="359" r:id="rId7"/>
    <p:sldId id="313" r:id="rId8"/>
    <p:sldId id="398" r:id="rId9"/>
    <p:sldId id="360" r:id="rId10"/>
    <p:sldId id="361" r:id="rId11"/>
    <p:sldId id="362" r:id="rId12"/>
    <p:sldId id="363" r:id="rId13"/>
    <p:sldId id="364" r:id="rId14"/>
    <p:sldId id="365" r:id="rId15"/>
    <p:sldId id="366" r:id="rId16"/>
    <p:sldId id="367" r:id="rId17"/>
    <p:sldId id="368" r:id="rId18"/>
    <p:sldId id="369" r:id="rId19"/>
    <p:sldId id="378" r:id="rId20"/>
    <p:sldId id="370" r:id="rId21"/>
    <p:sldId id="371" r:id="rId22"/>
    <p:sldId id="372" r:id="rId23"/>
    <p:sldId id="373" r:id="rId24"/>
    <p:sldId id="374" r:id="rId25"/>
    <p:sldId id="375" r:id="rId26"/>
    <p:sldId id="376" r:id="rId27"/>
    <p:sldId id="377" r:id="rId28"/>
    <p:sldId id="379" r:id="rId29"/>
    <p:sldId id="386" r:id="rId30"/>
    <p:sldId id="387" r:id="rId31"/>
    <p:sldId id="389" r:id="rId32"/>
    <p:sldId id="388" r:id="rId33"/>
    <p:sldId id="390" r:id="rId34"/>
    <p:sldId id="391" r:id="rId35"/>
    <p:sldId id="392" r:id="rId36"/>
    <p:sldId id="261" r:id="rId37"/>
    <p:sldId id="262" r:id="rId38"/>
    <p:sldId id="258" r:id="rId39"/>
    <p:sldId id="265" r:id="rId40"/>
    <p:sldId id="266" r:id="rId41"/>
    <p:sldId id="267" r:id="rId42"/>
    <p:sldId id="270" r:id="rId43"/>
    <p:sldId id="274" r:id="rId44"/>
    <p:sldId id="276" r:id="rId45"/>
    <p:sldId id="277" r:id="rId46"/>
    <p:sldId id="279" r:id="rId47"/>
    <p:sldId id="280" r:id="rId48"/>
    <p:sldId id="281" r:id="rId49"/>
    <p:sldId id="282" r:id="rId50"/>
    <p:sldId id="283" r:id="rId51"/>
    <p:sldId id="284" r:id="rId52"/>
    <p:sldId id="285" r:id="rId53"/>
    <p:sldId id="289" r:id="rId54"/>
    <p:sldId id="286" r:id="rId55"/>
    <p:sldId id="288" r:id="rId56"/>
    <p:sldId id="290" r:id="rId57"/>
    <p:sldId id="291" r:id="rId58"/>
    <p:sldId id="292" r:id="rId59"/>
    <p:sldId id="294" r:id="rId60"/>
    <p:sldId id="295" r:id="rId61"/>
    <p:sldId id="296" r:id="rId62"/>
    <p:sldId id="297" r:id="rId63"/>
    <p:sldId id="301" r:id="rId64"/>
    <p:sldId id="298" r:id="rId65"/>
    <p:sldId id="299" r:id="rId66"/>
    <p:sldId id="304" r:id="rId67"/>
    <p:sldId id="300" r:id="rId68"/>
    <p:sldId id="302" r:id="rId69"/>
    <p:sldId id="303" r:id="rId70"/>
    <p:sldId id="305" r:id="rId71"/>
    <p:sldId id="306" r:id="rId72"/>
    <p:sldId id="307" r:id="rId73"/>
    <p:sldId id="308" r:id="rId74"/>
    <p:sldId id="309" r:id="rId75"/>
    <p:sldId id="311" r:id="rId76"/>
    <p:sldId id="310" r:id="rId77"/>
    <p:sldId id="316" r:id="rId78"/>
    <p:sldId id="317" r:id="rId79"/>
    <p:sldId id="318" r:id="rId80"/>
    <p:sldId id="319" r:id="rId81"/>
    <p:sldId id="320" r:id="rId82"/>
    <p:sldId id="321" r:id="rId83"/>
    <p:sldId id="322" r:id="rId84"/>
    <p:sldId id="323" r:id="rId85"/>
    <p:sldId id="324" r:id="rId86"/>
    <p:sldId id="325" r:id="rId87"/>
    <p:sldId id="334" r:id="rId88"/>
    <p:sldId id="326" r:id="rId89"/>
    <p:sldId id="330" r:id="rId90"/>
    <p:sldId id="331" r:id="rId91"/>
    <p:sldId id="332" r:id="rId92"/>
    <p:sldId id="333" r:id="rId93"/>
    <p:sldId id="339" r:id="rId94"/>
    <p:sldId id="335" r:id="rId95"/>
    <p:sldId id="336" r:id="rId96"/>
    <p:sldId id="337" r:id="rId97"/>
    <p:sldId id="338" r:id="rId98"/>
    <p:sldId id="340" r:id="rId99"/>
    <p:sldId id="343" r:id="rId100"/>
    <p:sldId id="341" r:id="rId101"/>
    <p:sldId id="342" r:id="rId102"/>
    <p:sldId id="344" r:id="rId103"/>
    <p:sldId id="345" r:id="rId104"/>
    <p:sldId id="346" r:id="rId105"/>
    <p:sldId id="347" r:id="rId106"/>
    <p:sldId id="348" r:id="rId107"/>
    <p:sldId id="349" r:id="rId108"/>
    <p:sldId id="350" r:id="rId109"/>
    <p:sldId id="351" r:id="rId110"/>
    <p:sldId id="352" r:id="rId111"/>
    <p:sldId id="353" r:id="rId112"/>
    <p:sldId id="354" r:id="rId113"/>
    <p:sldId id="355" r:id="rId114"/>
    <p:sldId id="356" r:id="rId115"/>
    <p:sldId id="357" r:id="rId116"/>
    <p:sldId id="358" r:id="rId1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presProps" Target="pres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F078CB-30DA-4CC2-9223-11C30872DE7F}" type="datetimeFigureOut">
              <a:rPr lang="en-US" smtClean="0"/>
              <a:t>10/14/2014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91C068-79E3-4CD7-8B8C-661331254A6F}" type="slidenum">
              <a:rPr lang="en-US" smtClean="0"/>
              <a:t>‹#›</a:t>
            </a:fld>
            <a:endParaRPr lang="en-US"/>
          </a:p>
        </p:txBody>
      </p:sp>
    </p:spTree>
    <p:extLst>
      <p:ext uri="{BB962C8B-B14F-4D97-AF65-F5344CB8AC3E}">
        <p14:creationId xmlns:p14="http://schemas.microsoft.com/office/powerpoint/2010/main" val="3528112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C6F89F-9BCE-4E2B-B8DD-9E1416037177}" type="datetime1">
              <a:rPr lang="en-US" smtClean="0"/>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178849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ACA9A-50EC-4C38-BE0F-F6694C9FBBDD}" type="datetime1">
              <a:rPr lang="en-US" smtClean="0"/>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21529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A6B90-F046-4C1F-B38B-C145207B9463}" type="datetime1">
              <a:rPr lang="en-US" smtClean="0"/>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165122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1A9363-7B6D-47F1-B07F-9E185962C6F9}" type="datetime1">
              <a:rPr lang="en-US" smtClean="0"/>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2127627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446FFD-BCBD-40FB-AA59-838EE1D085AF}" type="datetime1">
              <a:rPr lang="en-US" smtClean="0"/>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863441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A68951-5C6B-485A-AE78-6567ABE06041}" type="datetime1">
              <a:rPr lang="en-US" smtClean="0"/>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233358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1A6DE3-3B03-4771-A96B-C359371C961E}" type="datetime1">
              <a:rPr lang="en-US" smtClean="0"/>
              <a:t>10/14/2014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3661568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84BBCF-2E3A-43EF-BFC1-302AD80761E0}" type="datetime1">
              <a:rPr lang="en-US" smtClean="0"/>
              <a:t>10/14/2014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241724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4D4D2-C55C-42CE-B38D-2041A9349B10}" type="datetime1">
              <a:rPr lang="en-US" smtClean="0"/>
              <a:t>10/14/2014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3928661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8B5943-A37C-44A0-BEA1-1073DE0A127E}" type="datetime1">
              <a:rPr lang="en-US" smtClean="0"/>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154228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61C8B1-1691-460C-879C-5A75DC3912D9}" type="datetime1">
              <a:rPr lang="en-US" smtClean="0"/>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0B16D-43E7-413E-BB80-7D2A67F1C7EC}" type="slidenum">
              <a:rPr lang="en-US" smtClean="0"/>
              <a:t>‹#›</a:t>
            </a:fld>
            <a:endParaRPr lang="en-US"/>
          </a:p>
        </p:txBody>
      </p:sp>
    </p:spTree>
    <p:extLst>
      <p:ext uri="{BB962C8B-B14F-4D97-AF65-F5344CB8AC3E}">
        <p14:creationId xmlns:p14="http://schemas.microsoft.com/office/powerpoint/2010/main" val="387885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5CEB4-06EF-4DA3-A43B-55D9D218809C}" type="datetime1">
              <a:rPr lang="en-US" smtClean="0"/>
              <a:t>10/14/2014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0B16D-43E7-413E-BB80-7D2A67F1C7EC}" type="slidenum">
              <a:rPr lang="en-US" smtClean="0"/>
              <a:t>‹#›</a:t>
            </a:fld>
            <a:endParaRPr lang="en-US"/>
          </a:p>
        </p:txBody>
      </p:sp>
    </p:spTree>
    <p:extLst>
      <p:ext uri="{BB962C8B-B14F-4D97-AF65-F5344CB8AC3E}">
        <p14:creationId xmlns:p14="http://schemas.microsoft.com/office/powerpoint/2010/main" val="1490419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Exploring Past, Present, and Future Roles for Correlative Rights</a:t>
            </a:r>
            <a:endParaRPr lang="en-US" b="1" dirty="0"/>
          </a:p>
        </p:txBody>
      </p:sp>
      <p:sp>
        <p:nvSpPr>
          <p:cNvPr id="3" name="Subtitle 2"/>
          <p:cNvSpPr>
            <a:spLocks noGrp="1"/>
          </p:cNvSpPr>
          <p:nvPr>
            <p:ph type="subTitle" idx="1"/>
          </p:nvPr>
        </p:nvSpPr>
        <p:spPr/>
        <p:txBody>
          <a:bodyPr/>
          <a:lstStyle/>
          <a:p>
            <a:r>
              <a:rPr lang="en-US" dirty="0" smtClean="0"/>
              <a:t>David Pierce</a:t>
            </a:r>
          </a:p>
          <a:p>
            <a:r>
              <a:rPr lang="en-US" dirty="0" smtClean="0"/>
              <a:t>Washburn University School of Law</a:t>
            </a:r>
          </a:p>
          <a:p>
            <a:r>
              <a:rPr lang="en-US" dirty="0" smtClean="0"/>
              <a:t>Topeka, Kansas</a:t>
            </a:r>
          </a:p>
        </p:txBody>
      </p:sp>
      <p:sp>
        <p:nvSpPr>
          <p:cNvPr id="4" name="Slide Number Placeholder 3"/>
          <p:cNvSpPr>
            <a:spLocks noGrp="1"/>
          </p:cNvSpPr>
          <p:nvPr>
            <p:ph type="sldNum" sz="quarter" idx="12"/>
          </p:nvPr>
        </p:nvSpPr>
        <p:spPr/>
        <p:txBody>
          <a:bodyPr/>
          <a:lstStyle/>
          <a:p>
            <a:fld id="{4400B16D-43E7-413E-BB80-7D2A67F1C7EC}" type="slidenum">
              <a:rPr lang="en-US" smtClean="0"/>
              <a:t>1</a:t>
            </a:fld>
            <a:endParaRPr lang="en-US"/>
          </a:p>
        </p:txBody>
      </p:sp>
    </p:spTree>
    <p:extLst>
      <p:ext uri="{BB962C8B-B14F-4D97-AF65-F5344CB8AC3E}">
        <p14:creationId xmlns:p14="http://schemas.microsoft.com/office/powerpoint/2010/main" val="1242671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953000"/>
          </a:xfrm>
        </p:spPr>
        <p:txBody>
          <a:bodyPr/>
          <a:lstStyle/>
          <a:p>
            <a:pPr algn="just"/>
            <a:r>
              <a:rPr lang="en-US" b="1" i="1" dirty="0" smtClean="0"/>
              <a:t>Ohio Oil Co. v. Indiana</a:t>
            </a:r>
            <a:r>
              <a:rPr lang="en-US" dirty="0" smtClean="0"/>
              <a:t>, 177U.S. 190 (1900).</a:t>
            </a:r>
          </a:p>
          <a:p>
            <a:pPr algn="just"/>
            <a:r>
              <a:rPr lang="en-US" dirty="0" smtClean="0"/>
              <a:t>Protection of correlative rights of private owners relied upon to support state law protecting public rights.</a:t>
            </a:r>
          </a:p>
          <a:p>
            <a:pPr algn="just"/>
            <a:r>
              <a:rPr lang="en-US" dirty="0" smtClean="0"/>
              <a:t>Public actions to prevent “waste” caused by Ohio Oil acceptable when pursued to protect the private property rights (correlative rights) of other owners in the reservoir.</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a:t>
            </a:fld>
            <a:endParaRPr lang="en-US"/>
          </a:p>
        </p:txBody>
      </p:sp>
    </p:spTree>
    <p:extLst>
      <p:ext uri="{BB962C8B-B14F-4D97-AF65-F5344CB8AC3E}">
        <p14:creationId xmlns:p14="http://schemas.microsoft.com/office/powerpoint/2010/main" val="283130714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lstStyle/>
          <a:p>
            <a:pPr algn="just"/>
            <a:r>
              <a:rPr lang="en-US" dirty="0"/>
              <a:t> The reservoir community analysis recognizes communal rights in the reservoir that will often extend beyond property lines. </a:t>
            </a:r>
            <a:endParaRPr lang="en-US" dirty="0" smtClean="0"/>
          </a:p>
          <a:p>
            <a:pPr algn="just"/>
            <a:r>
              <a:rPr lang="en-US" dirty="0" smtClean="0"/>
              <a:t>The </a:t>
            </a:r>
            <a:r>
              <a:rPr lang="en-US" dirty="0"/>
              <a:t>issue can also arise before a state oil and gas conservation commission, often regarding spacing and set-backs from adjacent properties.</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100</a:t>
            </a:fld>
            <a:endParaRPr lang="en-US"/>
          </a:p>
        </p:txBody>
      </p:sp>
    </p:spTree>
    <p:extLst>
      <p:ext uri="{BB962C8B-B14F-4D97-AF65-F5344CB8AC3E}">
        <p14:creationId xmlns:p14="http://schemas.microsoft.com/office/powerpoint/2010/main" val="71147143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normAutofit/>
          </a:bodyPr>
          <a:lstStyle/>
          <a:p>
            <a:pPr algn="just"/>
            <a:r>
              <a:rPr lang="en-US" dirty="0" smtClean="0"/>
              <a:t>The </a:t>
            </a:r>
            <a:r>
              <a:rPr lang="en-US" dirty="0"/>
              <a:t>communal rights of all parties in the reservoir must likewise be acknowledged to prevent adopting development rules that create unnecessary buffer zones for no reason other than to accommodate property lines</a:t>
            </a:r>
            <a:r>
              <a:rPr lang="en-US" dirty="0" smtClean="0"/>
              <a:t>.</a:t>
            </a:r>
          </a:p>
          <a:p>
            <a:pPr algn="just"/>
            <a:r>
              <a:rPr lang="en-US" dirty="0" smtClean="0"/>
              <a:t>Buffer </a:t>
            </a:r>
            <a:r>
              <a:rPr lang="en-US" dirty="0"/>
              <a:t>zones can strand oil and gas reserves resulting in waste.</a:t>
            </a:r>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101</a:t>
            </a:fld>
            <a:endParaRPr lang="en-US"/>
          </a:p>
        </p:txBody>
      </p:sp>
    </p:spTree>
    <p:extLst>
      <p:ext uri="{BB962C8B-B14F-4D97-AF65-F5344CB8AC3E}">
        <p14:creationId xmlns:p14="http://schemas.microsoft.com/office/powerpoint/2010/main" val="389778009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“Frack Hits” and Correlative Rights</a:t>
            </a:r>
            <a:endParaRPr lang="en-US" dirty="0"/>
          </a:p>
        </p:txBody>
      </p:sp>
      <p:sp>
        <p:nvSpPr>
          <p:cNvPr id="3" name="Content Placeholder 2"/>
          <p:cNvSpPr>
            <a:spLocks noGrp="1"/>
          </p:cNvSpPr>
          <p:nvPr>
            <p:ph idx="1"/>
          </p:nvPr>
        </p:nvSpPr>
        <p:spPr/>
        <p:txBody>
          <a:bodyPr/>
          <a:lstStyle/>
          <a:p>
            <a:pPr algn="just"/>
            <a:r>
              <a:rPr lang="en-US" b="1" dirty="0" smtClean="0">
                <a:solidFill>
                  <a:srgbClr val="FF0000"/>
                </a:solidFill>
              </a:rPr>
              <a:t>Current issues amendable to a reservoir community analysis:</a:t>
            </a:r>
          </a:p>
          <a:p>
            <a:pPr algn="just"/>
            <a:r>
              <a:rPr lang="en-US" b="1" dirty="0" smtClean="0">
                <a:solidFill>
                  <a:srgbClr val="0000FF"/>
                </a:solidFill>
              </a:rPr>
              <a:t>“</a:t>
            </a:r>
            <a:r>
              <a:rPr lang="en-US" b="1" dirty="0" err="1" smtClean="0">
                <a:solidFill>
                  <a:srgbClr val="0000FF"/>
                </a:solidFill>
              </a:rPr>
              <a:t>Frack</a:t>
            </a:r>
            <a:r>
              <a:rPr lang="en-US" b="1" dirty="0" smtClean="0">
                <a:solidFill>
                  <a:srgbClr val="0000FF"/>
                </a:solidFill>
              </a:rPr>
              <a:t> hits.”</a:t>
            </a:r>
          </a:p>
          <a:p>
            <a:pPr algn="just"/>
            <a:r>
              <a:rPr lang="en-US" dirty="0" smtClean="0"/>
              <a:t>Geophysical communication between offset wells during hydraulic fracturing.</a:t>
            </a:r>
          </a:p>
          <a:p>
            <a:pPr algn="just"/>
            <a:r>
              <a:rPr lang="en-US" dirty="0" smtClean="0"/>
              <a:t>Colorado Oil and Gas Conservation Commission’s Statewide Offset Policy.</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102</a:t>
            </a:fld>
            <a:endParaRPr lang="en-US"/>
          </a:p>
        </p:txBody>
      </p:sp>
    </p:spTree>
    <p:extLst>
      <p:ext uri="{BB962C8B-B14F-4D97-AF65-F5344CB8AC3E}">
        <p14:creationId xmlns:p14="http://schemas.microsoft.com/office/powerpoint/2010/main" val="418292883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p:txBody>
          <a:bodyPr>
            <a:normAutofit lnSpcReduction="10000"/>
          </a:bodyPr>
          <a:lstStyle/>
          <a:p>
            <a:pPr algn="just"/>
            <a:r>
              <a:rPr lang="en-US" b="1" dirty="0" smtClean="0">
                <a:solidFill>
                  <a:srgbClr val="FF0000"/>
                </a:solidFill>
              </a:rPr>
              <a:t>Louisiana Civil Code Article </a:t>
            </a:r>
            <a:r>
              <a:rPr lang="en-US" b="1" dirty="0">
                <a:solidFill>
                  <a:srgbClr val="FF0000"/>
                </a:solidFill>
              </a:rPr>
              <a:t>688 provides</a:t>
            </a:r>
            <a:r>
              <a:rPr lang="en-US" b="1" dirty="0" smtClean="0">
                <a:solidFill>
                  <a:srgbClr val="FF0000"/>
                </a:solidFill>
              </a:rPr>
              <a:t>:</a:t>
            </a:r>
            <a:endParaRPr lang="en-US" b="1" dirty="0">
              <a:solidFill>
                <a:srgbClr val="FF0000"/>
              </a:solidFill>
            </a:endParaRPr>
          </a:p>
          <a:p>
            <a:pPr algn="just"/>
            <a:r>
              <a:rPr lang="en-US" dirty="0"/>
              <a:t>A landowner has the right to demand that the branches or </a:t>
            </a:r>
            <a:r>
              <a:rPr lang="en-US" b="1" dirty="0">
                <a:solidFill>
                  <a:srgbClr val="0000FF"/>
                </a:solidFill>
              </a:rPr>
              <a:t>roots of a neighbor’s trees</a:t>
            </a:r>
            <a:r>
              <a:rPr lang="en-US" dirty="0"/>
              <a:t>, bushes, or plants, that extend over or into his property be trimmed at the expense of the neighbor</a:t>
            </a:r>
            <a:r>
              <a:rPr lang="en-US" dirty="0" smtClean="0"/>
              <a:t>.</a:t>
            </a:r>
            <a:endParaRPr lang="en-US" dirty="0"/>
          </a:p>
          <a:p>
            <a:pPr algn="just"/>
            <a:r>
              <a:rPr lang="en-US" b="1" dirty="0">
                <a:solidFill>
                  <a:srgbClr val="0000FF"/>
                </a:solidFill>
              </a:rPr>
              <a:t>A landowner does not have this right if the roots or branches do not interfere with the enjoyment of his property. </a:t>
            </a:r>
          </a:p>
          <a:p>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103</a:t>
            </a:fld>
            <a:endParaRPr lang="en-US"/>
          </a:p>
        </p:txBody>
      </p:sp>
    </p:spTree>
    <p:extLst>
      <p:ext uri="{BB962C8B-B14F-4D97-AF65-F5344CB8AC3E}">
        <p14:creationId xmlns:p14="http://schemas.microsoft.com/office/powerpoint/2010/main" val="740799193"/>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smtClean="0"/>
              <a:t>Geologic </a:t>
            </a:r>
            <a:r>
              <a:rPr lang="en-US" dirty="0"/>
              <a:t>structures suitable for the disposal or storage of liquid or gaseous substances will be porous, permeable, and therefore connected</a:t>
            </a:r>
            <a:r>
              <a:rPr lang="en-US" dirty="0" smtClean="0"/>
              <a:t>.</a:t>
            </a:r>
          </a:p>
          <a:p>
            <a:pPr algn="just"/>
            <a:r>
              <a:rPr lang="en-US" dirty="0" smtClean="0"/>
              <a:t>Problems </a:t>
            </a:r>
            <a:r>
              <a:rPr lang="en-US" dirty="0"/>
              <a:t>arise when the tract of land where the injection well is located is in proximity to other lands such that physics will ultimately run its course and injected substances will migrate into surrounding lands. </a:t>
            </a:r>
          </a:p>
        </p:txBody>
      </p:sp>
      <p:sp>
        <p:nvSpPr>
          <p:cNvPr id="4" name="Slide Number Placeholder 3"/>
          <p:cNvSpPr>
            <a:spLocks noGrp="1"/>
          </p:cNvSpPr>
          <p:nvPr>
            <p:ph type="sldNum" sz="quarter" idx="12"/>
          </p:nvPr>
        </p:nvSpPr>
        <p:spPr/>
        <p:txBody>
          <a:bodyPr/>
          <a:lstStyle/>
          <a:p>
            <a:fld id="{4400B16D-43E7-413E-BB80-7D2A67F1C7EC}" type="slidenum">
              <a:rPr lang="en-US" smtClean="0"/>
              <a:t>104</a:t>
            </a:fld>
            <a:endParaRPr lang="en-US"/>
          </a:p>
        </p:txBody>
      </p:sp>
    </p:spTree>
    <p:extLst>
      <p:ext uri="{BB962C8B-B14F-4D97-AF65-F5344CB8AC3E}">
        <p14:creationId xmlns:p14="http://schemas.microsoft.com/office/powerpoint/2010/main" val="224663487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p:txBody>
          <a:bodyPr/>
          <a:lstStyle/>
          <a:p>
            <a:pPr algn="just"/>
            <a:r>
              <a:rPr lang="en-US" dirty="0"/>
              <a:t>Applying a property line analysis means a trespass will occur the moment the injected substances cross surface boundary lines. </a:t>
            </a:r>
            <a:endParaRPr lang="en-US" dirty="0" smtClean="0"/>
          </a:p>
          <a:p>
            <a:pPr algn="just"/>
            <a:r>
              <a:rPr lang="en-US" dirty="0" smtClean="0"/>
              <a:t>Consider: </a:t>
            </a:r>
            <a:r>
              <a:rPr lang="en-US" b="1" i="1" dirty="0" smtClean="0"/>
              <a:t>Hill v. Southwestern Energy Company</a:t>
            </a:r>
            <a:r>
              <a:rPr lang="en-US" dirty="0" smtClean="0"/>
              <a:t>, No. 4:12-cv-500-DPM, 2013 WL 5423847 (E.D. Ark. Sept. 26, 2013) (licensed disposal of </a:t>
            </a:r>
            <a:r>
              <a:rPr lang="en-US" dirty="0" err="1" smtClean="0"/>
              <a:t>frac</a:t>
            </a:r>
            <a:r>
              <a:rPr lang="en-US" dirty="0" smtClean="0"/>
              <a:t> fluids into disposal well).</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105</a:t>
            </a:fld>
            <a:endParaRPr lang="en-US"/>
          </a:p>
        </p:txBody>
      </p:sp>
    </p:spTree>
    <p:extLst>
      <p:ext uri="{BB962C8B-B14F-4D97-AF65-F5344CB8AC3E}">
        <p14:creationId xmlns:p14="http://schemas.microsoft.com/office/powerpoint/2010/main" val="196954114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p:txBody>
          <a:bodyPr>
            <a:normAutofit/>
          </a:bodyPr>
          <a:lstStyle/>
          <a:p>
            <a:pPr algn="just"/>
            <a:r>
              <a:rPr lang="en-US" dirty="0"/>
              <a:t>Because the geologic structure is not an oil and gas reservoir, correlative rights, at least of the oil and gas type, will not apply</a:t>
            </a:r>
            <a:r>
              <a:rPr lang="en-US" dirty="0" smtClean="0"/>
              <a:t>.</a:t>
            </a:r>
          </a:p>
        </p:txBody>
      </p:sp>
      <p:sp>
        <p:nvSpPr>
          <p:cNvPr id="4" name="Slide Number Placeholder 3"/>
          <p:cNvSpPr>
            <a:spLocks noGrp="1"/>
          </p:cNvSpPr>
          <p:nvPr>
            <p:ph type="sldNum" sz="quarter" idx="12"/>
          </p:nvPr>
        </p:nvSpPr>
        <p:spPr/>
        <p:txBody>
          <a:bodyPr/>
          <a:lstStyle/>
          <a:p>
            <a:fld id="{4400B16D-43E7-413E-BB80-7D2A67F1C7EC}" type="slidenum">
              <a:rPr lang="en-US" smtClean="0"/>
              <a:t>106</a:t>
            </a:fld>
            <a:endParaRPr lang="en-US"/>
          </a:p>
        </p:txBody>
      </p:sp>
    </p:spTree>
    <p:extLst>
      <p:ext uri="{BB962C8B-B14F-4D97-AF65-F5344CB8AC3E}">
        <p14:creationId xmlns:p14="http://schemas.microsoft.com/office/powerpoint/2010/main" val="591677173"/>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p:txBody>
          <a:bodyPr/>
          <a:lstStyle/>
          <a:p>
            <a:pPr algn="just"/>
            <a:r>
              <a:rPr lang="en-US" dirty="0" smtClean="0"/>
              <a:t>Must </a:t>
            </a:r>
            <a:r>
              <a:rPr lang="en-US" dirty="0"/>
              <a:t>courts account for the connected nature of the formation underlying separately-owned properties?</a:t>
            </a:r>
          </a:p>
        </p:txBody>
      </p:sp>
      <p:sp>
        <p:nvSpPr>
          <p:cNvPr id="4" name="Slide Number Placeholder 3"/>
          <p:cNvSpPr>
            <a:spLocks noGrp="1"/>
          </p:cNvSpPr>
          <p:nvPr>
            <p:ph type="sldNum" sz="quarter" idx="12"/>
          </p:nvPr>
        </p:nvSpPr>
        <p:spPr/>
        <p:txBody>
          <a:bodyPr/>
          <a:lstStyle/>
          <a:p>
            <a:fld id="{4400B16D-43E7-413E-BB80-7D2A67F1C7EC}" type="slidenum">
              <a:rPr lang="en-US" smtClean="0"/>
              <a:t>107</a:t>
            </a:fld>
            <a:endParaRPr lang="en-US"/>
          </a:p>
        </p:txBody>
      </p:sp>
    </p:spTree>
    <p:extLst>
      <p:ext uri="{BB962C8B-B14F-4D97-AF65-F5344CB8AC3E}">
        <p14:creationId xmlns:p14="http://schemas.microsoft.com/office/powerpoint/2010/main" val="59167717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algn="just"/>
            <a:r>
              <a:rPr lang="en-US" dirty="0"/>
              <a:t>Although the “waste” and other issues unique to oil and gas are not involved,  </a:t>
            </a:r>
            <a:r>
              <a:rPr lang="en-US" b="1" dirty="0">
                <a:solidFill>
                  <a:srgbClr val="FF0000"/>
                </a:solidFill>
              </a:rPr>
              <a:t>the same sort of reservoir community analysis applies because of the connected nature of the rock structure</a:t>
            </a:r>
            <a:r>
              <a:rPr lang="en-US" dirty="0" smtClean="0"/>
              <a:t>.</a:t>
            </a:r>
          </a:p>
          <a:p>
            <a:pPr algn="just"/>
            <a:r>
              <a:rPr lang="en-US" dirty="0" smtClean="0"/>
              <a:t>The </a:t>
            </a:r>
            <a:r>
              <a:rPr lang="en-US" dirty="0"/>
              <a:t>question then properly becomes </a:t>
            </a:r>
            <a:r>
              <a:rPr lang="en-US" b="1" dirty="0">
                <a:solidFill>
                  <a:srgbClr val="0000FF"/>
                </a:solidFill>
              </a:rPr>
              <a:t>whether the activity is acceptable by the reservoir community </a:t>
            </a:r>
            <a:r>
              <a:rPr lang="en-US" dirty="0"/>
              <a:t>– the neighborhood that consists of the porous and permeable rock structure at issue</a:t>
            </a:r>
            <a:r>
              <a:rPr lang="en-US" dirty="0" smtClean="0"/>
              <a:t>.</a:t>
            </a:r>
            <a:endParaRPr lang="en-US" dirty="0"/>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108</a:t>
            </a:fld>
            <a:endParaRPr lang="en-US"/>
          </a:p>
        </p:txBody>
      </p:sp>
    </p:spTree>
    <p:extLst>
      <p:ext uri="{BB962C8B-B14F-4D97-AF65-F5344CB8AC3E}">
        <p14:creationId xmlns:p14="http://schemas.microsoft.com/office/powerpoint/2010/main" val="59167717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p:txBody>
          <a:bodyPr/>
          <a:lstStyle/>
          <a:p>
            <a:pPr algn="just"/>
            <a:r>
              <a:rPr lang="en-US" b="1" dirty="0" smtClean="0">
                <a:solidFill>
                  <a:srgbClr val="FF0000"/>
                </a:solidFill>
              </a:rPr>
              <a:t>It </a:t>
            </a:r>
            <a:r>
              <a:rPr lang="en-US" b="1" dirty="0">
                <a:solidFill>
                  <a:srgbClr val="FF0000"/>
                </a:solidFill>
              </a:rPr>
              <a:t>may not matter in the least that migration is occurring if the conduct giving rise to the migration is in harmony with community standards.</a:t>
            </a:r>
          </a:p>
        </p:txBody>
      </p:sp>
      <p:sp>
        <p:nvSpPr>
          <p:cNvPr id="4" name="Slide Number Placeholder 3"/>
          <p:cNvSpPr>
            <a:spLocks noGrp="1"/>
          </p:cNvSpPr>
          <p:nvPr>
            <p:ph type="sldNum" sz="quarter" idx="12"/>
          </p:nvPr>
        </p:nvSpPr>
        <p:spPr/>
        <p:txBody>
          <a:bodyPr/>
          <a:lstStyle/>
          <a:p>
            <a:fld id="{4400B16D-43E7-413E-BB80-7D2A67F1C7EC}" type="slidenum">
              <a:rPr lang="en-US" smtClean="0"/>
              <a:t>109</a:t>
            </a:fld>
            <a:endParaRPr lang="en-US"/>
          </a:p>
        </p:txBody>
      </p:sp>
    </p:spTree>
    <p:extLst>
      <p:ext uri="{BB962C8B-B14F-4D97-AF65-F5344CB8AC3E}">
        <p14:creationId xmlns:p14="http://schemas.microsoft.com/office/powerpoint/2010/main" val="41789384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lnSpcReduction="10000"/>
          </a:bodyPr>
          <a:lstStyle/>
          <a:p>
            <a:pPr algn="just"/>
            <a:r>
              <a:rPr lang="en-US" b="1" i="1" dirty="0" err="1" smtClean="0"/>
              <a:t>Bandini</a:t>
            </a:r>
            <a:r>
              <a:rPr lang="en-US" b="1" i="1" dirty="0" smtClean="0"/>
              <a:t> Petroleum Co. v. Superior Court</a:t>
            </a:r>
            <a:r>
              <a:rPr lang="en-US" dirty="0" smtClean="0"/>
              <a:t>, 284 U.S. 8 (1931).</a:t>
            </a:r>
          </a:p>
          <a:p>
            <a:pPr algn="just"/>
            <a:r>
              <a:rPr lang="en-US" dirty="0" smtClean="0"/>
              <a:t>California “Oil and Gas Conservation Act” enforced to enjoin the “unreasonable waste of natural gas.”</a:t>
            </a:r>
          </a:p>
          <a:p>
            <a:pPr algn="just"/>
            <a:r>
              <a:rPr lang="en-US" dirty="0" smtClean="0"/>
              <a:t>Lower Court: public interest basis in doubt.</a:t>
            </a:r>
          </a:p>
          <a:p>
            <a:pPr algn="just"/>
            <a:r>
              <a:rPr lang="en-US" dirty="0" smtClean="0"/>
              <a:t>Supreme Court: statute can be upheld as one “regulating the exercise of the correlative rights” of the owners; a private property basis.</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11</a:t>
            </a:fld>
            <a:endParaRPr lang="en-US"/>
          </a:p>
        </p:txBody>
      </p:sp>
    </p:spTree>
    <p:extLst>
      <p:ext uri="{BB962C8B-B14F-4D97-AF65-F5344CB8AC3E}">
        <p14:creationId xmlns:p14="http://schemas.microsoft.com/office/powerpoint/2010/main" val="2463792329"/>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t>Community standards will often be measured by the “harm” either to the community or certain members of the community</a:t>
            </a:r>
            <a:r>
              <a:rPr lang="en-US" dirty="0" smtClean="0"/>
              <a:t>.</a:t>
            </a:r>
          </a:p>
          <a:p>
            <a:pPr algn="just"/>
            <a:r>
              <a:rPr lang="en-US" dirty="0" smtClean="0"/>
              <a:t>If </a:t>
            </a:r>
            <a:r>
              <a:rPr lang="en-US" dirty="0"/>
              <a:t>the harm is significant, the activity may be unacceptable to the community</a:t>
            </a:r>
            <a:r>
              <a:rPr lang="en-US" dirty="0" smtClean="0"/>
              <a:t>.</a:t>
            </a:r>
          </a:p>
          <a:p>
            <a:pPr algn="just"/>
            <a:r>
              <a:rPr lang="en-US" dirty="0" smtClean="0"/>
              <a:t>If </a:t>
            </a:r>
            <a:r>
              <a:rPr lang="en-US" dirty="0"/>
              <a:t>the harm is slight, unlikely, or unprovable at the moment, the activity may be acceptable when it involves making a productive use of property within the community. </a:t>
            </a:r>
          </a:p>
        </p:txBody>
      </p:sp>
      <p:sp>
        <p:nvSpPr>
          <p:cNvPr id="4" name="Slide Number Placeholder 3"/>
          <p:cNvSpPr>
            <a:spLocks noGrp="1"/>
          </p:cNvSpPr>
          <p:nvPr>
            <p:ph type="sldNum" sz="quarter" idx="12"/>
          </p:nvPr>
        </p:nvSpPr>
        <p:spPr/>
        <p:txBody>
          <a:bodyPr/>
          <a:lstStyle/>
          <a:p>
            <a:fld id="{4400B16D-43E7-413E-BB80-7D2A67F1C7EC}" type="slidenum">
              <a:rPr lang="en-US" smtClean="0"/>
              <a:t>110</a:t>
            </a:fld>
            <a:endParaRPr lang="en-US"/>
          </a:p>
        </p:txBody>
      </p:sp>
    </p:spTree>
    <p:extLst>
      <p:ext uri="{BB962C8B-B14F-4D97-AF65-F5344CB8AC3E}">
        <p14:creationId xmlns:p14="http://schemas.microsoft.com/office/powerpoint/2010/main" val="417893847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algn="just"/>
            <a:r>
              <a:rPr lang="en-US" b="1" dirty="0">
                <a:solidFill>
                  <a:srgbClr val="FF0000"/>
                </a:solidFill>
              </a:rPr>
              <a:t>This is where the law of tree roots may be instructive in evaluating waste injection issues</a:t>
            </a:r>
            <a:r>
              <a:rPr lang="en-US" b="1" dirty="0" smtClean="0">
                <a:solidFill>
                  <a:srgbClr val="FF0000"/>
                </a:solidFill>
              </a:rPr>
              <a:t>.</a:t>
            </a:r>
          </a:p>
          <a:p>
            <a:pPr algn="just"/>
            <a:r>
              <a:rPr lang="en-US" dirty="0" smtClean="0"/>
              <a:t>The </a:t>
            </a:r>
            <a:r>
              <a:rPr lang="en-US" dirty="0"/>
              <a:t>roots are “down there,” and they have broken the defining plane under a property line analysis, but the Civil Code tells us the landowner has no cause of action because the presence of the invading roots does not “interfere with the enjoyment of his property.”  	</a:t>
            </a:r>
          </a:p>
        </p:txBody>
      </p:sp>
      <p:sp>
        <p:nvSpPr>
          <p:cNvPr id="4" name="Slide Number Placeholder 3"/>
          <p:cNvSpPr>
            <a:spLocks noGrp="1"/>
          </p:cNvSpPr>
          <p:nvPr>
            <p:ph type="sldNum" sz="quarter" idx="12"/>
          </p:nvPr>
        </p:nvSpPr>
        <p:spPr/>
        <p:txBody>
          <a:bodyPr/>
          <a:lstStyle/>
          <a:p>
            <a:fld id="{4400B16D-43E7-413E-BB80-7D2A67F1C7EC}" type="slidenum">
              <a:rPr lang="en-US" smtClean="0"/>
              <a:t>111</a:t>
            </a:fld>
            <a:endParaRPr lang="en-US"/>
          </a:p>
        </p:txBody>
      </p:sp>
    </p:spTree>
    <p:extLst>
      <p:ext uri="{BB962C8B-B14F-4D97-AF65-F5344CB8AC3E}">
        <p14:creationId xmlns:p14="http://schemas.microsoft.com/office/powerpoint/2010/main" val="229954352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Roots and Disposal Wells</a:t>
            </a:r>
            <a:endParaRPr lang="en-US" dirty="0"/>
          </a:p>
        </p:txBody>
      </p:sp>
      <p:sp>
        <p:nvSpPr>
          <p:cNvPr id="3" name="Content Placeholder 2"/>
          <p:cNvSpPr>
            <a:spLocks noGrp="1"/>
          </p:cNvSpPr>
          <p:nvPr>
            <p:ph idx="1"/>
          </p:nvPr>
        </p:nvSpPr>
        <p:spPr>
          <a:xfrm>
            <a:off x="457200" y="1600200"/>
            <a:ext cx="8229600" cy="4953000"/>
          </a:xfrm>
        </p:spPr>
        <p:txBody>
          <a:bodyPr>
            <a:normAutofit fontScale="92500"/>
          </a:bodyPr>
          <a:lstStyle/>
          <a:p>
            <a:pPr algn="just"/>
            <a:r>
              <a:rPr lang="en-US" dirty="0"/>
              <a:t>This issue is currently </a:t>
            </a:r>
            <a:r>
              <a:rPr lang="en-US" dirty="0" smtClean="0"/>
              <a:t>the subject of on-going litigation </a:t>
            </a:r>
            <a:r>
              <a:rPr lang="en-US" dirty="0"/>
              <a:t>in Texas</a:t>
            </a:r>
            <a:r>
              <a:rPr lang="en-US" dirty="0" smtClean="0"/>
              <a:t>.</a:t>
            </a:r>
          </a:p>
          <a:p>
            <a:pPr algn="just"/>
            <a:r>
              <a:rPr lang="en-US" b="1" i="1" dirty="0" smtClean="0"/>
              <a:t>FPL </a:t>
            </a:r>
            <a:r>
              <a:rPr lang="en-US" b="1" i="1" dirty="0"/>
              <a:t>Farming LTD. v. Environmental Processing Systems, L.C.</a:t>
            </a:r>
            <a:r>
              <a:rPr lang="en-US" dirty="0"/>
              <a:t>, 383 S.W.3d 274 </a:t>
            </a:r>
            <a:r>
              <a:rPr lang="en-US" dirty="0" smtClean="0"/>
              <a:t>(Tex. App. 2012</a:t>
            </a:r>
            <a:r>
              <a:rPr lang="en-US" dirty="0"/>
              <a:t>), </a:t>
            </a:r>
            <a:r>
              <a:rPr lang="en-US" i="1" dirty="0"/>
              <a:t>petition for review granted </a:t>
            </a:r>
            <a:r>
              <a:rPr lang="en-US" dirty="0"/>
              <a:t>Nov. 22, 2013. </a:t>
            </a:r>
            <a:endParaRPr lang="en-US" dirty="0" smtClean="0"/>
          </a:p>
          <a:p>
            <a:pPr algn="just"/>
            <a:r>
              <a:rPr lang="en-US" dirty="0" smtClean="0"/>
              <a:t>“We </a:t>
            </a:r>
            <a:r>
              <a:rPr lang="en-US" dirty="0"/>
              <a:t>conclude that Texas law recognizes FPL’s property interest in the briny water underneath its property. We do not agree with EPS that no trespass action exists under Texas law to protect FPL’s legal interest to its property</a:t>
            </a:r>
            <a:r>
              <a:rPr lang="en-US" dirty="0" smtClean="0"/>
              <a:t>.”</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112</a:t>
            </a:fld>
            <a:endParaRPr lang="en-US"/>
          </a:p>
        </p:txBody>
      </p:sp>
    </p:spTree>
    <p:extLst>
      <p:ext uri="{BB962C8B-B14F-4D97-AF65-F5344CB8AC3E}">
        <p14:creationId xmlns:p14="http://schemas.microsoft.com/office/powerpoint/2010/main" val="2299543523"/>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a:t>
            </a:r>
            <a:endParaRPr lang="en-US" dirty="0"/>
          </a:p>
        </p:txBody>
      </p:sp>
      <p:sp>
        <p:nvSpPr>
          <p:cNvPr id="3" name="Content Placeholder 2"/>
          <p:cNvSpPr>
            <a:spLocks noGrp="1"/>
          </p:cNvSpPr>
          <p:nvPr>
            <p:ph idx="1"/>
          </p:nvPr>
        </p:nvSpPr>
        <p:spPr/>
        <p:txBody>
          <a:bodyPr/>
          <a:lstStyle/>
          <a:p>
            <a:pPr algn="just"/>
            <a:r>
              <a:rPr lang="en-US" dirty="0"/>
              <a:t>Whether termed correlative rights, reservoir community, or subterranean neighborhood, the goal is to </a:t>
            </a:r>
            <a:r>
              <a:rPr lang="en-US" b="1" dirty="0">
                <a:solidFill>
                  <a:srgbClr val="FF0000"/>
                </a:solidFill>
              </a:rPr>
              <a:t>ensure that oil and gas ownership is viewed in its proper multi-dimensional context</a:t>
            </a:r>
            <a:r>
              <a:rPr lang="en-US" dirty="0" smtClean="0"/>
              <a:t>.</a:t>
            </a:r>
          </a:p>
          <a:p>
            <a:pPr algn="just"/>
            <a:r>
              <a:rPr lang="en-US" b="1" dirty="0" smtClean="0">
                <a:solidFill>
                  <a:srgbClr val="0000FF"/>
                </a:solidFill>
              </a:rPr>
              <a:t>Each </a:t>
            </a:r>
            <a:r>
              <a:rPr lang="en-US" b="1" dirty="0">
                <a:solidFill>
                  <a:srgbClr val="0000FF"/>
                </a:solidFill>
              </a:rPr>
              <a:t>owner within a reservoir is “connected” to varying degrees with other owners in the reservoir. </a:t>
            </a:r>
          </a:p>
        </p:txBody>
      </p:sp>
      <p:sp>
        <p:nvSpPr>
          <p:cNvPr id="4" name="Slide Number Placeholder 3"/>
          <p:cNvSpPr>
            <a:spLocks noGrp="1"/>
          </p:cNvSpPr>
          <p:nvPr>
            <p:ph type="sldNum" sz="quarter" idx="12"/>
          </p:nvPr>
        </p:nvSpPr>
        <p:spPr/>
        <p:txBody>
          <a:bodyPr/>
          <a:lstStyle/>
          <a:p>
            <a:fld id="{4400B16D-43E7-413E-BB80-7D2A67F1C7EC}" type="slidenum">
              <a:rPr lang="en-US" smtClean="0"/>
              <a:t>113</a:t>
            </a:fld>
            <a:endParaRPr lang="en-US"/>
          </a:p>
        </p:txBody>
      </p:sp>
    </p:spTree>
    <p:extLst>
      <p:ext uri="{BB962C8B-B14F-4D97-AF65-F5344CB8AC3E}">
        <p14:creationId xmlns:p14="http://schemas.microsoft.com/office/powerpoint/2010/main" val="175074497"/>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a:t>
            </a:r>
            <a:endParaRPr lang="en-US" dirty="0"/>
          </a:p>
        </p:txBody>
      </p:sp>
      <p:sp>
        <p:nvSpPr>
          <p:cNvPr id="3" name="Content Placeholder 2"/>
          <p:cNvSpPr>
            <a:spLocks noGrp="1"/>
          </p:cNvSpPr>
          <p:nvPr>
            <p:ph idx="1"/>
          </p:nvPr>
        </p:nvSpPr>
        <p:spPr/>
        <p:txBody>
          <a:bodyPr/>
          <a:lstStyle/>
          <a:p>
            <a:pPr algn="just"/>
            <a:r>
              <a:rPr lang="en-US" dirty="0"/>
              <a:t>This places restrictions on all owners to not do things in the reservoir that could injure the reservoir community</a:t>
            </a:r>
            <a:r>
              <a:rPr lang="en-US" dirty="0" smtClean="0"/>
              <a:t>.</a:t>
            </a:r>
          </a:p>
          <a:p>
            <a:pPr algn="just"/>
            <a:r>
              <a:rPr lang="en-US" dirty="0" smtClean="0"/>
              <a:t>At </a:t>
            </a:r>
            <a:r>
              <a:rPr lang="en-US" dirty="0"/>
              <a:t>the same time, it gives each owner </a:t>
            </a:r>
            <a:r>
              <a:rPr lang="en-US" b="1" dirty="0">
                <a:solidFill>
                  <a:srgbClr val="FF0000"/>
                </a:solidFill>
              </a:rPr>
              <a:t>affirmative rights that can extend into the community to such an extent that property lines may not be the limitation encountered at the surface</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114</a:t>
            </a:fld>
            <a:endParaRPr lang="en-US"/>
          </a:p>
        </p:txBody>
      </p:sp>
    </p:spTree>
    <p:extLst>
      <p:ext uri="{BB962C8B-B14F-4D97-AF65-F5344CB8AC3E}">
        <p14:creationId xmlns:p14="http://schemas.microsoft.com/office/powerpoint/2010/main" val="2196523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a:t>
            </a:r>
            <a:endParaRPr lang="en-US" dirty="0"/>
          </a:p>
        </p:txBody>
      </p:sp>
      <p:sp>
        <p:nvSpPr>
          <p:cNvPr id="3" name="Content Placeholder 2"/>
          <p:cNvSpPr>
            <a:spLocks noGrp="1"/>
          </p:cNvSpPr>
          <p:nvPr>
            <p:ph idx="1"/>
          </p:nvPr>
        </p:nvSpPr>
        <p:spPr/>
        <p:txBody>
          <a:bodyPr/>
          <a:lstStyle/>
          <a:p>
            <a:pPr algn="just"/>
            <a:r>
              <a:rPr lang="en-US" dirty="0"/>
              <a:t>Hydraulic fracturing is a good example</a:t>
            </a:r>
            <a:r>
              <a:rPr lang="en-US" dirty="0" smtClean="0"/>
              <a:t>.</a:t>
            </a:r>
          </a:p>
          <a:p>
            <a:pPr algn="just"/>
            <a:r>
              <a:rPr lang="en-US" b="1" dirty="0" smtClean="0">
                <a:solidFill>
                  <a:srgbClr val="0000FF"/>
                </a:solidFill>
              </a:rPr>
              <a:t>Because </a:t>
            </a:r>
            <a:r>
              <a:rPr lang="en-US" b="1" dirty="0">
                <a:solidFill>
                  <a:srgbClr val="0000FF"/>
                </a:solidFill>
              </a:rPr>
              <a:t>developers must operate in an interconnected reservoir, it will often be reasonable to allow </a:t>
            </a:r>
            <a:r>
              <a:rPr lang="en-US" b="1" dirty="0" err="1">
                <a:solidFill>
                  <a:srgbClr val="0000FF"/>
                </a:solidFill>
              </a:rPr>
              <a:t>frac</a:t>
            </a:r>
            <a:r>
              <a:rPr lang="en-US" b="1" dirty="0">
                <a:solidFill>
                  <a:srgbClr val="0000FF"/>
                </a:solidFill>
              </a:rPr>
              <a:t> fissures to venture beyond property lines to achieve effective development of the reservoir community.</a:t>
            </a:r>
          </a:p>
        </p:txBody>
      </p:sp>
      <p:sp>
        <p:nvSpPr>
          <p:cNvPr id="4" name="Slide Number Placeholder 3"/>
          <p:cNvSpPr>
            <a:spLocks noGrp="1"/>
          </p:cNvSpPr>
          <p:nvPr>
            <p:ph type="sldNum" sz="quarter" idx="12"/>
          </p:nvPr>
        </p:nvSpPr>
        <p:spPr/>
        <p:txBody>
          <a:bodyPr/>
          <a:lstStyle/>
          <a:p>
            <a:fld id="{4400B16D-43E7-413E-BB80-7D2A67F1C7EC}" type="slidenum">
              <a:rPr lang="en-US" smtClean="0"/>
              <a:t>115</a:t>
            </a:fld>
            <a:endParaRPr lang="en-US"/>
          </a:p>
        </p:txBody>
      </p:sp>
    </p:spTree>
    <p:extLst>
      <p:ext uri="{BB962C8B-B14F-4D97-AF65-F5344CB8AC3E}">
        <p14:creationId xmlns:p14="http://schemas.microsoft.com/office/powerpoint/2010/main" val="21965234"/>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a:t>
            </a:r>
            <a:endParaRPr lang="en-US" dirty="0"/>
          </a:p>
        </p:txBody>
      </p:sp>
      <p:sp>
        <p:nvSpPr>
          <p:cNvPr id="3" name="Content Placeholder 2"/>
          <p:cNvSpPr>
            <a:spLocks noGrp="1"/>
          </p:cNvSpPr>
          <p:nvPr>
            <p:ph idx="1"/>
          </p:nvPr>
        </p:nvSpPr>
        <p:spPr/>
        <p:txBody>
          <a:bodyPr/>
          <a:lstStyle/>
          <a:p>
            <a:pPr algn="just"/>
            <a:r>
              <a:rPr lang="en-US" b="1" dirty="0">
                <a:solidFill>
                  <a:srgbClr val="FF0000"/>
                </a:solidFill>
              </a:rPr>
              <a:t>When the activity is appropriate to meet the needs of the reservoir community, it becomes one of the developer’s </a:t>
            </a:r>
            <a:r>
              <a:rPr lang="en-US" b="1" i="1" dirty="0" smtClean="0">
                <a:solidFill>
                  <a:srgbClr val="0000FF"/>
                </a:solidFill>
              </a:rPr>
              <a:t>affirmative</a:t>
            </a:r>
            <a:r>
              <a:rPr lang="en-US" b="1" dirty="0" smtClean="0">
                <a:solidFill>
                  <a:srgbClr val="FF0000"/>
                </a:solidFill>
              </a:rPr>
              <a:t> correlative </a:t>
            </a:r>
            <a:r>
              <a:rPr lang="en-US" b="1" dirty="0">
                <a:solidFill>
                  <a:srgbClr val="FF0000"/>
                </a:solidFill>
              </a:rPr>
              <a:t>rights.</a:t>
            </a:r>
          </a:p>
        </p:txBody>
      </p:sp>
      <p:sp>
        <p:nvSpPr>
          <p:cNvPr id="4" name="Slide Number Placeholder 3"/>
          <p:cNvSpPr>
            <a:spLocks noGrp="1"/>
          </p:cNvSpPr>
          <p:nvPr>
            <p:ph type="sldNum" sz="quarter" idx="12"/>
          </p:nvPr>
        </p:nvSpPr>
        <p:spPr/>
        <p:txBody>
          <a:bodyPr/>
          <a:lstStyle/>
          <a:p>
            <a:fld id="{4400B16D-43E7-413E-BB80-7D2A67F1C7EC}" type="slidenum">
              <a:rPr lang="en-US" smtClean="0"/>
              <a:t>116</a:t>
            </a:fld>
            <a:endParaRPr lang="en-US"/>
          </a:p>
        </p:txBody>
      </p:sp>
    </p:spTree>
    <p:extLst>
      <p:ext uri="{BB962C8B-B14F-4D97-AF65-F5344CB8AC3E}">
        <p14:creationId xmlns:p14="http://schemas.microsoft.com/office/powerpoint/2010/main" val="858157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a:bodyPr>
          <a:lstStyle/>
          <a:p>
            <a:pPr algn="just"/>
            <a:r>
              <a:rPr lang="en-US" dirty="0" smtClean="0"/>
              <a:t>Correlative rights were first addressed by the Arkansas Legislature in the 1920s through broad prohibitions of “waste.”</a:t>
            </a:r>
          </a:p>
          <a:p>
            <a:pPr algn="just"/>
            <a:r>
              <a:rPr lang="en-US" dirty="0" smtClean="0"/>
              <a:t>The prohibited conduct included actions that could impair the ability of other owners in the reservoir to exercise their capture rights.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12</a:t>
            </a:fld>
            <a:endParaRPr lang="en-US"/>
          </a:p>
        </p:txBody>
      </p:sp>
    </p:spTree>
    <p:extLst>
      <p:ext uri="{BB962C8B-B14F-4D97-AF65-F5344CB8AC3E}">
        <p14:creationId xmlns:p14="http://schemas.microsoft.com/office/powerpoint/2010/main" val="37312843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a:bodyPr>
          <a:lstStyle/>
          <a:p>
            <a:pPr algn="just"/>
            <a:r>
              <a:rPr lang="en-US" b="1" dirty="0"/>
              <a:t>Act 664 of 1923, §2:</a:t>
            </a:r>
            <a:r>
              <a:rPr lang="en-US" dirty="0"/>
              <a:t> “The term ‘waste’ </a:t>
            </a:r>
            <a:r>
              <a:rPr lang="en-US" dirty="0" smtClean="0"/>
              <a:t>. . . shall </a:t>
            </a:r>
            <a:r>
              <a:rPr lang="en-US" dirty="0"/>
              <a:t>include (1) escape of natural gas in commercial quantities into the open air; (2) the intentional drowning with water of gas stratum capable of producing gas in commercial quantities; (3) underground waste; (4) the permitting of any natural-gas well to wastefully burn; and (5) the wasteful utilization of such gas; . . . .”</a:t>
            </a:r>
          </a:p>
        </p:txBody>
      </p:sp>
      <p:sp>
        <p:nvSpPr>
          <p:cNvPr id="4" name="Slide Number Placeholder 3"/>
          <p:cNvSpPr>
            <a:spLocks noGrp="1"/>
          </p:cNvSpPr>
          <p:nvPr>
            <p:ph type="sldNum" sz="quarter" idx="12"/>
          </p:nvPr>
        </p:nvSpPr>
        <p:spPr/>
        <p:txBody>
          <a:bodyPr/>
          <a:lstStyle/>
          <a:p>
            <a:fld id="{4400B16D-43E7-413E-BB80-7D2A67F1C7EC}" type="slidenum">
              <a:rPr lang="en-US" smtClean="0"/>
              <a:t>13</a:t>
            </a:fld>
            <a:endParaRPr lang="en-US"/>
          </a:p>
        </p:txBody>
      </p:sp>
    </p:spTree>
    <p:extLst>
      <p:ext uri="{BB962C8B-B14F-4D97-AF65-F5344CB8AC3E}">
        <p14:creationId xmlns:p14="http://schemas.microsoft.com/office/powerpoint/2010/main" val="14186609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a:bodyPr>
          <a:lstStyle/>
          <a:p>
            <a:pPr algn="just"/>
            <a:r>
              <a:rPr lang="en-US" dirty="0" smtClean="0"/>
              <a:t>The other major concern was equal access to marketing outlets. For example:</a:t>
            </a:r>
          </a:p>
          <a:p>
            <a:pPr algn="just"/>
            <a:r>
              <a:rPr lang="en-US" b="1" dirty="0"/>
              <a:t>Act 664 of 1923, §4 </a:t>
            </a:r>
            <a:r>
              <a:rPr lang="en-US" dirty="0"/>
              <a:t>(restrictions </a:t>
            </a:r>
            <a:r>
              <a:rPr lang="en-US" dirty="0" smtClean="0"/>
              <a:t>on </a:t>
            </a:r>
            <a:r>
              <a:rPr lang="en-US" dirty="0"/>
              <a:t>production </a:t>
            </a:r>
            <a:r>
              <a:rPr lang="en-US" dirty="0" smtClean="0"/>
              <a:t>to match </a:t>
            </a:r>
            <a:r>
              <a:rPr lang="en-US" dirty="0"/>
              <a:t>“market demand”) and </a:t>
            </a:r>
            <a:r>
              <a:rPr lang="en-US" b="1" dirty="0"/>
              <a:t>§5 &amp; §6 </a:t>
            </a:r>
            <a:r>
              <a:rPr lang="en-US" dirty="0"/>
              <a:t>(pipelines must act as common purchasers and cannot discriminate in taking gas</a:t>
            </a:r>
            <a:r>
              <a:rPr lang="en-US" dirty="0" smtClean="0"/>
              <a:t>).</a:t>
            </a:r>
          </a:p>
        </p:txBody>
      </p:sp>
      <p:sp>
        <p:nvSpPr>
          <p:cNvPr id="4" name="Slide Number Placeholder 3"/>
          <p:cNvSpPr>
            <a:spLocks noGrp="1"/>
          </p:cNvSpPr>
          <p:nvPr>
            <p:ph type="sldNum" sz="quarter" idx="12"/>
          </p:nvPr>
        </p:nvSpPr>
        <p:spPr/>
        <p:txBody>
          <a:bodyPr/>
          <a:lstStyle/>
          <a:p>
            <a:fld id="{4400B16D-43E7-413E-BB80-7D2A67F1C7EC}" type="slidenum">
              <a:rPr lang="en-US" smtClean="0"/>
              <a:t>14</a:t>
            </a:fld>
            <a:endParaRPr lang="en-US"/>
          </a:p>
        </p:txBody>
      </p:sp>
    </p:spTree>
    <p:extLst>
      <p:ext uri="{BB962C8B-B14F-4D97-AF65-F5344CB8AC3E}">
        <p14:creationId xmlns:p14="http://schemas.microsoft.com/office/powerpoint/2010/main" val="2225365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The primary focus of the pre-1939 conservation acts was to protect the natural gas resource from being destroyed in the process of producing oil. </a:t>
            </a:r>
          </a:p>
          <a:p>
            <a:pPr algn="just"/>
            <a:r>
              <a:rPr lang="en-US" dirty="0" smtClean="0"/>
              <a:t>The 1939 Conservation Law included a new focus on oil as well as gas.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15</a:t>
            </a:fld>
            <a:endParaRPr lang="en-US"/>
          </a:p>
        </p:txBody>
      </p:sp>
    </p:spTree>
    <p:extLst>
      <p:ext uri="{BB962C8B-B14F-4D97-AF65-F5344CB8AC3E}">
        <p14:creationId xmlns:p14="http://schemas.microsoft.com/office/powerpoint/2010/main" val="29679806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Ratable production continued to be a major concern.</a:t>
            </a:r>
          </a:p>
          <a:p>
            <a:pPr algn="just"/>
            <a:r>
              <a:rPr lang="en-US" dirty="0" smtClean="0"/>
              <a:t>The 1939 Act defined “waste” to include:</a:t>
            </a:r>
          </a:p>
          <a:p>
            <a:pPr algn="just"/>
            <a:r>
              <a:rPr lang="en-US" dirty="0"/>
              <a:t>“Abuse of the </a:t>
            </a:r>
            <a:r>
              <a:rPr lang="en-US" b="1" i="1" dirty="0">
                <a:solidFill>
                  <a:srgbClr val="FF0000"/>
                </a:solidFill>
              </a:rPr>
              <a:t>correlative rights and opportunities</a:t>
            </a:r>
            <a:r>
              <a:rPr lang="en-US" dirty="0"/>
              <a:t> of each owner of oil and gas in a common reservoir </a:t>
            </a:r>
            <a:r>
              <a:rPr lang="en-US" b="1" dirty="0">
                <a:solidFill>
                  <a:srgbClr val="0000FF"/>
                </a:solidFill>
              </a:rPr>
              <a:t>due to </a:t>
            </a:r>
            <a:r>
              <a:rPr lang="en-US" b="1" i="1" dirty="0">
                <a:solidFill>
                  <a:srgbClr val="FF0000"/>
                </a:solidFill>
              </a:rPr>
              <a:t>non-uniform, disproportionate, and </a:t>
            </a:r>
            <a:r>
              <a:rPr lang="en-US" b="1" i="1" dirty="0" err="1">
                <a:solidFill>
                  <a:srgbClr val="FF0000"/>
                </a:solidFill>
              </a:rPr>
              <a:t>unratable</a:t>
            </a:r>
            <a:r>
              <a:rPr lang="en-US" b="1" i="1" dirty="0">
                <a:solidFill>
                  <a:srgbClr val="FF0000"/>
                </a:solidFill>
              </a:rPr>
              <a:t> withdrawals </a:t>
            </a:r>
            <a:r>
              <a:rPr lang="en-US" b="1" dirty="0">
                <a:solidFill>
                  <a:srgbClr val="0000FF"/>
                </a:solidFill>
              </a:rPr>
              <a:t>causing undue drainage </a:t>
            </a:r>
            <a:r>
              <a:rPr lang="en-US" dirty="0"/>
              <a:t>between tracts of land.” </a:t>
            </a:r>
          </a:p>
        </p:txBody>
      </p:sp>
      <p:sp>
        <p:nvSpPr>
          <p:cNvPr id="4" name="Slide Number Placeholder 3"/>
          <p:cNvSpPr>
            <a:spLocks noGrp="1"/>
          </p:cNvSpPr>
          <p:nvPr>
            <p:ph type="sldNum" sz="quarter" idx="12"/>
          </p:nvPr>
        </p:nvSpPr>
        <p:spPr/>
        <p:txBody>
          <a:bodyPr/>
          <a:lstStyle/>
          <a:p>
            <a:fld id="{4400B16D-43E7-413E-BB80-7D2A67F1C7EC}" type="slidenum">
              <a:rPr lang="en-US" smtClean="0"/>
              <a:t>16</a:t>
            </a:fld>
            <a:endParaRPr lang="en-US"/>
          </a:p>
        </p:txBody>
      </p:sp>
    </p:spTree>
    <p:extLst>
      <p:ext uri="{BB962C8B-B14F-4D97-AF65-F5344CB8AC3E}">
        <p14:creationId xmlns:p14="http://schemas.microsoft.com/office/powerpoint/2010/main" val="38141946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This limited definition of correlative rights is carried forward, without change, to the present statutory definition. </a:t>
            </a:r>
            <a:r>
              <a:rPr lang="en-US" b="1" dirty="0"/>
              <a:t>ARK. CODE ANN. § 15-72-102(15)(C) (2009</a:t>
            </a:r>
            <a:r>
              <a:rPr lang="en-US" b="1" dirty="0" smtClean="0"/>
              <a:t>)</a:t>
            </a:r>
            <a:r>
              <a:rPr lang="en-US" dirty="0" smtClean="0"/>
              <a:t>.</a:t>
            </a:r>
          </a:p>
          <a:p>
            <a:pPr algn="just"/>
            <a:r>
              <a:rPr lang="en-US" dirty="0"/>
              <a:t>The same definition is used in the Commission’s regulations. </a:t>
            </a:r>
            <a:r>
              <a:rPr lang="en-US" b="1" dirty="0"/>
              <a:t>ARK. OIL AND GAS COMM’N, GEN. RULES AND REGS., RULE A-4: DEFINITIONS, WASTE(3), 18 (Jan. 20, 2014)</a:t>
            </a:r>
            <a:r>
              <a:rPr lang="en-US" dirty="0"/>
              <a:t>.</a:t>
            </a:r>
          </a:p>
        </p:txBody>
      </p:sp>
      <p:sp>
        <p:nvSpPr>
          <p:cNvPr id="4" name="Slide Number Placeholder 3"/>
          <p:cNvSpPr>
            <a:spLocks noGrp="1"/>
          </p:cNvSpPr>
          <p:nvPr>
            <p:ph type="sldNum" sz="quarter" idx="12"/>
          </p:nvPr>
        </p:nvSpPr>
        <p:spPr/>
        <p:txBody>
          <a:bodyPr/>
          <a:lstStyle/>
          <a:p>
            <a:fld id="{4400B16D-43E7-413E-BB80-7D2A67F1C7EC}" type="slidenum">
              <a:rPr lang="en-US" smtClean="0"/>
              <a:t>17</a:t>
            </a:fld>
            <a:endParaRPr lang="en-US"/>
          </a:p>
        </p:txBody>
      </p:sp>
    </p:spTree>
    <p:extLst>
      <p:ext uri="{BB962C8B-B14F-4D97-AF65-F5344CB8AC3E}">
        <p14:creationId xmlns:p14="http://schemas.microsoft.com/office/powerpoint/2010/main" val="1787831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a:bodyPr>
          <a:lstStyle/>
          <a:p>
            <a:pPr algn="just"/>
            <a:r>
              <a:rPr lang="en-US" dirty="0"/>
              <a:t>In the Act’s “Declaration of policy” the Legislature </a:t>
            </a:r>
            <a:r>
              <a:rPr lang="en-US" dirty="0" smtClean="0"/>
              <a:t>equates “</a:t>
            </a:r>
            <a:r>
              <a:rPr lang="en-US" b="1" dirty="0" smtClean="0">
                <a:solidFill>
                  <a:srgbClr val="FF0000"/>
                </a:solidFill>
              </a:rPr>
              <a:t>coequal </a:t>
            </a:r>
            <a:r>
              <a:rPr lang="en-US" b="1" dirty="0">
                <a:solidFill>
                  <a:srgbClr val="FF0000"/>
                </a:solidFill>
              </a:rPr>
              <a:t>or correlative rights</a:t>
            </a:r>
            <a:r>
              <a:rPr lang="en-US" dirty="0"/>
              <a:t> of owners of crude oil or natural gas in a common source of </a:t>
            </a:r>
            <a:r>
              <a:rPr lang="en-US" dirty="0" smtClean="0"/>
              <a:t>supply </a:t>
            </a:r>
            <a:r>
              <a:rPr lang="en-US" b="1" dirty="0">
                <a:solidFill>
                  <a:srgbClr val="0000FF"/>
                </a:solidFill>
              </a:rPr>
              <a:t>to produce and use </a:t>
            </a:r>
            <a:r>
              <a:rPr lang="en-US" dirty="0"/>
              <a:t>the crude oil or natural </a:t>
            </a:r>
            <a:r>
              <a:rPr lang="en-US" dirty="0" smtClean="0"/>
              <a:t>gas” to “</a:t>
            </a:r>
            <a:r>
              <a:rPr lang="en-US" b="1" dirty="0" smtClean="0">
                <a:solidFill>
                  <a:srgbClr val="FF0000"/>
                </a:solidFill>
              </a:rPr>
              <a:t>compelling </a:t>
            </a:r>
            <a:r>
              <a:rPr lang="en-US" b="1" dirty="0">
                <a:solidFill>
                  <a:srgbClr val="FF0000"/>
                </a:solidFill>
              </a:rPr>
              <a:t>ratable production</a:t>
            </a:r>
            <a:r>
              <a:rPr lang="en-US" dirty="0"/>
              <a:t>.”</a:t>
            </a:r>
          </a:p>
          <a:p>
            <a:pPr algn="just"/>
            <a:r>
              <a:rPr lang="en-US" b="1" dirty="0"/>
              <a:t>ARK. CODE ANN. § 15-72-101 (2009).</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18</a:t>
            </a:fld>
            <a:endParaRPr lang="en-US"/>
          </a:p>
        </p:txBody>
      </p:sp>
    </p:spTree>
    <p:extLst>
      <p:ext uri="{BB962C8B-B14F-4D97-AF65-F5344CB8AC3E}">
        <p14:creationId xmlns:p14="http://schemas.microsoft.com/office/powerpoint/2010/main" val="4014733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lgn="just"/>
            <a:r>
              <a:rPr lang="en-US" dirty="0" smtClean="0"/>
              <a:t>The equal opportunity definition of correlative rights is carried through in the statutes requiring drilling units to:</a:t>
            </a:r>
          </a:p>
          <a:p>
            <a:pPr algn="just"/>
            <a:r>
              <a:rPr lang="en-US" dirty="0" smtClean="0"/>
              <a:t>“[A]</a:t>
            </a:r>
            <a:r>
              <a:rPr lang="en-US" dirty="0" err="1" smtClean="0"/>
              <a:t>fford</a:t>
            </a:r>
            <a:r>
              <a:rPr lang="en-US" dirty="0" smtClean="0"/>
              <a:t> </a:t>
            </a:r>
            <a:r>
              <a:rPr lang="en-US" dirty="0"/>
              <a:t>the owner of each tract </a:t>
            </a:r>
            <a:r>
              <a:rPr lang="en-US" dirty="0" smtClean="0"/>
              <a:t>. . . the </a:t>
            </a:r>
            <a:r>
              <a:rPr lang="en-US" b="1" dirty="0">
                <a:solidFill>
                  <a:srgbClr val="FF0000"/>
                </a:solidFill>
              </a:rPr>
              <a:t>opportunity to recover </a:t>
            </a:r>
            <a:r>
              <a:rPr lang="en-US" dirty="0"/>
              <a:t>or receive his or her just and </a:t>
            </a:r>
            <a:r>
              <a:rPr lang="en-US" b="1" dirty="0">
                <a:solidFill>
                  <a:srgbClr val="FF0000"/>
                </a:solidFill>
              </a:rPr>
              <a:t>equitable share </a:t>
            </a:r>
            <a:r>
              <a:rPr lang="en-US" dirty="0"/>
              <a:t>of the oil and gas in the pool without unnecessary expense and will prevent or minimize reasonably avoidable drainage from each developed unit which is not equalized by counter drainage.” </a:t>
            </a:r>
            <a:r>
              <a:rPr lang="en-US" b="1" dirty="0"/>
              <a:t>ARK. CODE ANN. § 15-72-304 (2009).</a:t>
            </a:r>
          </a:p>
        </p:txBody>
      </p:sp>
      <p:sp>
        <p:nvSpPr>
          <p:cNvPr id="4" name="Slide Number Placeholder 3"/>
          <p:cNvSpPr>
            <a:spLocks noGrp="1"/>
          </p:cNvSpPr>
          <p:nvPr>
            <p:ph type="sldNum" sz="quarter" idx="12"/>
          </p:nvPr>
        </p:nvSpPr>
        <p:spPr/>
        <p:txBody>
          <a:bodyPr/>
          <a:lstStyle/>
          <a:p>
            <a:fld id="{4400B16D-43E7-413E-BB80-7D2A67F1C7EC}" type="slidenum">
              <a:rPr lang="en-US" smtClean="0"/>
              <a:t>19</a:t>
            </a:fld>
            <a:endParaRPr lang="en-US"/>
          </a:p>
        </p:txBody>
      </p:sp>
    </p:spTree>
    <p:extLst>
      <p:ext uri="{BB962C8B-B14F-4D97-AF65-F5344CB8AC3E}">
        <p14:creationId xmlns:p14="http://schemas.microsoft.com/office/powerpoint/2010/main" val="1646437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lstStyle/>
          <a:p>
            <a:pPr algn="just"/>
            <a:r>
              <a:rPr lang="en-US" b="1" dirty="0" smtClean="0">
                <a:solidFill>
                  <a:srgbClr val="FF0000"/>
                </a:solidFill>
              </a:rPr>
              <a:t>Concurrent rights in a common resource.</a:t>
            </a:r>
          </a:p>
          <a:p>
            <a:pPr algn="just"/>
            <a:r>
              <a:rPr lang="en-US" dirty="0" smtClean="0"/>
              <a:t>Correlative rights in oil and gas have both individual and common components.</a:t>
            </a:r>
          </a:p>
          <a:p>
            <a:pPr algn="just"/>
            <a:r>
              <a:rPr lang="en-US" dirty="0" smtClean="0"/>
              <a:t>Exclusive and non-exclusive components.</a:t>
            </a:r>
          </a:p>
          <a:p>
            <a:pPr algn="just"/>
            <a:r>
              <a:rPr lang="en-US" dirty="0" smtClean="0"/>
              <a:t>Property law doctrine generally focuses on the individual and exclusive; boundary lines.</a:t>
            </a:r>
          </a:p>
          <a:p>
            <a:pPr algn="just"/>
            <a:r>
              <a:rPr lang="en-US" dirty="0" smtClean="0"/>
              <a:t>Conceptually it is more difficult to define the common and non-exclusive.</a:t>
            </a:r>
          </a:p>
        </p:txBody>
      </p:sp>
      <p:sp>
        <p:nvSpPr>
          <p:cNvPr id="4" name="Slide Number Placeholder 3"/>
          <p:cNvSpPr>
            <a:spLocks noGrp="1"/>
          </p:cNvSpPr>
          <p:nvPr>
            <p:ph type="sldNum" sz="quarter" idx="12"/>
          </p:nvPr>
        </p:nvSpPr>
        <p:spPr/>
        <p:txBody>
          <a:bodyPr/>
          <a:lstStyle/>
          <a:p>
            <a:fld id="{4400B16D-43E7-413E-BB80-7D2A67F1C7EC}" type="slidenum">
              <a:rPr lang="en-US" smtClean="0"/>
              <a:t>2</a:t>
            </a:fld>
            <a:endParaRPr lang="en-US"/>
          </a:p>
        </p:txBody>
      </p:sp>
    </p:spTree>
    <p:extLst>
      <p:ext uri="{BB962C8B-B14F-4D97-AF65-F5344CB8AC3E}">
        <p14:creationId xmlns:p14="http://schemas.microsoft.com/office/powerpoint/2010/main" val="1266839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smtClean="0"/>
              <a:t>Common law correlative rights in Arkansas?</a:t>
            </a:r>
          </a:p>
          <a:p>
            <a:pPr algn="just"/>
            <a:r>
              <a:rPr lang="en-US" dirty="0"/>
              <a:t>As Thomas Daily has noted: “Please remember though, </a:t>
            </a:r>
            <a:r>
              <a:rPr lang="en-US" b="1" dirty="0">
                <a:solidFill>
                  <a:srgbClr val="FF0000"/>
                </a:solidFill>
              </a:rPr>
              <a:t>correlative rights are not common law rights; they are one hundred percent statutory</a:t>
            </a:r>
            <a:r>
              <a:rPr lang="en-US" dirty="0"/>
              <a:t>.” Thomas A. Daily, Lawyering the Fayetteville Shale Play – Welcome To My World, 44 ARKANSAS LAWYER 10, 12 (Spring, 2009).</a:t>
            </a:r>
          </a:p>
        </p:txBody>
      </p:sp>
      <p:sp>
        <p:nvSpPr>
          <p:cNvPr id="4" name="Slide Number Placeholder 3"/>
          <p:cNvSpPr>
            <a:spLocks noGrp="1"/>
          </p:cNvSpPr>
          <p:nvPr>
            <p:ph type="sldNum" sz="quarter" idx="12"/>
          </p:nvPr>
        </p:nvSpPr>
        <p:spPr/>
        <p:txBody>
          <a:bodyPr/>
          <a:lstStyle/>
          <a:p>
            <a:fld id="{4400B16D-43E7-413E-BB80-7D2A67F1C7EC}" type="slidenum">
              <a:rPr lang="en-US" smtClean="0"/>
              <a:t>20</a:t>
            </a:fld>
            <a:endParaRPr lang="en-US"/>
          </a:p>
        </p:txBody>
      </p:sp>
    </p:spTree>
    <p:extLst>
      <p:ext uri="{BB962C8B-B14F-4D97-AF65-F5344CB8AC3E}">
        <p14:creationId xmlns:p14="http://schemas.microsoft.com/office/powerpoint/2010/main" val="25422736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Are there “common law” correlative rights?</a:t>
            </a:r>
          </a:p>
          <a:p>
            <a:pPr algn="just"/>
            <a:r>
              <a:rPr lang="en-US" dirty="0" smtClean="0"/>
              <a:t>One </a:t>
            </a:r>
            <a:r>
              <a:rPr lang="en-US" dirty="0"/>
              <a:t>commentator has suggested that Arkansas would likely recognize a limitation on the rule of capture similar to that imposed by the Texas Supreme Court in </a:t>
            </a:r>
            <a:r>
              <a:rPr lang="en-US" b="1" i="1" dirty="0" err="1"/>
              <a:t>Elliff</a:t>
            </a:r>
            <a:r>
              <a:rPr lang="en-US" b="1" i="1" dirty="0"/>
              <a:t> v. </a:t>
            </a:r>
            <a:r>
              <a:rPr lang="en-US" b="1" i="1" dirty="0" err="1"/>
              <a:t>Texon</a:t>
            </a:r>
            <a:r>
              <a:rPr lang="en-US" b="1" i="1" dirty="0"/>
              <a:t> Drilling Co</a:t>
            </a:r>
            <a:r>
              <a:rPr lang="en-US" dirty="0"/>
              <a:t>., 210 S.W.2d 558 (Tex. 1948). Susan Webber Wright, The Arkansas Law of Oil and Gas, 9 U. OF ARK. AT LITTLE ROCK L.J. 223, 234-35 (1987).</a:t>
            </a:r>
          </a:p>
        </p:txBody>
      </p:sp>
      <p:sp>
        <p:nvSpPr>
          <p:cNvPr id="4" name="Slide Number Placeholder 3"/>
          <p:cNvSpPr>
            <a:spLocks noGrp="1"/>
          </p:cNvSpPr>
          <p:nvPr>
            <p:ph type="sldNum" sz="quarter" idx="12"/>
          </p:nvPr>
        </p:nvSpPr>
        <p:spPr/>
        <p:txBody>
          <a:bodyPr/>
          <a:lstStyle/>
          <a:p>
            <a:fld id="{4400B16D-43E7-413E-BB80-7D2A67F1C7EC}" type="slidenum">
              <a:rPr lang="en-US" smtClean="0"/>
              <a:t>21</a:t>
            </a:fld>
            <a:endParaRPr lang="en-US"/>
          </a:p>
        </p:txBody>
      </p:sp>
    </p:spTree>
    <p:extLst>
      <p:ext uri="{BB962C8B-B14F-4D97-AF65-F5344CB8AC3E}">
        <p14:creationId xmlns:p14="http://schemas.microsoft.com/office/powerpoint/2010/main" val="26593637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a:t>Any act </a:t>
            </a:r>
            <a:r>
              <a:rPr lang="en-US" dirty="0" smtClean="0"/>
              <a:t>that </a:t>
            </a:r>
            <a:r>
              <a:rPr lang="en-US" dirty="0"/>
              <a:t>impairs the ability of other owners </a:t>
            </a:r>
            <a:r>
              <a:rPr lang="en-US" dirty="0" smtClean="0"/>
              <a:t>to </a:t>
            </a:r>
            <a:r>
              <a:rPr lang="en-US" dirty="0"/>
              <a:t>exercise their capture rights would be a violation of their correlative rights.</a:t>
            </a:r>
          </a:p>
          <a:p>
            <a:pPr algn="just"/>
            <a:r>
              <a:rPr lang="en-US" dirty="0" smtClean="0"/>
              <a:t>This </a:t>
            </a:r>
            <a:r>
              <a:rPr lang="en-US" dirty="0"/>
              <a:t>analysis is supported by the court’s observations in </a:t>
            </a:r>
            <a:r>
              <a:rPr lang="en-US" b="1" i="1" dirty="0"/>
              <a:t>Young v. Ethyl Corporation</a:t>
            </a:r>
            <a:r>
              <a:rPr lang="en-US" dirty="0"/>
              <a:t>, 521 F.2d 771 (8th Cir. 1975), </a:t>
            </a:r>
            <a:r>
              <a:rPr lang="en-US" i="1" dirty="0"/>
              <a:t>cert. denied</a:t>
            </a:r>
            <a:r>
              <a:rPr lang="en-US" dirty="0"/>
              <a:t>, 439 U.S. 1089 (1979), where it noted the rule of capture would be constrained by “the doctrine of ‘correlative rights</a:t>
            </a:r>
            <a:r>
              <a:rPr lang="en-US" dirty="0" smtClean="0"/>
              <a:t>.’”</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22</a:t>
            </a:fld>
            <a:endParaRPr lang="en-US"/>
          </a:p>
        </p:txBody>
      </p:sp>
    </p:spTree>
    <p:extLst>
      <p:ext uri="{BB962C8B-B14F-4D97-AF65-F5344CB8AC3E}">
        <p14:creationId xmlns:p14="http://schemas.microsoft.com/office/powerpoint/2010/main" val="4448704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smtClean="0"/>
              <a:t>However, </a:t>
            </a:r>
            <a:r>
              <a:rPr lang="en-US" b="1" i="1" dirty="0" smtClean="0"/>
              <a:t>Young </a:t>
            </a:r>
            <a:r>
              <a:rPr lang="en-US" dirty="0" smtClean="0"/>
              <a:t>was </a:t>
            </a:r>
            <a:r>
              <a:rPr lang="en-US" b="1" dirty="0" smtClean="0">
                <a:solidFill>
                  <a:srgbClr val="FF0000"/>
                </a:solidFill>
              </a:rPr>
              <a:t>a “brine” </a:t>
            </a:r>
            <a:r>
              <a:rPr lang="en-US" b="1" dirty="0">
                <a:solidFill>
                  <a:srgbClr val="FF0000"/>
                </a:solidFill>
              </a:rPr>
              <a:t>case</a:t>
            </a:r>
            <a:r>
              <a:rPr lang="en-US" dirty="0" smtClean="0"/>
              <a:t>.</a:t>
            </a:r>
          </a:p>
          <a:p>
            <a:pPr algn="just"/>
            <a:r>
              <a:rPr lang="en-US" dirty="0" smtClean="0"/>
              <a:t>The </a:t>
            </a:r>
            <a:r>
              <a:rPr lang="en-US" dirty="0"/>
              <a:t>“brine cases” demonstrate a reluctance by courts to grant any one party in a reservoir an undue advantage because of the connected nature of the reservoir.</a:t>
            </a:r>
          </a:p>
        </p:txBody>
      </p:sp>
      <p:sp>
        <p:nvSpPr>
          <p:cNvPr id="4" name="Slide Number Placeholder 3"/>
          <p:cNvSpPr>
            <a:spLocks noGrp="1"/>
          </p:cNvSpPr>
          <p:nvPr>
            <p:ph type="sldNum" sz="quarter" idx="12"/>
          </p:nvPr>
        </p:nvSpPr>
        <p:spPr/>
        <p:txBody>
          <a:bodyPr/>
          <a:lstStyle/>
          <a:p>
            <a:fld id="{4400B16D-43E7-413E-BB80-7D2A67F1C7EC}" type="slidenum">
              <a:rPr lang="en-US" smtClean="0"/>
              <a:t>23</a:t>
            </a:fld>
            <a:endParaRPr lang="en-US"/>
          </a:p>
        </p:txBody>
      </p:sp>
    </p:spTree>
    <p:extLst>
      <p:ext uri="{BB962C8B-B14F-4D97-AF65-F5344CB8AC3E}">
        <p14:creationId xmlns:p14="http://schemas.microsoft.com/office/powerpoint/2010/main" val="38745321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If courts give the hold-out a trespass claim, the hold-out receives undue power over the operator desiring to invest in secondary and other enhanced recovery techniques that require use of the reservoir.</a:t>
            </a:r>
          </a:p>
          <a:p>
            <a:pPr algn="just"/>
            <a:r>
              <a:rPr lang="en-US" b="1" dirty="0" smtClean="0">
                <a:solidFill>
                  <a:srgbClr val="FF0000"/>
                </a:solidFill>
              </a:rPr>
              <a:t>The </a:t>
            </a:r>
            <a:r>
              <a:rPr lang="en-US" b="1" dirty="0">
                <a:solidFill>
                  <a:srgbClr val="FF0000"/>
                </a:solidFill>
              </a:rPr>
              <a:t>trespass remedy does much more than merely protect the owner’s land; it effectively impedes use of the entire reservoir.</a:t>
            </a:r>
          </a:p>
          <a:p>
            <a:pPr algn="just"/>
            <a:r>
              <a:rPr lang="en-US" b="1" dirty="0" smtClean="0">
                <a:solidFill>
                  <a:srgbClr val="0000FF"/>
                </a:solidFill>
              </a:rPr>
              <a:t>When </a:t>
            </a:r>
            <a:r>
              <a:rPr lang="en-US" b="1" dirty="0">
                <a:solidFill>
                  <a:srgbClr val="0000FF"/>
                </a:solidFill>
              </a:rPr>
              <a:t>dealing with a connected reservoir any trespass remedy will have considerable extra-territorial impact.</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24</a:t>
            </a:fld>
            <a:endParaRPr lang="en-US"/>
          </a:p>
        </p:txBody>
      </p:sp>
    </p:spTree>
    <p:extLst>
      <p:ext uri="{BB962C8B-B14F-4D97-AF65-F5344CB8AC3E}">
        <p14:creationId xmlns:p14="http://schemas.microsoft.com/office/powerpoint/2010/main" val="9384614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If courts give the operator the benefits of the rule of capture to deal with the hold-out, the operator receives undue power over the hold-out and may elect to simply ignore them.</a:t>
            </a:r>
          </a:p>
        </p:txBody>
      </p:sp>
      <p:sp>
        <p:nvSpPr>
          <p:cNvPr id="4" name="Slide Number Placeholder 3"/>
          <p:cNvSpPr>
            <a:spLocks noGrp="1"/>
          </p:cNvSpPr>
          <p:nvPr>
            <p:ph type="sldNum" sz="quarter" idx="12"/>
          </p:nvPr>
        </p:nvSpPr>
        <p:spPr/>
        <p:txBody>
          <a:bodyPr/>
          <a:lstStyle/>
          <a:p>
            <a:fld id="{4400B16D-43E7-413E-BB80-7D2A67F1C7EC}" type="slidenum">
              <a:rPr lang="en-US" smtClean="0"/>
              <a:t>25</a:t>
            </a:fld>
            <a:endParaRPr lang="en-US"/>
          </a:p>
        </p:txBody>
      </p:sp>
    </p:spTree>
    <p:extLst>
      <p:ext uri="{BB962C8B-B14F-4D97-AF65-F5344CB8AC3E}">
        <p14:creationId xmlns:p14="http://schemas.microsoft.com/office/powerpoint/2010/main" val="36771040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The court in </a:t>
            </a:r>
            <a:r>
              <a:rPr lang="en-US" b="1" i="1" dirty="0"/>
              <a:t>Young </a:t>
            </a:r>
            <a:r>
              <a:rPr lang="en-US" dirty="0" smtClean="0"/>
              <a:t>opined </a:t>
            </a:r>
            <a:r>
              <a:rPr lang="en-US" dirty="0"/>
              <a:t>that if it adopted a capture remedy (which it rejected), the operator would nevertheless be subject to “the doctrine of ‘correlative rights.’” </a:t>
            </a:r>
            <a:endParaRPr lang="en-US" dirty="0" smtClean="0"/>
          </a:p>
          <a:p>
            <a:pPr algn="just"/>
            <a:r>
              <a:rPr lang="en-US" dirty="0"/>
              <a:t>The court, however, limited the doctrine to a duty not to “injure the source of supply” or to “take an undue proportion of the oil and gas from the common pool</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26</a:t>
            </a:fld>
            <a:endParaRPr lang="en-US"/>
          </a:p>
        </p:txBody>
      </p:sp>
    </p:spTree>
    <p:extLst>
      <p:ext uri="{BB962C8B-B14F-4D97-AF65-F5344CB8AC3E}">
        <p14:creationId xmlns:p14="http://schemas.microsoft.com/office/powerpoint/2010/main" val="29451511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The court focused on the “undue proportion” language suggesting that allowing the rule of capture to operate in this situation would, in any event, violate correlative rights by allowing the operator to take an undue proportion of the brine.</a:t>
            </a:r>
          </a:p>
        </p:txBody>
      </p:sp>
      <p:sp>
        <p:nvSpPr>
          <p:cNvPr id="4" name="Slide Number Placeholder 3"/>
          <p:cNvSpPr>
            <a:spLocks noGrp="1"/>
          </p:cNvSpPr>
          <p:nvPr>
            <p:ph type="sldNum" sz="quarter" idx="12"/>
          </p:nvPr>
        </p:nvSpPr>
        <p:spPr/>
        <p:txBody>
          <a:bodyPr/>
          <a:lstStyle/>
          <a:p>
            <a:fld id="{4400B16D-43E7-413E-BB80-7D2A67F1C7EC}" type="slidenum">
              <a:rPr lang="en-US" smtClean="0"/>
              <a:t>27</a:t>
            </a:fld>
            <a:endParaRPr lang="en-US"/>
          </a:p>
        </p:txBody>
      </p:sp>
    </p:spTree>
    <p:extLst>
      <p:ext uri="{BB962C8B-B14F-4D97-AF65-F5344CB8AC3E}">
        <p14:creationId xmlns:p14="http://schemas.microsoft.com/office/powerpoint/2010/main" val="745198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The balance between trespass and the rule of capture was ultimately struck in </a:t>
            </a:r>
            <a:r>
              <a:rPr lang="en-US" b="1" i="1" dirty="0"/>
              <a:t>Jameson v. Ethyl Corporation</a:t>
            </a:r>
            <a:r>
              <a:rPr lang="en-US" dirty="0"/>
              <a:t>, 609 S.W.2d 346 (Ark. 1980).</a:t>
            </a:r>
          </a:p>
          <a:p>
            <a:pPr algn="just"/>
            <a:r>
              <a:rPr lang="en-US" dirty="0" smtClean="0"/>
              <a:t>The </a:t>
            </a:r>
            <a:r>
              <a:rPr lang="en-US" dirty="0"/>
              <a:t>court allowed the otherwise trespassing activity to take place so long as “such operations are carried out in good faith for the purpose of maximizing recovery from a common pool</a:t>
            </a:r>
            <a:r>
              <a:rPr lang="en-US" dirty="0" smtClean="0"/>
              <a:t>.”</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28</a:t>
            </a:fld>
            <a:endParaRPr lang="en-US"/>
          </a:p>
        </p:txBody>
      </p:sp>
    </p:spTree>
    <p:extLst>
      <p:ext uri="{BB962C8B-B14F-4D97-AF65-F5344CB8AC3E}">
        <p14:creationId xmlns:p14="http://schemas.microsoft.com/office/powerpoint/2010/main" val="11655912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a:t>However, the extracting party must “compensate the owner of the depleted lands for the minerals extracted in excess of natural depletion, if any, at the time of taking and for any special damages which may have been caused to the depleted property</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29</a:t>
            </a:fld>
            <a:endParaRPr lang="en-US"/>
          </a:p>
        </p:txBody>
      </p:sp>
    </p:spTree>
    <p:extLst>
      <p:ext uri="{BB962C8B-B14F-4D97-AF65-F5344CB8AC3E}">
        <p14:creationId xmlns:p14="http://schemas.microsoft.com/office/powerpoint/2010/main" val="191925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lstStyle/>
          <a:p>
            <a:pPr algn="just"/>
            <a:r>
              <a:rPr lang="en-US" dirty="0" smtClean="0"/>
              <a:t>Those rights that owners in a </a:t>
            </a:r>
            <a:r>
              <a:rPr lang="en-US" b="1" dirty="0" smtClean="0">
                <a:solidFill>
                  <a:srgbClr val="FF0000"/>
                </a:solidFill>
              </a:rPr>
              <a:t>connected resource </a:t>
            </a:r>
            <a:r>
              <a:rPr lang="en-US" dirty="0" smtClean="0"/>
              <a:t>have to </a:t>
            </a:r>
            <a:r>
              <a:rPr lang="en-US" b="1" dirty="0" smtClean="0">
                <a:solidFill>
                  <a:srgbClr val="0000FF"/>
                </a:solidFill>
              </a:rPr>
              <a:t>protect their individual rights </a:t>
            </a:r>
            <a:r>
              <a:rPr lang="en-US" dirty="0" smtClean="0"/>
              <a:t>and </a:t>
            </a:r>
            <a:r>
              <a:rPr lang="en-US" b="1" dirty="0" smtClean="0">
                <a:solidFill>
                  <a:srgbClr val="FF0000"/>
                </a:solidFill>
              </a:rPr>
              <a:t>exercise their common rights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a:t>
            </a:fld>
            <a:endParaRPr lang="en-US"/>
          </a:p>
        </p:txBody>
      </p:sp>
    </p:spTree>
    <p:extLst>
      <p:ext uri="{BB962C8B-B14F-4D97-AF65-F5344CB8AC3E}">
        <p14:creationId xmlns:p14="http://schemas.microsoft.com/office/powerpoint/2010/main" val="40644249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fontScale="92500"/>
          </a:bodyPr>
          <a:lstStyle/>
          <a:p>
            <a:pPr algn="just"/>
            <a:r>
              <a:rPr lang="en-US" b="1" dirty="0" smtClean="0">
                <a:solidFill>
                  <a:srgbClr val="FF0000"/>
                </a:solidFill>
              </a:rPr>
              <a:t>Water and correlative rights.</a:t>
            </a:r>
          </a:p>
          <a:p>
            <a:pPr algn="just"/>
            <a:r>
              <a:rPr lang="en-US" dirty="0" smtClean="0"/>
              <a:t>The oil and gas industry shunned water law as a guide for correlative rights analysis because it was also used to allocate water quantity rights.</a:t>
            </a:r>
          </a:p>
          <a:p>
            <a:pPr algn="just"/>
            <a:r>
              <a:rPr lang="en-US" dirty="0" smtClean="0"/>
              <a:t>This allocative component ran counter to the rule of capture.</a:t>
            </a:r>
          </a:p>
          <a:p>
            <a:pPr algn="just"/>
            <a:r>
              <a:rPr lang="en-US" dirty="0" smtClean="0"/>
              <a:t>However, water law correlative rights has a non-allocative component that offers insight for dealing with intra-reservoir disputes.</a:t>
            </a:r>
          </a:p>
        </p:txBody>
      </p:sp>
      <p:sp>
        <p:nvSpPr>
          <p:cNvPr id="4" name="Slide Number Placeholder 3"/>
          <p:cNvSpPr>
            <a:spLocks noGrp="1"/>
          </p:cNvSpPr>
          <p:nvPr>
            <p:ph type="sldNum" sz="quarter" idx="12"/>
          </p:nvPr>
        </p:nvSpPr>
        <p:spPr/>
        <p:txBody>
          <a:bodyPr/>
          <a:lstStyle/>
          <a:p>
            <a:fld id="{4400B16D-43E7-413E-BB80-7D2A67F1C7EC}" type="slidenum">
              <a:rPr lang="en-US" smtClean="0"/>
              <a:t>30</a:t>
            </a:fld>
            <a:endParaRPr lang="en-US"/>
          </a:p>
        </p:txBody>
      </p:sp>
    </p:spTree>
    <p:extLst>
      <p:ext uri="{BB962C8B-B14F-4D97-AF65-F5344CB8AC3E}">
        <p14:creationId xmlns:p14="http://schemas.microsoft.com/office/powerpoint/2010/main" val="39488298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b="1" i="1" dirty="0"/>
              <a:t>Harris v. Brooks</a:t>
            </a:r>
            <a:r>
              <a:rPr lang="en-US" dirty="0"/>
              <a:t>, 283 S.W.2d 129 (Ark. 1955) (adopting reasonable use theory as applied to surface waters</a:t>
            </a:r>
            <a:r>
              <a:rPr lang="en-US" dirty="0" smtClean="0"/>
              <a:t>).</a:t>
            </a:r>
            <a:endParaRPr lang="en-US" dirty="0"/>
          </a:p>
          <a:p>
            <a:pPr algn="just"/>
            <a:r>
              <a:rPr lang="en-US" dirty="0"/>
              <a:t>“‘The use of the stream or water by each proprietor is . . . limited to what is reasonable, having due regard for the rights of others above, below, or on the opposite shore.’”</a:t>
            </a:r>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31</a:t>
            </a:fld>
            <a:endParaRPr lang="en-US"/>
          </a:p>
        </p:txBody>
      </p:sp>
    </p:spTree>
    <p:extLst>
      <p:ext uri="{BB962C8B-B14F-4D97-AF65-F5344CB8AC3E}">
        <p14:creationId xmlns:p14="http://schemas.microsoft.com/office/powerpoint/2010/main" val="11730108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smtClean="0"/>
              <a:t>The </a:t>
            </a:r>
            <a:r>
              <a:rPr lang="en-US" dirty="0"/>
              <a:t>rights of the riparian owner are </a:t>
            </a:r>
            <a:r>
              <a:rPr lang="en-US" b="1" dirty="0">
                <a:solidFill>
                  <a:srgbClr val="FF0000"/>
                </a:solidFill>
              </a:rPr>
              <a:t>“‘qualified only by the correlative rights of other riparian owners, and by certain rights of the public, and they are to be so exercised as not to injure others in the enjoyment of their rights</a:t>
            </a:r>
            <a:r>
              <a:rPr lang="en-US" b="1" dirty="0" smtClean="0">
                <a:solidFill>
                  <a:srgbClr val="FF0000"/>
                </a:solidFill>
              </a:rPr>
              <a:t>.’”</a:t>
            </a:r>
            <a:r>
              <a:rPr lang="en-US" dirty="0" smtClean="0">
                <a:solidFill>
                  <a:srgbClr val="FF0000"/>
                </a:solidFill>
              </a:rPr>
              <a:t> </a:t>
            </a:r>
            <a:endParaRPr lang="en-US" dirty="0">
              <a:solidFill>
                <a:srgbClr val="FF0000"/>
              </a:solidFill>
            </a:endParaRP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32</a:t>
            </a:fld>
            <a:endParaRPr lang="en-US"/>
          </a:p>
        </p:txBody>
      </p:sp>
    </p:spTree>
    <p:extLst>
      <p:ext uri="{BB962C8B-B14F-4D97-AF65-F5344CB8AC3E}">
        <p14:creationId xmlns:p14="http://schemas.microsoft.com/office/powerpoint/2010/main" val="1884094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b="1" i="1" dirty="0"/>
              <a:t>Jones v. Oz-Ark-Val Poultry Company</a:t>
            </a:r>
            <a:r>
              <a:rPr lang="en-US" dirty="0"/>
              <a:t>, 306 S.W.2d 111 (Ark. 1957) (adopting reasonable use theory as applied to subsurface waters).</a:t>
            </a:r>
          </a:p>
          <a:p>
            <a:pPr algn="just"/>
            <a:r>
              <a:rPr lang="en-US" dirty="0" smtClean="0"/>
              <a:t>“‘[</a:t>
            </a:r>
            <a:r>
              <a:rPr lang="en-US" dirty="0"/>
              <a:t>T]he right of a landowner to appropriate percolating water in his own land is limited by the corresponding right of his neighbor, and extends only to a reasonable exercise of such right; or, as said by the court, the rights are correlative</a:t>
            </a:r>
            <a:r>
              <a:rPr lang="en-US" dirty="0" smtClean="0"/>
              <a:t>.’”</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33</a:t>
            </a:fld>
            <a:endParaRPr lang="en-US"/>
          </a:p>
        </p:txBody>
      </p:sp>
    </p:spTree>
    <p:extLst>
      <p:ext uri="{BB962C8B-B14F-4D97-AF65-F5344CB8AC3E}">
        <p14:creationId xmlns:p14="http://schemas.microsoft.com/office/powerpoint/2010/main" val="15558105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smtClean="0"/>
              <a:t>“‘</a:t>
            </a:r>
            <a:r>
              <a:rPr lang="en-US" dirty="0"/>
              <a:t>Where two or more persons own different tracts of land, </a:t>
            </a:r>
            <a:r>
              <a:rPr lang="en-US" dirty="0" err="1"/>
              <a:t>underlaid</a:t>
            </a:r>
            <a:r>
              <a:rPr lang="en-US" dirty="0"/>
              <a:t> by porous material extending to and communicating with them all, which is saturated with water moving with more or less freedom therein, each has a common and correlative right to the use of this water . . . .’”</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34</a:t>
            </a:fld>
            <a:endParaRPr lang="en-US"/>
          </a:p>
        </p:txBody>
      </p:sp>
    </p:spTree>
    <p:extLst>
      <p:ext uri="{BB962C8B-B14F-4D97-AF65-F5344CB8AC3E}">
        <p14:creationId xmlns:p14="http://schemas.microsoft.com/office/powerpoint/2010/main" val="20201797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dirty="0" smtClean="0"/>
              <a:t>Common law correlative rights, as applied to oil and gas law, </a:t>
            </a:r>
            <a:r>
              <a:rPr lang="en-US" dirty="0" err="1" smtClean="0"/>
              <a:t>reamin</a:t>
            </a:r>
            <a:r>
              <a:rPr lang="en-US" dirty="0" smtClean="0"/>
              <a:t> to be developed in Arkansas.</a:t>
            </a:r>
          </a:p>
          <a:p>
            <a:pPr algn="just"/>
            <a:r>
              <a:rPr lang="en-US" dirty="0" smtClean="0"/>
              <a:t>I predict this will occur as courts find it necessary to more completely define aspects of oil and gas “ownership” that have, to date, not been defined.</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35</a:t>
            </a:fld>
            <a:endParaRPr lang="en-US"/>
          </a:p>
        </p:txBody>
      </p:sp>
    </p:spTree>
    <p:extLst>
      <p:ext uri="{BB962C8B-B14F-4D97-AF65-F5344CB8AC3E}">
        <p14:creationId xmlns:p14="http://schemas.microsoft.com/office/powerpoint/2010/main" val="2551989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Previously Undefined Contours of </a:t>
            </a:r>
            <a:br>
              <a:rPr lang="en-US" dirty="0" smtClean="0"/>
            </a:br>
            <a:r>
              <a:rPr lang="en-US" dirty="0" smtClean="0"/>
              <a:t>Oil and Gas “Ownership”</a:t>
            </a:r>
            <a:endParaRPr lang="en-US" dirty="0"/>
          </a:p>
        </p:txBody>
      </p:sp>
      <p:sp>
        <p:nvSpPr>
          <p:cNvPr id="3" name="Content Placeholder 2"/>
          <p:cNvSpPr>
            <a:spLocks noGrp="1"/>
          </p:cNvSpPr>
          <p:nvPr>
            <p:ph idx="1"/>
          </p:nvPr>
        </p:nvSpPr>
        <p:spPr/>
        <p:txBody>
          <a:bodyPr/>
          <a:lstStyle/>
          <a:p>
            <a:pPr algn="just"/>
            <a:r>
              <a:rPr lang="en-US" dirty="0" smtClean="0"/>
              <a:t>Not changing or re-defining rights.</a:t>
            </a:r>
          </a:p>
          <a:p>
            <a:pPr algn="just"/>
            <a:r>
              <a:rPr lang="en-US" dirty="0" smtClean="0"/>
              <a:t>Defining rights for the first time.</a:t>
            </a:r>
          </a:p>
          <a:p>
            <a:pPr algn="just"/>
            <a:r>
              <a:rPr lang="en-US" dirty="0" smtClean="0"/>
              <a:t>The precise circumstances have not been the focus of prior litigation.</a:t>
            </a:r>
          </a:p>
          <a:p>
            <a:pPr algn="just"/>
            <a:r>
              <a:rPr lang="en-US" dirty="0" smtClean="0"/>
              <a:t>Must be sure that all relevant circumstances are considered when declaring ownership and the resulting property rights.</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36</a:t>
            </a:fld>
            <a:endParaRPr lang="en-US"/>
          </a:p>
        </p:txBody>
      </p:sp>
    </p:spTree>
    <p:extLst>
      <p:ext uri="{BB962C8B-B14F-4D97-AF65-F5344CB8AC3E}">
        <p14:creationId xmlns:p14="http://schemas.microsoft.com/office/powerpoint/2010/main" val="13161475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Law Defines Tort Law</a:t>
            </a:r>
            <a:endParaRPr lang="en-US" dirty="0"/>
          </a:p>
        </p:txBody>
      </p:sp>
      <p:sp>
        <p:nvSpPr>
          <p:cNvPr id="3" name="Content Placeholder 2"/>
          <p:cNvSpPr>
            <a:spLocks noGrp="1"/>
          </p:cNvSpPr>
          <p:nvPr>
            <p:ph idx="1"/>
          </p:nvPr>
        </p:nvSpPr>
        <p:spPr/>
        <p:txBody>
          <a:bodyPr/>
          <a:lstStyle/>
          <a:p>
            <a:pPr algn="just"/>
            <a:r>
              <a:rPr lang="en-US" dirty="0" smtClean="0"/>
              <a:t>Defining “ownership” as a matter of property law will also define the scope of tort law.</a:t>
            </a:r>
          </a:p>
          <a:p>
            <a:pPr algn="just"/>
            <a:r>
              <a:rPr lang="en-US" dirty="0" smtClean="0"/>
              <a:t>The nature of an adjacent owner’s “ownership” (property law) will often be determinative when evaluating whether something is a trespass or nuisance (tort law).</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37</a:t>
            </a:fld>
            <a:endParaRPr lang="en-US"/>
          </a:p>
        </p:txBody>
      </p:sp>
    </p:spTree>
    <p:extLst>
      <p:ext uri="{BB962C8B-B14F-4D97-AF65-F5344CB8AC3E}">
        <p14:creationId xmlns:p14="http://schemas.microsoft.com/office/powerpoint/2010/main" val="9550360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Issues Triggering the Inquiry</a:t>
            </a:r>
            <a:endParaRPr lang="en-US" dirty="0"/>
          </a:p>
        </p:txBody>
      </p:sp>
      <p:sp>
        <p:nvSpPr>
          <p:cNvPr id="3" name="Content Placeholder 2"/>
          <p:cNvSpPr>
            <a:spLocks noGrp="1"/>
          </p:cNvSpPr>
          <p:nvPr>
            <p:ph idx="1"/>
          </p:nvPr>
        </p:nvSpPr>
        <p:spPr/>
        <p:txBody>
          <a:bodyPr/>
          <a:lstStyle/>
          <a:p>
            <a:pPr algn="just"/>
            <a:r>
              <a:rPr lang="en-US" b="1" dirty="0">
                <a:solidFill>
                  <a:srgbClr val="FF0000"/>
                </a:solidFill>
              </a:rPr>
              <a:t>The </a:t>
            </a:r>
            <a:r>
              <a:rPr lang="en-US" b="1" dirty="0" smtClean="0">
                <a:solidFill>
                  <a:srgbClr val="FF0000"/>
                </a:solidFill>
              </a:rPr>
              <a:t>specific </a:t>
            </a:r>
            <a:r>
              <a:rPr lang="en-US" b="1" dirty="0">
                <a:solidFill>
                  <a:srgbClr val="FF0000"/>
                </a:solidFill>
              </a:rPr>
              <a:t>issue: </a:t>
            </a:r>
            <a:endParaRPr lang="en-US" b="1" dirty="0" smtClean="0">
              <a:solidFill>
                <a:srgbClr val="FF0000"/>
              </a:solidFill>
            </a:endParaRPr>
          </a:p>
          <a:p>
            <a:pPr algn="just"/>
            <a:r>
              <a:rPr lang="en-US" b="1" dirty="0" smtClean="0">
                <a:solidFill>
                  <a:srgbClr val="0000FF"/>
                </a:solidFill>
              </a:rPr>
              <a:t>How should courts respond to a </a:t>
            </a:r>
            <a:r>
              <a:rPr lang="en-US" b="1" dirty="0" err="1">
                <a:solidFill>
                  <a:srgbClr val="0000FF"/>
                </a:solidFill>
              </a:rPr>
              <a:t>frac</a:t>
            </a:r>
            <a:r>
              <a:rPr lang="en-US" b="1" dirty="0">
                <a:solidFill>
                  <a:srgbClr val="0000FF"/>
                </a:solidFill>
              </a:rPr>
              <a:t> fissure that crosses subterranean property </a:t>
            </a:r>
            <a:r>
              <a:rPr lang="en-US" b="1" dirty="0" smtClean="0">
                <a:solidFill>
                  <a:srgbClr val="0000FF"/>
                </a:solidFill>
              </a:rPr>
              <a:t>lines?</a:t>
            </a:r>
            <a:endParaRPr lang="en-US" b="1" dirty="0">
              <a:solidFill>
                <a:srgbClr val="0000FF"/>
              </a:solidFill>
            </a:endParaRPr>
          </a:p>
          <a:p>
            <a:pPr algn="just"/>
            <a:r>
              <a:rPr lang="en-US" b="1" dirty="0">
                <a:solidFill>
                  <a:srgbClr val="FF0000"/>
                </a:solidFill>
              </a:rPr>
              <a:t>The more general </a:t>
            </a:r>
            <a:r>
              <a:rPr lang="en-US" b="1" dirty="0" smtClean="0">
                <a:solidFill>
                  <a:srgbClr val="FF0000"/>
                </a:solidFill>
              </a:rPr>
              <a:t>issue: </a:t>
            </a:r>
          </a:p>
          <a:p>
            <a:pPr algn="just"/>
            <a:r>
              <a:rPr lang="en-US" b="1" dirty="0" smtClean="0">
                <a:solidFill>
                  <a:srgbClr val="0000FF"/>
                </a:solidFill>
              </a:rPr>
              <a:t>How should courts </a:t>
            </a:r>
            <a:r>
              <a:rPr lang="en-US" b="1" dirty="0">
                <a:solidFill>
                  <a:srgbClr val="0000FF"/>
                </a:solidFill>
              </a:rPr>
              <a:t>resolve cross-boundary intra-reservoir </a:t>
            </a:r>
            <a:r>
              <a:rPr lang="en-US" b="1" dirty="0" smtClean="0">
                <a:solidFill>
                  <a:srgbClr val="0000FF"/>
                </a:solidFill>
              </a:rPr>
              <a:t>conflicts?</a:t>
            </a:r>
            <a:endParaRPr lang="en-US" b="1" dirty="0">
              <a:solidFill>
                <a:srgbClr val="0000FF"/>
              </a:solidFill>
            </a:endParaRP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38</a:t>
            </a:fld>
            <a:endParaRPr lang="en-US"/>
          </a:p>
        </p:txBody>
      </p:sp>
    </p:spTree>
    <p:extLst>
      <p:ext uri="{BB962C8B-B14F-4D97-AF65-F5344CB8AC3E}">
        <p14:creationId xmlns:p14="http://schemas.microsoft.com/office/powerpoint/2010/main" val="16050186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Key Observation</a:t>
            </a:r>
            <a:endParaRPr lang="en-US" dirty="0"/>
          </a:p>
        </p:txBody>
      </p:sp>
      <p:sp>
        <p:nvSpPr>
          <p:cNvPr id="3" name="Content Placeholder 2"/>
          <p:cNvSpPr>
            <a:spLocks noGrp="1"/>
          </p:cNvSpPr>
          <p:nvPr>
            <p:ph idx="1"/>
          </p:nvPr>
        </p:nvSpPr>
        <p:spPr/>
        <p:txBody>
          <a:bodyPr/>
          <a:lstStyle/>
          <a:p>
            <a:pPr algn="just"/>
            <a:r>
              <a:rPr lang="en-US" dirty="0" smtClean="0"/>
              <a:t>Rights in a reservoir cannot be isolated from the reservoir.</a:t>
            </a:r>
          </a:p>
          <a:p>
            <a:pPr algn="just"/>
            <a:r>
              <a:rPr lang="en-US" dirty="0" smtClean="0"/>
              <a:t>It is not possible to set apart “ownership” in a reservoir from the reservoir.</a:t>
            </a:r>
          </a:p>
          <a:p>
            <a:pPr algn="just"/>
            <a:r>
              <a:rPr lang="en-US" dirty="0" smtClean="0"/>
              <a:t>Rights in a reservoir are connected and therefor collective.</a:t>
            </a:r>
          </a:p>
          <a:p>
            <a:pPr algn="just"/>
            <a:r>
              <a:rPr lang="en-US" b="1" dirty="0" smtClean="0">
                <a:solidFill>
                  <a:srgbClr val="FF0000"/>
                </a:solidFill>
              </a:rPr>
              <a:t>Each owner has communal rights in the “reservoir community.”</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39</a:t>
            </a:fld>
            <a:endParaRPr lang="en-US"/>
          </a:p>
        </p:txBody>
      </p:sp>
    </p:spTree>
    <p:extLst>
      <p:ext uri="{BB962C8B-B14F-4D97-AF65-F5344CB8AC3E}">
        <p14:creationId xmlns:p14="http://schemas.microsoft.com/office/powerpoint/2010/main" val="4185340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To properly respond to increasingly complex oil and gas development issues, we must be prepared to fully define the “common and non-exclusive” aspects of ownership in the oil and gas reservoir.</a:t>
            </a:r>
          </a:p>
          <a:p>
            <a:pPr algn="just"/>
            <a:r>
              <a:rPr lang="en-US" dirty="0" smtClean="0"/>
              <a:t>This will require further definition of each owner’s correlative rights and further development of a correlative rights doctrine to marshal those rights.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a:t>
            </a:fld>
            <a:endParaRPr lang="en-US"/>
          </a:p>
        </p:txBody>
      </p:sp>
    </p:spTree>
    <p:extLst>
      <p:ext uri="{BB962C8B-B14F-4D97-AF65-F5344CB8AC3E}">
        <p14:creationId xmlns:p14="http://schemas.microsoft.com/office/powerpoint/2010/main" val="7032069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Negative </a:t>
            </a:r>
            <a:r>
              <a:rPr lang="en-US" i="1" dirty="0" smtClean="0"/>
              <a:t>and</a:t>
            </a:r>
            <a:r>
              <a:rPr lang="en-US" dirty="0" smtClean="0"/>
              <a:t> Positive Rights</a:t>
            </a:r>
            <a:endParaRPr lang="en-US" dirty="0"/>
          </a:p>
        </p:txBody>
      </p:sp>
      <p:sp>
        <p:nvSpPr>
          <p:cNvPr id="3" name="Content Placeholder 2"/>
          <p:cNvSpPr>
            <a:spLocks noGrp="1"/>
          </p:cNvSpPr>
          <p:nvPr>
            <p:ph idx="1"/>
          </p:nvPr>
        </p:nvSpPr>
        <p:spPr/>
        <p:txBody>
          <a:bodyPr>
            <a:normAutofit/>
          </a:bodyPr>
          <a:lstStyle/>
          <a:p>
            <a:pPr algn="just"/>
            <a:r>
              <a:rPr lang="en-US" dirty="0"/>
              <a:t>In the past most of the focus has been on </a:t>
            </a:r>
            <a:r>
              <a:rPr lang="en-US" b="1" dirty="0">
                <a:solidFill>
                  <a:srgbClr val="FF0000"/>
                </a:solidFill>
              </a:rPr>
              <a:t>“rights and duties” that place </a:t>
            </a:r>
            <a:r>
              <a:rPr lang="en-US" b="1" i="1" dirty="0">
                <a:solidFill>
                  <a:srgbClr val="FF0000"/>
                </a:solidFill>
              </a:rPr>
              <a:t>limitations</a:t>
            </a:r>
            <a:r>
              <a:rPr lang="en-US" b="1" dirty="0">
                <a:solidFill>
                  <a:srgbClr val="FF0000"/>
                </a:solidFill>
              </a:rPr>
              <a:t> on what an owner can do within the reservoir: </a:t>
            </a:r>
            <a:r>
              <a:rPr lang="en-US" b="1" i="1" dirty="0">
                <a:solidFill>
                  <a:srgbClr val="FF0000"/>
                </a:solidFill>
              </a:rPr>
              <a:t>negative</a:t>
            </a:r>
            <a:r>
              <a:rPr lang="en-US" b="1" dirty="0">
                <a:solidFill>
                  <a:srgbClr val="FF0000"/>
                </a:solidFill>
              </a:rPr>
              <a:t> rights</a:t>
            </a:r>
            <a:r>
              <a:rPr lang="en-US" dirty="0" smtClean="0"/>
              <a:t>.</a:t>
            </a:r>
          </a:p>
          <a:p>
            <a:pPr algn="just"/>
            <a:r>
              <a:rPr lang="en-US" dirty="0" smtClean="0"/>
              <a:t>The </a:t>
            </a:r>
            <a:r>
              <a:rPr lang="en-US" dirty="0" err="1" smtClean="0"/>
              <a:t>fracing</a:t>
            </a:r>
            <a:r>
              <a:rPr lang="en-US" dirty="0" smtClean="0"/>
              <a:t> issue, and other intra-reservoir conflicts, require that we explore </a:t>
            </a:r>
            <a:r>
              <a:rPr lang="en-US" b="1" dirty="0">
                <a:solidFill>
                  <a:srgbClr val="FF0000"/>
                </a:solidFill>
              </a:rPr>
              <a:t>the </a:t>
            </a:r>
            <a:r>
              <a:rPr lang="en-US" b="1" i="1" dirty="0">
                <a:solidFill>
                  <a:srgbClr val="FF0000"/>
                </a:solidFill>
              </a:rPr>
              <a:t>positive</a:t>
            </a:r>
            <a:r>
              <a:rPr lang="en-US" b="1" dirty="0">
                <a:solidFill>
                  <a:srgbClr val="FF0000"/>
                </a:solidFill>
              </a:rPr>
              <a:t> rights aspects of correlative </a:t>
            </a:r>
            <a:r>
              <a:rPr lang="en-US" b="1" dirty="0" smtClean="0">
                <a:solidFill>
                  <a:srgbClr val="FF0000"/>
                </a:solidFill>
              </a:rPr>
              <a:t>rights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40</a:t>
            </a:fld>
            <a:endParaRPr lang="en-US"/>
          </a:p>
        </p:txBody>
      </p:sp>
    </p:spTree>
    <p:extLst>
      <p:ext uri="{BB962C8B-B14F-4D97-AF65-F5344CB8AC3E}">
        <p14:creationId xmlns:p14="http://schemas.microsoft.com/office/powerpoint/2010/main" val="393171863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Ad </a:t>
            </a:r>
            <a:r>
              <a:rPr lang="en-US" i="1" dirty="0" err="1" smtClean="0"/>
              <a:t>Coelum</a:t>
            </a:r>
            <a:r>
              <a:rPr lang="en-US" i="1" dirty="0" smtClean="0"/>
              <a:t> </a:t>
            </a:r>
            <a:r>
              <a:rPr lang="en-US" dirty="0" smtClean="0"/>
              <a:t>Doctrine</a:t>
            </a:r>
            <a:endParaRPr lang="en-US" dirty="0"/>
          </a:p>
        </p:txBody>
      </p:sp>
      <p:sp>
        <p:nvSpPr>
          <p:cNvPr id="3" name="Content Placeholder 2"/>
          <p:cNvSpPr>
            <a:spLocks noGrp="1"/>
          </p:cNvSpPr>
          <p:nvPr>
            <p:ph idx="1"/>
          </p:nvPr>
        </p:nvSpPr>
        <p:spPr/>
        <p:txBody>
          <a:bodyPr/>
          <a:lstStyle/>
          <a:p>
            <a:pPr algn="just"/>
            <a:r>
              <a:rPr lang="en-US" dirty="0"/>
              <a:t>The “</a:t>
            </a:r>
            <a:r>
              <a:rPr lang="en-US" i="1" dirty="0"/>
              <a:t>ad </a:t>
            </a:r>
            <a:r>
              <a:rPr lang="en-US" i="1" dirty="0" err="1"/>
              <a:t>coelum</a:t>
            </a:r>
            <a:r>
              <a:rPr lang="en-US" i="1" dirty="0"/>
              <a:t> </a:t>
            </a:r>
            <a:r>
              <a:rPr lang="en-US" dirty="0"/>
              <a:t>doctrine” is the abbreviated term used to describe the extent of ownership in land within surface boundaries</a:t>
            </a:r>
            <a:r>
              <a:rPr lang="en-US" dirty="0" smtClean="0"/>
              <a:t>.</a:t>
            </a:r>
          </a:p>
          <a:p>
            <a:pPr algn="just"/>
            <a:r>
              <a:rPr lang="en-US" dirty="0" smtClean="0"/>
              <a:t>Ownership </a:t>
            </a:r>
            <a:r>
              <a:rPr lang="en-US" dirty="0"/>
              <a:t>extends above and below the land surface</a:t>
            </a:r>
            <a:r>
              <a:rPr lang="en-US" dirty="0" smtClean="0"/>
              <a:t>.</a:t>
            </a:r>
          </a:p>
          <a:p>
            <a:pPr algn="just"/>
            <a:r>
              <a:rPr lang="en-US" dirty="0"/>
              <a:t>Much of the law of </a:t>
            </a:r>
            <a:r>
              <a:rPr lang="en-US" dirty="0" smtClean="0"/>
              <a:t>property </a:t>
            </a:r>
            <a:r>
              <a:rPr lang="en-US" dirty="0"/>
              <a:t>depends upon boundary lines drawn upon the surface of land. </a:t>
            </a:r>
          </a:p>
        </p:txBody>
      </p:sp>
      <p:sp>
        <p:nvSpPr>
          <p:cNvPr id="4" name="Slide Number Placeholder 3"/>
          <p:cNvSpPr>
            <a:spLocks noGrp="1"/>
          </p:cNvSpPr>
          <p:nvPr>
            <p:ph type="sldNum" sz="quarter" idx="12"/>
          </p:nvPr>
        </p:nvSpPr>
        <p:spPr/>
        <p:txBody>
          <a:bodyPr/>
          <a:lstStyle/>
          <a:p>
            <a:fld id="{4400B16D-43E7-413E-BB80-7D2A67F1C7EC}" type="slidenum">
              <a:rPr lang="en-US" smtClean="0"/>
              <a:t>41</a:t>
            </a:fld>
            <a:endParaRPr lang="en-US"/>
          </a:p>
        </p:txBody>
      </p:sp>
    </p:spTree>
    <p:extLst>
      <p:ext uri="{BB962C8B-B14F-4D97-AF65-F5344CB8AC3E}">
        <p14:creationId xmlns:p14="http://schemas.microsoft.com/office/powerpoint/2010/main" val="33145084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i="1" dirty="0"/>
              <a:t>Ad </a:t>
            </a:r>
            <a:r>
              <a:rPr lang="en-US" i="1" dirty="0" err="1"/>
              <a:t>Coelum</a:t>
            </a:r>
            <a:r>
              <a:rPr lang="en-US" i="1" dirty="0"/>
              <a:t> </a:t>
            </a:r>
            <a:r>
              <a:rPr lang="en-US" dirty="0"/>
              <a:t>Doctrine</a:t>
            </a:r>
          </a:p>
        </p:txBody>
      </p:sp>
      <p:sp>
        <p:nvSpPr>
          <p:cNvPr id="3" name="Content Placeholder 2"/>
          <p:cNvSpPr>
            <a:spLocks noGrp="1"/>
          </p:cNvSpPr>
          <p:nvPr>
            <p:ph idx="1"/>
          </p:nvPr>
        </p:nvSpPr>
        <p:spPr/>
        <p:txBody>
          <a:bodyPr>
            <a:normAutofit/>
          </a:bodyPr>
          <a:lstStyle/>
          <a:p>
            <a:pPr algn="just"/>
            <a:r>
              <a:rPr lang="en-US" dirty="0" smtClean="0"/>
              <a:t>This </a:t>
            </a:r>
            <a:r>
              <a:rPr lang="en-US" dirty="0"/>
              <a:t>extension of surface boundaries to define subsurface rights operates on the same fence-line mentality used to define surface rights. </a:t>
            </a:r>
            <a:endParaRPr lang="en-US" dirty="0" smtClean="0"/>
          </a:p>
          <a:p>
            <a:pPr algn="just"/>
            <a:r>
              <a:rPr lang="en-US" dirty="0" smtClean="0"/>
              <a:t>Oil </a:t>
            </a:r>
            <a:r>
              <a:rPr lang="en-US" dirty="0"/>
              <a:t>and gas can move within the reservoir rock structure, and </a:t>
            </a:r>
            <a:r>
              <a:rPr lang="en-US" dirty="0" smtClean="0"/>
              <a:t>migrate </a:t>
            </a:r>
            <a:r>
              <a:rPr lang="en-US" dirty="0"/>
              <a:t>across the downward projection of surface boundary lines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42</a:t>
            </a:fld>
            <a:endParaRPr lang="en-US"/>
          </a:p>
        </p:txBody>
      </p:sp>
    </p:spTree>
    <p:extLst>
      <p:ext uri="{BB962C8B-B14F-4D97-AF65-F5344CB8AC3E}">
        <p14:creationId xmlns:p14="http://schemas.microsoft.com/office/powerpoint/2010/main" val="327137829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Rule of Capture</a:t>
            </a:r>
            <a:endParaRPr lang="en-US" dirty="0"/>
          </a:p>
        </p:txBody>
      </p:sp>
      <p:sp>
        <p:nvSpPr>
          <p:cNvPr id="3" name="Content Placeholder 2"/>
          <p:cNvSpPr>
            <a:spLocks noGrp="1"/>
          </p:cNvSpPr>
          <p:nvPr>
            <p:ph idx="1"/>
          </p:nvPr>
        </p:nvSpPr>
        <p:spPr/>
        <p:txBody>
          <a:bodyPr/>
          <a:lstStyle/>
          <a:p>
            <a:pPr algn="just"/>
            <a:r>
              <a:rPr lang="en-US" dirty="0"/>
              <a:t>It does not matter whether oil and gas rights are part of the “ownership of land” or a right to enter land to explore, develop, and produce oil and gas.  </a:t>
            </a:r>
            <a:endParaRPr lang="en-US" dirty="0" smtClean="0"/>
          </a:p>
          <a:p>
            <a:pPr algn="just"/>
            <a:r>
              <a:rPr lang="en-US" dirty="0" smtClean="0"/>
              <a:t>In </a:t>
            </a:r>
            <a:r>
              <a:rPr lang="en-US" dirty="0"/>
              <a:t>either case the right to search for, extract, and own the oil, gas, or other minerals, </a:t>
            </a:r>
            <a:r>
              <a:rPr lang="en-US" b="1" dirty="0">
                <a:solidFill>
                  <a:srgbClr val="FF0000"/>
                </a:solidFill>
              </a:rPr>
              <a:t>is defined by what takes place on a tract of land that is described by surface boundaries</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43</a:t>
            </a:fld>
            <a:endParaRPr lang="en-US"/>
          </a:p>
        </p:txBody>
      </p:sp>
    </p:spTree>
    <p:extLst>
      <p:ext uri="{BB962C8B-B14F-4D97-AF65-F5344CB8AC3E}">
        <p14:creationId xmlns:p14="http://schemas.microsoft.com/office/powerpoint/2010/main" val="38097765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“Correlative Rights”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term “correlative rights” is used in two contexts.</a:t>
            </a:r>
          </a:p>
          <a:p>
            <a:pPr algn="just"/>
            <a:r>
              <a:rPr lang="en-US" b="1" dirty="0" smtClean="0">
                <a:solidFill>
                  <a:srgbClr val="FF0000"/>
                </a:solidFill>
              </a:rPr>
              <a:t>The </a:t>
            </a:r>
            <a:r>
              <a:rPr lang="en-US" b="1" dirty="0">
                <a:solidFill>
                  <a:srgbClr val="FF0000"/>
                </a:solidFill>
              </a:rPr>
              <a:t>public regulatory meaning: </a:t>
            </a:r>
            <a:r>
              <a:rPr lang="en-US" dirty="0"/>
              <a:t>if the state is going to limit my ability to drill under the Rule of Capture, the limitation must be applied equitably.</a:t>
            </a:r>
          </a:p>
          <a:p>
            <a:pPr algn="just"/>
            <a:r>
              <a:rPr lang="en-US" b="1" dirty="0">
                <a:solidFill>
                  <a:srgbClr val="FF0000"/>
                </a:solidFill>
              </a:rPr>
              <a:t>The private property meaning: </a:t>
            </a:r>
            <a:r>
              <a:rPr lang="en-US" dirty="0"/>
              <a:t>each owner overlying a reservoir can impact, and is impacted by, what happens within the reservoir.</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44</a:t>
            </a:fld>
            <a:endParaRPr lang="en-US"/>
          </a:p>
        </p:txBody>
      </p:sp>
    </p:spTree>
    <p:extLst>
      <p:ext uri="{BB962C8B-B14F-4D97-AF65-F5344CB8AC3E}">
        <p14:creationId xmlns:p14="http://schemas.microsoft.com/office/powerpoint/2010/main" val="240999135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normAutofit lnSpcReduction="10000"/>
          </a:bodyPr>
          <a:lstStyle/>
          <a:p>
            <a:pPr algn="just"/>
            <a:r>
              <a:rPr lang="en-US" b="1" dirty="0" smtClean="0">
                <a:solidFill>
                  <a:srgbClr val="FF0000"/>
                </a:solidFill>
              </a:rPr>
              <a:t>The major limitation on the Rule of Capture is “conservation” regulation.</a:t>
            </a:r>
          </a:p>
          <a:p>
            <a:pPr algn="just"/>
            <a:r>
              <a:rPr lang="en-US" dirty="0" smtClean="0"/>
              <a:t>Designed to place minimum ground rules for exercising the Rule of Capture.</a:t>
            </a:r>
          </a:p>
          <a:p>
            <a:pPr algn="just"/>
            <a:r>
              <a:rPr lang="en-US" b="1" dirty="0" smtClean="0">
                <a:solidFill>
                  <a:srgbClr val="0000FF"/>
                </a:solidFill>
              </a:rPr>
              <a:t>Squares and rectangles.</a:t>
            </a:r>
          </a:p>
          <a:p>
            <a:pPr algn="just"/>
            <a:r>
              <a:rPr lang="en-US" dirty="0" smtClean="0"/>
              <a:t>Pooling to facilitate the squares and rectangles.</a:t>
            </a:r>
          </a:p>
          <a:p>
            <a:pPr algn="just"/>
            <a:r>
              <a:rPr lang="en-US" dirty="0" smtClean="0"/>
              <a:t>Unitization as the one means to remove boundary lines from operational decisions.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45</a:t>
            </a:fld>
            <a:endParaRPr lang="en-US"/>
          </a:p>
        </p:txBody>
      </p:sp>
    </p:spTree>
    <p:extLst>
      <p:ext uri="{BB962C8B-B14F-4D97-AF65-F5344CB8AC3E}">
        <p14:creationId xmlns:p14="http://schemas.microsoft.com/office/powerpoint/2010/main" val="31491262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lstStyle/>
          <a:p>
            <a:pPr algn="just"/>
            <a:r>
              <a:rPr lang="en-US" dirty="0"/>
              <a:t>To a large extent, an owner is left to their own devices, under the rule of capture, to secure and protect their </a:t>
            </a:r>
            <a:r>
              <a:rPr lang="en-US" dirty="0" smtClean="0"/>
              <a:t>correlative </a:t>
            </a:r>
            <a:r>
              <a:rPr lang="en-US" dirty="0"/>
              <a:t>rights</a:t>
            </a:r>
            <a:r>
              <a:rPr lang="en-US" dirty="0" smtClean="0"/>
              <a:t>.</a:t>
            </a:r>
          </a:p>
          <a:p>
            <a:pPr algn="just"/>
            <a:r>
              <a:rPr lang="en-US" dirty="0"/>
              <a:t>As Professors Kramer and Martin note in their treatise on pooling and unitization: </a:t>
            </a:r>
            <a:r>
              <a:rPr lang="en-US" dirty="0" smtClean="0"/>
              <a:t>“</a:t>
            </a:r>
            <a:r>
              <a:rPr lang="en-US" b="1" dirty="0" smtClean="0">
                <a:solidFill>
                  <a:srgbClr val="FF0000"/>
                </a:solidFill>
              </a:rPr>
              <a:t>The </a:t>
            </a:r>
            <a:r>
              <a:rPr lang="en-US" b="1" dirty="0">
                <a:solidFill>
                  <a:srgbClr val="FF0000"/>
                </a:solidFill>
              </a:rPr>
              <a:t>correlative right is having the </a:t>
            </a:r>
            <a:r>
              <a:rPr lang="en-US" b="1" i="1" dirty="0">
                <a:solidFill>
                  <a:srgbClr val="FF0000"/>
                </a:solidFill>
              </a:rPr>
              <a:t>opportunity</a:t>
            </a:r>
            <a:r>
              <a:rPr lang="en-US" b="1" dirty="0">
                <a:solidFill>
                  <a:srgbClr val="FF0000"/>
                </a:solidFill>
              </a:rPr>
              <a:t> to produce</a:t>
            </a:r>
            <a:r>
              <a:rPr lang="en-US" dirty="0"/>
              <a:t>, not having a guaranteed share of production</a:t>
            </a:r>
            <a:r>
              <a:rPr lang="en-US" dirty="0" smtClean="0"/>
              <a:t>.” </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46</a:t>
            </a:fld>
            <a:endParaRPr lang="en-US"/>
          </a:p>
        </p:txBody>
      </p:sp>
    </p:spTree>
    <p:extLst>
      <p:ext uri="{BB962C8B-B14F-4D97-AF65-F5344CB8AC3E}">
        <p14:creationId xmlns:p14="http://schemas.microsoft.com/office/powerpoint/2010/main" val="189419721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just"/>
            <a:r>
              <a:rPr lang="en-US" dirty="0"/>
              <a:t>When a conservation authority limits an owner’s self-help capture </a:t>
            </a:r>
            <a:r>
              <a:rPr lang="en-US" dirty="0" smtClean="0"/>
              <a:t>remedy -- </a:t>
            </a:r>
            <a:r>
              <a:rPr lang="en-US" dirty="0"/>
              <a:t>the “</a:t>
            </a:r>
            <a:r>
              <a:rPr lang="en-US" dirty="0" smtClean="0"/>
              <a:t>opportunity” -- </a:t>
            </a:r>
            <a:r>
              <a:rPr lang="en-US" dirty="0"/>
              <a:t>it must do so in a fair and equitable manner. </a:t>
            </a:r>
            <a:endParaRPr lang="en-US" dirty="0" smtClean="0"/>
          </a:p>
          <a:p>
            <a:pPr algn="just"/>
            <a:r>
              <a:rPr lang="en-US" dirty="0" smtClean="0"/>
              <a:t>A </a:t>
            </a:r>
            <a:r>
              <a:rPr lang="en-US" dirty="0"/>
              <a:t>failure to do so would violate the owner’s correlative rights</a:t>
            </a:r>
            <a:r>
              <a:rPr lang="en-US" dirty="0" smtClean="0"/>
              <a:t>.</a:t>
            </a:r>
          </a:p>
          <a:p>
            <a:pPr algn="just"/>
            <a:r>
              <a:rPr lang="en-US" i="1" dirty="0" smtClean="0"/>
              <a:t>E.g.</a:t>
            </a:r>
            <a:r>
              <a:rPr lang="en-US" dirty="0" smtClean="0"/>
              <a:t>, </a:t>
            </a:r>
            <a:r>
              <a:rPr lang="en-US" b="1" i="1" dirty="0" err="1" smtClean="0"/>
              <a:t>Zinke</a:t>
            </a:r>
            <a:r>
              <a:rPr lang="en-US" b="1" i="1" dirty="0" smtClean="0"/>
              <a:t> </a:t>
            </a:r>
            <a:r>
              <a:rPr lang="en-US" b="1" i="1" dirty="0"/>
              <a:t>&amp; Trumbo, Ltd. v. State Corporation Commission</a:t>
            </a:r>
            <a:r>
              <a:rPr lang="en-US" dirty="0"/>
              <a:t>, 749 P.2d 21 (Kan. 1988).</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47</a:t>
            </a:fld>
            <a:endParaRPr lang="en-US"/>
          </a:p>
        </p:txBody>
      </p:sp>
    </p:spTree>
    <p:extLst>
      <p:ext uri="{BB962C8B-B14F-4D97-AF65-F5344CB8AC3E}">
        <p14:creationId xmlns:p14="http://schemas.microsoft.com/office/powerpoint/2010/main" val="189419721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algn="just"/>
            <a:r>
              <a:rPr lang="en-US" dirty="0" smtClean="0"/>
              <a:t>The </a:t>
            </a:r>
            <a:r>
              <a:rPr lang="en-US" dirty="0"/>
              <a:t>court held the Commission violated </a:t>
            </a:r>
            <a:r>
              <a:rPr lang="en-US" dirty="0" err="1"/>
              <a:t>Zinke’s</a:t>
            </a:r>
            <a:r>
              <a:rPr lang="en-US" dirty="0"/>
              <a:t> correlative rights by failing to consider a statutory factor in adopting a proration formula for gas wells in the Morrow sand. </a:t>
            </a:r>
            <a:endParaRPr lang="en-US" dirty="0" smtClean="0"/>
          </a:p>
          <a:p>
            <a:pPr algn="just"/>
            <a:r>
              <a:rPr lang="en-US" dirty="0" err="1" smtClean="0"/>
              <a:t>Sho</a:t>
            </a:r>
            <a:r>
              <a:rPr lang="en-US" dirty="0" smtClean="0"/>
              <a:t>-Bar </a:t>
            </a:r>
            <a:r>
              <a:rPr lang="en-US" dirty="0"/>
              <a:t>completed a well with 11 feet of pay located 330 feet from </a:t>
            </a:r>
            <a:r>
              <a:rPr lang="en-US" dirty="0" err="1"/>
              <a:t>Zinke’s</a:t>
            </a:r>
            <a:r>
              <a:rPr lang="en-US" dirty="0"/>
              <a:t> lease line. </a:t>
            </a:r>
            <a:endParaRPr lang="en-US" dirty="0" smtClean="0"/>
          </a:p>
          <a:p>
            <a:pPr algn="just"/>
            <a:r>
              <a:rPr lang="en-US" dirty="0" err="1" smtClean="0"/>
              <a:t>Zinke</a:t>
            </a:r>
            <a:r>
              <a:rPr lang="en-US" dirty="0" smtClean="0"/>
              <a:t> </a:t>
            </a:r>
            <a:r>
              <a:rPr lang="en-US" dirty="0"/>
              <a:t>had completed a well on its lease with 30 feet of pay. </a:t>
            </a:r>
          </a:p>
        </p:txBody>
      </p:sp>
      <p:sp>
        <p:nvSpPr>
          <p:cNvPr id="4" name="Slide Number Placeholder 3"/>
          <p:cNvSpPr>
            <a:spLocks noGrp="1"/>
          </p:cNvSpPr>
          <p:nvPr>
            <p:ph type="sldNum" sz="quarter" idx="12"/>
          </p:nvPr>
        </p:nvSpPr>
        <p:spPr/>
        <p:txBody>
          <a:bodyPr/>
          <a:lstStyle/>
          <a:p>
            <a:fld id="{4400B16D-43E7-413E-BB80-7D2A67F1C7EC}" type="slidenum">
              <a:rPr lang="en-US" smtClean="0"/>
              <a:t>48</a:t>
            </a:fld>
            <a:endParaRPr lang="en-US"/>
          </a:p>
        </p:txBody>
      </p:sp>
    </p:spTree>
    <p:extLst>
      <p:ext uri="{BB962C8B-B14F-4D97-AF65-F5344CB8AC3E}">
        <p14:creationId xmlns:p14="http://schemas.microsoft.com/office/powerpoint/2010/main" val="189419721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algn="just"/>
            <a:r>
              <a:rPr lang="en-US" dirty="0" err="1"/>
              <a:t>Sho</a:t>
            </a:r>
            <a:r>
              <a:rPr lang="en-US" dirty="0"/>
              <a:t>-Bar </a:t>
            </a:r>
            <a:r>
              <a:rPr lang="en-US" dirty="0" err="1"/>
              <a:t>fraced</a:t>
            </a:r>
            <a:r>
              <a:rPr lang="en-US" dirty="0"/>
              <a:t> its well; the court commented on the trajectory of the </a:t>
            </a:r>
            <a:r>
              <a:rPr lang="en-US" dirty="0" err="1"/>
              <a:t>frac</a:t>
            </a:r>
            <a:r>
              <a:rPr lang="en-US" dirty="0"/>
              <a:t> stating</a:t>
            </a:r>
            <a:r>
              <a:rPr lang="en-US" dirty="0" smtClean="0"/>
              <a:t>:</a:t>
            </a:r>
            <a:endParaRPr lang="en-US" dirty="0"/>
          </a:p>
          <a:p>
            <a:pPr algn="just"/>
            <a:r>
              <a:rPr lang="en-US" dirty="0" smtClean="0"/>
              <a:t>“Experts </a:t>
            </a:r>
            <a:r>
              <a:rPr lang="en-US" dirty="0"/>
              <a:t>for both parties testified a fracture of this size would extend at least 400 feet in the area of least resistance. The center of the reservoir on </a:t>
            </a:r>
            <a:r>
              <a:rPr lang="en-US" dirty="0" err="1"/>
              <a:t>Zinke’s</a:t>
            </a:r>
            <a:r>
              <a:rPr lang="en-US" dirty="0"/>
              <a:t> lease is the area of least resistance. Since </a:t>
            </a:r>
            <a:r>
              <a:rPr lang="en-US" dirty="0" err="1"/>
              <a:t>Sho</a:t>
            </a:r>
            <a:r>
              <a:rPr lang="en-US" dirty="0"/>
              <a:t>-Bar’s location of the </a:t>
            </a:r>
            <a:r>
              <a:rPr lang="en-US" dirty="0" err="1"/>
              <a:t>Fincham</a:t>
            </a:r>
            <a:r>
              <a:rPr lang="en-US" dirty="0"/>
              <a:t> 1-30 is only 330 feet from </a:t>
            </a:r>
            <a:r>
              <a:rPr lang="en-US" dirty="0" err="1"/>
              <a:t>Zinke’s</a:t>
            </a:r>
            <a:r>
              <a:rPr lang="en-US" dirty="0"/>
              <a:t> lease line, the fracture obviously penetrated </a:t>
            </a:r>
            <a:r>
              <a:rPr lang="en-US" dirty="0" err="1"/>
              <a:t>Zinke’s</a:t>
            </a:r>
            <a:r>
              <a:rPr lang="en-US" dirty="0"/>
              <a:t> lease</a:t>
            </a:r>
            <a:r>
              <a:rPr lang="en-US" dirty="0" smtClean="0"/>
              <a:t>.” </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49</a:t>
            </a:fld>
            <a:endParaRPr lang="en-US"/>
          </a:p>
        </p:txBody>
      </p:sp>
    </p:spTree>
    <p:extLst>
      <p:ext uri="{BB962C8B-B14F-4D97-AF65-F5344CB8AC3E}">
        <p14:creationId xmlns:p14="http://schemas.microsoft.com/office/powerpoint/2010/main" val="3367661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normAutofit/>
          </a:bodyPr>
          <a:lstStyle/>
          <a:p>
            <a:r>
              <a:rPr lang="en-US" b="1" dirty="0" smtClean="0">
                <a:solidFill>
                  <a:srgbClr val="0000FF"/>
                </a:solidFill>
              </a:rPr>
              <a:t>My talk will:</a:t>
            </a:r>
          </a:p>
          <a:p>
            <a:pPr algn="just"/>
            <a:r>
              <a:rPr lang="en-US" dirty="0" smtClean="0"/>
              <a:t>Identify the history and current status of correlative rights under Arkansas law.</a:t>
            </a:r>
          </a:p>
          <a:p>
            <a:pPr algn="just"/>
            <a:r>
              <a:rPr lang="en-US" dirty="0" smtClean="0"/>
              <a:t>Demonstrate how a failure to consider correlative rights results in the use of ill-suited remedies such as trespass.</a:t>
            </a:r>
          </a:p>
          <a:p>
            <a:pPr algn="just"/>
            <a:r>
              <a:rPr lang="en-US" dirty="0" smtClean="0"/>
              <a:t>Introduce you to a recommended “</a:t>
            </a:r>
            <a:r>
              <a:rPr lang="en-US" b="1" dirty="0" smtClean="0">
                <a:solidFill>
                  <a:srgbClr val="FF0000"/>
                </a:solidFill>
              </a:rPr>
              <a:t>reservoir community analysis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5</a:t>
            </a:fld>
            <a:endParaRPr lang="en-US"/>
          </a:p>
        </p:txBody>
      </p:sp>
    </p:spTree>
    <p:extLst>
      <p:ext uri="{BB962C8B-B14F-4D97-AF65-F5344CB8AC3E}">
        <p14:creationId xmlns:p14="http://schemas.microsoft.com/office/powerpoint/2010/main" val="24858268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lstStyle/>
          <a:p>
            <a:pPr algn="just"/>
            <a:r>
              <a:rPr lang="en-US" dirty="0"/>
              <a:t>After the </a:t>
            </a:r>
            <a:r>
              <a:rPr lang="en-US" dirty="0" err="1"/>
              <a:t>frac</a:t>
            </a:r>
            <a:r>
              <a:rPr lang="en-US" dirty="0"/>
              <a:t> treatment, production from </a:t>
            </a:r>
            <a:r>
              <a:rPr lang="en-US" dirty="0" err="1"/>
              <a:t>Sho</a:t>
            </a:r>
            <a:r>
              <a:rPr lang="en-US" dirty="0"/>
              <a:t>-Bar’s well increased by over 550</a:t>
            </a:r>
            <a:r>
              <a:rPr lang="en-US" dirty="0" smtClean="0"/>
              <a:t>%.</a:t>
            </a:r>
          </a:p>
          <a:p>
            <a:pPr algn="just"/>
            <a:r>
              <a:rPr lang="en-US" dirty="0" smtClean="0"/>
              <a:t>This </a:t>
            </a:r>
            <a:r>
              <a:rPr lang="en-US" dirty="0"/>
              <a:t>was attributed to the highly porous and permeable nature of the reservoir and the </a:t>
            </a:r>
            <a:r>
              <a:rPr lang="en-US" dirty="0" err="1"/>
              <a:t>frac</a:t>
            </a:r>
            <a:r>
              <a:rPr lang="en-US" dirty="0"/>
              <a:t> traveling from the edge of the formation, where </a:t>
            </a:r>
            <a:r>
              <a:rPr lang="en-US" dirty="0" err="1"/>
              <a:t>Sho</a:t>
            </a:r>
            <a:r>
              <a:rPr lang="en-US" dirty="0"/>
              <a:t>-Bar’s well was located, to the heart of the formation, where </a:t>
            </a:r>
            <a:r>
              <a:rPr lang="en-US" dirty="0" err="1"/>
              <a:t>Zinke’s</a:t>
            </a:r>
            <a:r>
              <a:rPr lang="en-US" dirty="0"/>
              <a:t> well was located. </a:t>
            </a:r>
          </a:p>
        </p:txBody>
      </p:sp>
      <p:sp>
        <p:nvSpPr>
          <p:cNvPr id="4" name="Slide Number Placeholder 3"/>
          <p:cNvSpPr>
            <a:spLocks noGrp="1"/>
          </p:cNvSpPr>
          <p:nvPr>
            <p:ph type="sldNum" sz="quarter" idx="12"/>
          </p:nvPr>
        </p:nvSpPr>
        <p:spPr/>
        <p:txBody>
          <a:bodyPr/>
          <a:lstStyle/>
          <a:p>
            <a:fld id="{4400B16D-43E7-413E-BB80-7D2A67F1C7EC}" type="slidenum">
              <a:rPr lang="en-US" smtClean="0"/>
              <a:t>50</a:t>
            </a:fld>
            <a:endParaRPr lang="en-US"/>
          </a:p>
        </p:txBody>
      </p:sp>
    </p:spTree>
    <p:extLst>
      <p:ext uri="{BB962C8B-B14F-4D97-AF65-F5344CB8AC3E}">
        <p14:creationId xmlns:p14="http://schemas.microsoft.com/office/powerpoint/2010/main" val="424484418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a:t>
            </a:r>
            <a:r>
              <a:rPr lang="en-US" dirty="0"/>
              <a:t>Kansas Corporation Commission </a:t>
            </a:r>
            <a:r>
              <a:rPr lang="en-US" dirty="0" smtClean="0"/>
              <a:t>adopted </a:t>
            </a:r>
            <a:r>
              <a:rPr lang="en-US" dirty="0" err="1" smtClean="0"/>
              <a:t>Sho</a:t>
            </a:r>
            <a:r>
              <a:rPr lang="en-US" dirty="0" smtClean="0"/>
              <a:t>-Bar’s requested 160-acre </a:t>
            </a:r>
            <a:r>
              <a:rPr lang="en-US" dirty="0"/>
              <a:t>spacing with a 50/50 proration formula: 50% of the total pool allowable based upon the open flow of each well and 50% based upon the acreage attributable to each well</a:t>
            </a:r>
            <a:r>
              <a:rPr lang="en-US" dirty="0" smtClean="0"/>
              <a:t>.</a:t>
            </a:r>
          </a:p>
          <a:p>
            <a:pPr algn="just"/>
            <a:r>
              <a:rPr lang="en-US" dirty="0" err="1" smtClean="0"/>
              <a:t>Zinke</a:t>
            </a:r>
            <a:r>
              <a:rPr lang="en-US" dirty="0" smtClean="0"/>
              <a:t> </a:t>
            </a:r>
            <a:r>
              <a:rPr lang="en-US" dirty="0"/>
              <a:t>objected, arguing for 640-acre spacing and a formula that was not so heavily weighted toward the open flow of </a:t>
            </a:r>
            <a:r>
              <a:rPr lang="en-US" dirty="0" err="1"/>
              <a:t>Sho</a:t>
            </a:r>
            <a:r>
              <a:rPr lang="en-US" dirty="0"/>
              <a:t>-Bar’s </a:t>
            </a:r>
            <a:r>
              <a:rPr lang="en-US" dirty="0" err="1"/>
              <a:t>fraced</a:t>
            </a:r>
            <a:r>
              <a:rPr lang="en-US" dirty="0"/>
              <a:t> well.  </a:t>
            </a:r>
          </a:p>
        </p:txBody>
      </p:sp>
      <p:sp>
        <p:nvSpPr>
          <p:cNvPr id="4" name="Slide Number Placeholder 3"/>
          <p:cNvSpPr>
            <a:spLocks noGrp="1"/>
          </p:cNvSpPr>
          <p:nvPr>
            <p:ph type="sldNum" sz="quarter" idx="12"/>
          </p:nvPr>
        </p:nvSpPr>
        <p:spPr/>
        <p:txBody>
          <a:bodyPr/>
          <a:lstStyle/>
          <a:p>
            <a:fld id="{4400B16D-43E7-413E-BB80-7D2A67F1C7EC}" type="slidenum">
              <a:rPr lang="en-US" smtClean="0"/>
              <a:t>51</a:t>
            </a:fld>
            <a:endParaRPr lang="en-US"/>
          </a:p>
        </p:txBody>
      </p:sp>
    </p:spTree>
    <p:extLst>
      <p:ext uri="{BB962C8B-B14F-4D97-AF65-F5344CB8AC3E}">
        <p14:creationId xmlns:p14="http://schemas.microsoft.com/office/powerpoint/2010/main" val="42448441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The applicable conservation statute required the Commission to “give equitable consideration to acreage, pressure, open flow, porosity, permeability and thickness of pay, </a:t>
            </a:r>
            <a:r>
              <a:rPr lang="en-US" b="1" i="1" dirty="0">
                <a:solidFill>
                  <a:srgbClr val="FF0000"/>
                </a:solidFill>
              </a:rPr>
              <a:t>and such other factors, conditions and circumstances as may exist in the common source of supply under consideration at the time, as may be pertinent</a:t>
            </a:r>
            <a:r>
              <a:rPr lang="en-US" dirty="0" smtClean="0"/>
              <a:t>.”</a:t>
            </a:r>
          </a:p>
          <a:p>
            <a:pPr algn="just"/>
            <a:r>
              <a:rPr lang="en-US" dirty="0" err="1" smtClean="0"/>
              <a:t>Zinke</a:t>
            </a:r>
            <a:r>
              <a:rPr lang="en-US" dirty="0" smtClean="0"/>
              <a:t> </a:t>
            </a:r>
            <a:r>
              <a:rPr lang="en-US" dirty="0"/>
              <a:t>contended the Commission erred by not considering the impact of the fracture treatment as an “other factor” in developing field rules for the Morrow formation. </a:t>
            </a:r>
          </a:p>
        </p:txBody>
      </p:sp>
      <p:sp>
        <p:nvSpPr>
          <p:cNvPr id="4" name="Slide Number Placeholder 3"/>
          <p:cNvSpPr>
            <a:spLocks noGrp="1"/>
          </p:cNvSpPr>
          <p:nvPr>
            <p:ph type="sldNum" sz="quarter" idx="12"/>
          </p:nvPr>
        </p:nvSpPr>
        <p:spPr/>
        <p:txBody>
          <a:bodyPr/>
          <a:lstStyle/>
          <a:p>
            <a:fld id="{4400B16D-43E7-413E-BB80-7D2A67F1C7EC}" type="slidenum">
              <a:rPr lang="en-US" smtClean="0"/>
              <a:t>52</a:t>
            </a:fld>
            <a:endParaRPr lang="en-US"/>
          </a:p>
        </p:txBody>
      </p:sp>
    </p:spTree>
    <p:extLst>
      <p:ext uri="{BB962C8B-B14F-4D97-AF65-F5344CB8AC3E}">
        <p14:creationId xmlns:p14="http://schemas.microsoft.com/office/powerpoint/2010/main" val="42448441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normAutofit/>
          </a:bodyPr>
          <a:lstStyle/>
          <a:p>
            <a:pPr algn="just"/>
            <a:r>
              <a:rPr lang="en-US" dirty="0" smtClean="0"/>
              <a:t>The </a:t>
            </a:r>
            <a:r>
              <a:rPr lang="en-US" dirty="0"/>
              <a:t>court </a:t>
            </a:r>
            <a:r>
              <a:rPr lang="en-US" dirty="0" smtClean="0"/>
              <a:t>agreed, stating:</a:t>
            </a:r>
            <a:endParaRPr lang="en-US" dirty="0"/>
          </a:p>
          <a:p>
            <a:pPr algn="just"/>
            <a:r>
              <a:rPr lang="en-US" dirty="0" smtClean="0"/>
              <a:t>“Under </a:t>
            </a:r>
            <a:r>
              <a:rPr lang="en-US" dirty="0"/>
              <a:t>the KCC’s duty to protect correlative rights to natural gas in a common source of supply, we find evidence of fracture treatment to a well or wells in the common field to be one of the </a:t>
            </a:r>
            <a:r>
              <a:rPr lang="en-US" dirty="0" smtClean="0"/>
              <a:t>‘other </a:t>
            </a:r>
            <a:r>
              <a:rPr lang="en-US" dirty="0"/>
              <a:t>factors, conditions, and </a:t>
            </a:r>
            <a:r>
              <a:rPr lang="en-US" dirty="0" smtClean="0"/>
              <a:t>circumstances’ </a:t>
            </a:r>
            <a:r>
              <a:rPr lang="en-US" dirty="0"/>
              <a:t>which must be considered in making a proration order</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53</a:t>
            </a:fld>
            <a:endParaRPr lang="en-US"/>
          </a:p>
        </p:txBody>
      </p:sp>
    </p:spTree>
    <p:extLst>
      <p:ext uri="{BB962C8B-B14F-4D97-AF65-F5344CB8AC3E}">
        <p14:creationId xmlns:p14="http://schemas.microsoft.com/office/powerpoint/2010/main" val="271277228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Regulation</a:t>
            </a:r>
            <a:endParaRPr lang="en-US" dirty="0"/>
          </a:p>
        </p:txBody>
      </p:sp>
      <p:sp>
        <p:nvSpPr>
          <p:cNvPr id="3" name="Content Placeholder 2"/>
          <p:cNvSpPr>
            <a:spLocks noGrp="1"/>
          </p:cNvSpPr>
          <p:nvPr>
            <p:ph idx="1"/>
          </p:nvPr>
        </p:nvSpPr>
        <p:spPr/>
        <p:txBody>
          <a:bodyPr>
            <a:normAutofit/>
          </a:bodyPr>
          <a:lstStyle/>
          <a:p>
            <a:pPr algn="just"/>
            <a:r>
              <a:rPr lang="en-US" dirty="0"/>
              <a:t>The Commission’s error in the </a:t>
            </a:r>
            <a:r>
              <a:rPr lang="en-US" dirty="0" err="1"/>
              <a:t>Zinke</a:t>
            </a:r>
            <a:r>
              <a:rPr lang="en-US" dirty="0"/>
              <a:t> case was not necessarily the ultimate formula it chose to adopt, </a:t>
            </a:r>
            <a:r>
              <a:rPr lang="en-US" b="1" dirty="0">
                <a:solidFill>
                  <a:srgbClr val="FF0000"/>
                </a:solidFill>
              </a:rPr>
              <a:t>it was the failure to consider the statutory factors in arriving at its decision</a:t>
            </a:r>
            <a:r>
              <a:rPr lang="en-US" dirty="0"/>
              <a:t>. </a:t>
            </a:r>
            <a:endParaRPr lang="en-US" dirty="0" smtClean="0"/>
          </a:p>
          <a:p>
            <a:pPr algn="just"/>
            <a:r>
              <a:rPr lang="en-US" dirty="0" smtClean="0"/>
              <a:t>The court held this constituted a violation of </a:t>
            </a:r>
            <a:r>
              <a:rPr lang="en-US" dirty="0" err="1" smtClean="0"/>
              <a:t>Zinke’s</a:t>
            </a:r>
            <a:r>
              <a:rPr lang="en-US" dirty="0" smtClean="0"/>
              <a:t> correlative rights.</a:t>
            </a:r>
          </a:p>
          <a:p>
            <a:pPr algn="just"/>
            <a:endParaRPr lang="en-US" dirty="0" smtClean="0"/>
          </a:p>
        </p:txBody>
      </p:sp>
      <p:sp>
        <p:nvSpPr>
          <p:cNvPr id="4" name="Slide Number Placeholder 3"/>
          <p:cNvSpPr>
            <a:spLocks noGrp="1"/>
          </p:cNvSpPr>
          <p:nvPr>
            <p:ph type="sldNum" sz="quarter" idx="12"/>
          </p:nvPr>
        </p:nvSpPr>
        <p:spPr/>
        <p:txBody>
          <a:bodyPr/>
          <a:lstStyle/>
          <a:p>
            <a:fld id="{4400B16D-43E7-413E-BB80-7D2A67F1C7EC}" type="slidenum">
              <a:rPr lang="en-US" smtClean="0"/>
              <a:t>54</a:t>
            </a:fld>
            <a:endParaRPr lang="en-US"/>
          </a:p>
        </p:txBody>
      </p:sp>
    </p:spTree>
    <p:extLst>
      <p:ext uri="{BB962C8B-B14F-4D97-AF65-F5344CB8AC3E}">
        <p14:creationId xmlns:p14="http://schemas.microsoft.com/office/powerpoint/2010/main" val="106909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lstStyle/>
          <a:p>
            <a:pPr algn="just"/>
            <a:r>
              <a:rPr lang="en-US" dirty="0"/>
              <a:t>The </a:t>
            </a:r>
            <a:r>
              <a:rPr lang="en-US" dirty="0" err="1"/>
              <a:t>Zinke</a:t>
            </a:r>
            <a:r>
              <a:rPr lang="en-US" dirty="0"/>
              <a:t> case is an example of correlative rights in a </a:t>
            </a:r>
            <a:r>
              <a:rPr lang="en-US" b="1" dirty="0">
                <a:solidFill>
                  <a:srgbClr val="FF0000"/>
                </a:solidFill>
              </a:rPr>
              <a:t>public context </a:t>
            </a:r>
            <a:r>
              <a:rPr lang="en-US" dirty="0"/>
              <a:t>designed to ensure fair treatment by government when it intervenes to marshal capture rights. </a:t>
            </a:r>
            <a:endParaRPr lang="en-US" dirty="0" smtClean="0"/>
          </a:p>
          <a:p>
            <a:pPr algn="just"/>
            <a:r>
              <a:rPr lang="en-US" dirty="0" smtClean="0"/>
              <a:t>That </a:t>
            </a:r>
            <a:r>
              <a:rPr lang="en-US" dirty="0"/>
              <a:t>is a fairly routine issue that commissions, commissioners, and courts have dealt with extensively. </a:t>
            </a:r>
          </a:p>
        </p:txBody>
      </p:sp>
      <p:sp>
        <p:nvSpPr>
          <p:cNvPr id="4" name="Slide Number Placeholder 3"/>
          <p:cNvSpPr>
            <a:spLocks noGrp="1"/>
          </p:cNvSpPr>
          <p:nvPr>
            <p:ph type="sldNum" sz="quarter" idx="12"/>
          </p:nvPr>
        </p:nvSpPr>
        <p:spPr/>
        <p:txBody>
          <a:bodyPr/>
          <a:lstStyle/>
          <a:p>
            <a:fld id="{4400B16D-43E7-413E-BB80-7D2A67F1C7EC}" type="slidenum">
              <a:rPr lang="en-US" smtClean="0"/>
              <a:t>55</a:t>
            </a:fld>
            <a:endParaRPr lang="en-US"/>
          </a:p>
        </p:txBody>
      </p:sp>
    </p:spTree>
    <p:extLst>
      <p:ext uri="{BB962C8B-B14F-4D97-AF65-F5344CB8AC3E}">
        <p14:creationId xmlns:p14="http://schemas.microsoft.com/office/powerpoint/2010/main" val="318906181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Correlative Rights</a:t>
            </a:r>
            <a:endParaRPr lang="en-US" dirty="0"/>
          </a:p>
        </p:txBody>
      </p:sp>
      <p:sp>
        <p:nvSpPr>
          <p:cNvPr id="3" name="Content Placeholder 2"/>
          <p:cNvSpPr>
            <a:spLocks noGrp="1"/>
          </p:cNvSpPr>
          <p:nvPr>
            <p:ph idx="1"/>
          </p:nvPr>
        </p:nvSpPr>
        <p:spPr/>
        <p:txBody>
          <a:bodyPr/>
          <a:lstStyle/>
          <a:p>
            <a:r>
              <a:rPr lang="en-US" dirty="0"/>
              <a:t> Much less developed is the </a:t>
            </a:r>
            <a:r>
              <a:rPr lang="en-US" b="1" dirty="0">
                <a:solidFill>
                  <a:srgbClr val="FF0000"/>
                </a:solidFill>
              </a:rPr>
              <a:t>private context </a:t>
            </a:r>
            <a:r>
              <a:rPr lang="en-US" dirty="0"/>
              <a:t>of correlative rights. </a:t>
            </a:r>
          </a:p>
          <a:p>
            <a:pPr algn="just"/>
            <a:r>
              <a:rPr lang="en-US" dirty="0"/>
              <a:t>The cases that follow are examples of courts resolving disputes that could have been better addressed using a </a:t>
            </a:r>
            <a:r>
              <a:rPr lang="en-US" b="1" dirty="0">
                <a:solidFill>
                  <a:srgbClr val="0000FF"/>
                </a:solidFill>
              </a:rPr>
              <a:t>correlative rights analysis</a:t>
            </a:r>
            <a:r>
              <a:rPr lang="en-US" dirty="0" smtClean="0"/>
              <a:t>.</a:t>
            </a:r>
          </a:p>
          <a:p>
            <a:pPr algn="just"/>
            <a:r>
              <a:rPr lang="en-US" dirty="0" smtClean="0"/>
              <a:t>Instead</a:t>
            </a:r>
            <a:r>
              <a:rPr lang="en-US" dirty="0"/>
              <a:t>, the issues were forced into an ill-fitting </a:t>
            </a:r>
            <a:r>
              <a:rPr lang="en-US" b="1" dirty="0">
                <a:solidFill>
                  <a:srgbClr val="0000FF"/>
                </a:solidFill>
              </a:rPr>
              <a:t>“property line” analysis</a:t>
            </a:r>
            <a:r>
              <a:rPr lang="en-US" dirty="0"/>
              <a:t>.</a:t>
            </a:r>
          </a:p>
        </p:txBody>
      </p:sp>
      <p:sp>
        <p:nvSpPr>
          <p:cNvPr id="4" name="Slide Number Placeholder 3"/>
          <p:cNvSpPr>
            <a:spLocks noGrp="1"/>
          </p:cNvSpPr>
          <p:nvPr>
            <p:ph type="sldNum" sz="quarter" idx="12"/>
          </p:nvPr>
        </p:nvSpPr>
        <p:spPr/>
        <p:txBody>
          <a:bodyPr/>
          <a:lstStyle/>
          <a:p>
            <a:fld id="{4400B16D-43E7-413E-BB80-7D2A67F1C7EC}" type="slidenum">
              <a:rPr lang="en-US" smtClean="0"/>
              <a:t>56</a:t>
            </a:fld>
            <a:endParaRPr lang="en-US"/>
          </a:p>
        </p:txBody>
      </p:sp>
    </p:spTree>
    <p:extLst>
      <p:ext uri="{BB962C8B-B14F-4D97-AF65-F5344CB8AC3E}">
        <p14:creationId xmlns:p14="http://schemas.microsoft.com/office/powerpoint/2010/main" val="264617375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“Property Line” Analysis</a:t>
            </a:r>
            <a:endParaRPr lang="en-US" dirty="0"/>
          </a:p>
        </p:txBody>
      </p:sp>
      <p:sp>
        <p:nvSpPr>
          <p:cNvPr id="3" name="Content Placeholder 2"/>
          <p:cNvSpPr>
            <a:spLocks noGrp="1"/>
          </p:cNvSpPr>
          <p:nvPr>
            <p:ph idx="1"/>
          </p:nvPr>
        </p:nvSpPr>
        <p:spPr/>
        <p:txBody>
          <a:bodyPr/>
          <a:lstStyle/>
          <a:p>
            <a:pPr algn="just"/>
            <a:r>
              <a:rPr lang="en-US" dirty="0"/>
              <a:t>To date, conflicts among owners within an oil and gas reservoir have been framed using an </a:t>
            </a:r>
            <a:r>
              <a:rPr lang="en-US" b="1" i="1" dirty="0">
                <a:solidFill>
                  <a:srgbClr val="FF0000"/>
                </a:solidFill>
              </a:rPr>
              <a:t>ad </a:t>
            </a:r>
            <a:r>
              <a:rPr lang="en-US" b="1" i="1" dirty="0" err="1">
                <a:solidFill>
                  <a:srgbClr val="FF0000"/>
                </a:solidFill>
              </a:rPr>
              <a:t>coelum</a:t>
            </a:r>
            <a:r>
              <a:rPr lang="en-US" b="1" dirty="0">
                <a:solidFill>
                  <a:srgbClr val="FF0000"/>
                </a:solidFill>
              </a:rPr>
              <a:t>/rule of capture analysis; a “property line” analysis</a:t>
            </a:r>
            <a:r>
              <a:rPr lang="en-US" dirty="0" smtClean="0"/>
              <a:t>.</a:t>
            </a:r>
          </a:p>
          <a:p>
            <a:pPr algn="just"/>
            <a:r>
              <a:rPr lang="en-US" dirty="0" smtClean="0"/>
              <a:t>The </a:t>
            </a:r>
            <a:r>
              <a:rPr lang="en-US" dirty="0"/>
              <a:t>most notable recent intra-reservoir disputes have concerned </a:t>
            </a:r>
            <a:r>
              <a:rPr lang="en-US" b="1" dirty="0">
                <a:solidFill>
                  <a:srgbClr val="0000FF"/>
                </a:solidFill>
              </a:rPr>
              <a:t>hydraulic fracturing where </a:t>
            </a:r>
            <a:r>
              <a:rPr lang="en-US" b="1" dirty="0" err="1">
                <a:solidFill>
                  <a:srgbClr val="0000FF"/>
                </a:solidFill>
              </a:rPr>
              <a:t>frac</a:t>
            </a:r>
            <a:r>
              <a:rPr lang="en-US" b="1" dirty="0">
                <a:solidFill>
                  <a:srgbClr val="0000FF"/>
                </a:solidFill>
              </a:rPr>
              <a:t> fissures cross a subterranean boundary line</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57</a:t>
            </a:fld>
            <a:endParaRPr lang="en-US"/>
          </a:p>
        </p:txBody>
      </p:sp>
    </p:spTree>
    <p:extLst>
      <p:ext uri="{BB962C8B-B14F-4D97-AF65-F5344CB8AC3E}">
        <p14:creationId xmlns:p14="http://schemas.microsoft.com/office/powerpoint/2010/main" val="244553431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Coastal v. Garza</a:t>
            </a:r>
            <a:endParaRPr lang="en-US" i="1" dirty="0"/>
          </a:p>
        </p:txBody>
      </p:sp>
      <p:sp>
        <p:nvSpPr>
          <p:cNvPr id="3" name="Content Placeholder 2"/>
          <p:cNvSpPr>
            <a:spLocks noGrp="1"/>
          </p:cNvSpPr>
          <p:nvPr>
            <p:ph idx="1"/>
          </p:nvPr>
        </p:nvSpPr>
        <p:spPr/>
        <p:txBody>
          <a:bodyPr>
            <a:normAutofit/>
          </a:bodyPr>
          <a:lstStyle/>
          <a:p>
            <a:pPr algn="just"/>
            <a:r>
              <a:rPr lang="en-US" b="1" i="1" dirty="0"/>
              <a:t>Coastal Oil &amp; Gas Corp. v. Garza Energy Trust</a:t>
            </a:r>
            <a:r>
              <a:rPr lang="en-US" dirty="0"/>
              <a:t>, 268 S.W.3d 1 (Tex. 2008</a:t>
            </a:r>
            <a:r>
              <a:rPr lang="en-US" dirty="0" smtClean="0"/>
              <a:t>).</a:t>
            </a:r>
          </a:p>
          <a:p>
            <a:pPr algn="just"/>
            <a:r>
              <a:rPr lang="en-US" b="1" dirty="0" smtClean="0">
                <a:solidFill>
                  <a:srgbClr val="FF0000"/>
                </a:solidFill>
              </a:rPr>
              <a:t>Supreme Court: </a:t>
            </a:r>
            <a:r>
              <a:rPr lang="en-US" dirty="0" smtClean="0"/>
              <a:t>No </a:t>
            </a:r>
            <a:r>
              <a:rPr lang="en-US" dirty="0"/>
              <a:t>“actionable” trespass when a </a:t>
            </a:r>
            <a:r>
              <a:rPr lang="en-US" dirty="0" err="1"/>
              <a:t>frac</a:t>
            </a:r>
            <a:r>
              <a:rPr lang="en-US" dirty="0"/>
              <a:t> fissure extended into adjacent lands</a:t>
            </a:r>
            <a:r>
              <a:rPr lang="en-US" dirty="0" smtClean="0"/>
              <a:t>. Damages negated by rule of capture.</a:t>
            </a:r>
          </a:p>
          <a:p>
            <a:pPr algn="just"/>
            <a:r>
              <a:rPr lang="en-US" b="1" dirty="0" smtClean="0">
                <a:solidFill>
                  <a:srgbClr val="FF0000"/>
                </a:solidFill>
              </a:rPr>
              <a:t>Court of Appeals &amp; Trial Court: </a:t>
            </a:r>
            <a:r>
              <a:rPr lang="en-US" dirty="0" smtClean="0"/>
              <a:t>Malicious trespass to engage in felony theft</a:t>
            </a:r>
            <a:r>
              <a:rPr lang="en-US" dirty="0"/>
              <a:t>. </a:t>
            </a:r>
            <a:r>
              <a:rPr lang="en-US" dirty="0" smtClean="0"/>
              <a:t>$543,776 actual and $10,000,000 punitive damages.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58</a:t>
            </a:fld>
            <a:endParaRPr lang="en-US"/>
          </a:p>
        </p:txBody>
      </p:sp>
    </p:spTree>
    <p:extLst>
      <p:ext uri="{BB962C8B-B14F-4D97-AF65-F5344CB8AC3E}">
        <p14:creationId xmlns:p14="http://schemas.microsoft.com/office/powerpoint/2010/main" val="2257668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Coastal v. Garza</a:t>
            </a:r>
            <a:endParaRPr lang="en-US" i="1" dirty="0"/>
          </a:p>
        </p:txBody>
      </p:sp>
      <p:sp>
        <p:nvSpPr>
          <p:cNvPr id="3" name="Content Placeholder 2"/>
          <p:cNvSpPr>
            <a:spLocks noGrp="1"/>
          </p:cNvSpPr>
          <p:nvPr>
            <p:ph idx="1"/>
          </p:nvPr>
        </p:nvSpPr>
        <p:spPr/>
        <p:txBody>
          <a:bodyPr>
            <a:normAutofit/>
          </a:bodyPr>
          <a:lstStyle/>
          <a:p>
            <a:pPr algn="just"/>
            <a:r>
              <a:rPr lang="en-US" dirty="0"/>
              <a:t>The weakness with the analysis in </a:t>
            </a:r>
            <a:r>
              <a:rPr lang="en-US" b="1" i="1" dirty="0"/>
              <a:t>Garza </a:t>
            </a:r>
            <a:r>
              <a:rPr lang="en-US" dirty="0"/>
              <a:t>is the court never evaluated the legitimacy of the activity that made it possible to capture the oil and gas</a:t>
            </a:r>
            <a:r>
              <a:rPr lang="en-US" dirty="0" smtClean="0"/>
              <a:t>.</a:t>
            </a:r>
          </a:p>
          <a:p>
            <a:pPr algn="just"/>
            <a:r>
              <a:rPr lang="en-US" dirty="0" smtClean="0"/>
              <a:t>The </a:t>
            </a:r>
            <a:r>
              <a:rPr lang="en-US" dirty="0"/>
              <a:t>predicate for being able to capture the oil and gas was the act of </a:t>
            </a:r>
            <a:r>
              <a:rPr lang="en-US" dirty="0" err="1"/>
              <a:t>fracing</a:t>
            </a:r>
            <a:r>
              <a:rPr lang="en-US" dirty="0"/>
              <a:t> the well</a:t>
            </a:r>
            <a:r>
              <a:rPr lang="en-US" dirty="0" smtClean="0"/>
              <a:t>.</a:t>
            </a:r>
          </a:p>
        </p:txBody>
      </p:sp>
      <p:sp>
        <p:nvSpPr>
          <p:cNvPr id="4" name="Slide Number Placeholder 3"/>
          <p:cNvSpPr>
            <a:spLocks noGrp="1"/>
          </p:cNvSpPr>
          <p:nvPr>
            <p:ph type="sldNum" sz="quarter" idx="12"/>
          </p:nvPr>
        </p:nvSpPr>
        <p:spPr/>
        <p:txBody>
          <a:bodyPr/>
          <a:lstStyle/>
          <a:p>
            <a:fld id="{4400B16D-43E7-413E-BB80-7D2A67F1C7EC}" type="slidenum">
              <a:rPr lang="en-US" smtClean="0"/>
              <a:t>59</a:t>
            </a:fld>
            <a:endParaRPr lang="en-US"/>
          </a:p>
        </p:txBody>
      </p:sp>
    </p:spTree>
    <p:extLst>
      <p:ext uri="{BB962C8B-B14F-4D97-AF65-F5344CB8AC3E}">
        <p14:creationId xmlns:p14="http://schemas.microsoft.com/office/powerpoint/2010/main" val="1324312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b="1" i="1" dirty="0" smtClean="0"/>
              <a:t>Hague v. Wheeler</a:t>
            </a:r>
            <a:r>
              <a:rPr lang="en-US" dirty="0" smtClean="0"/>
              <a:t>, 27 A. 714 (Pa. 1893).</a:t>
            </a:r>
          </a:p>
          <a:p>
            <a:pPr algn="just"/>
            <a:r>
              <a:rPr lang="en-US" dirty="0" smtClean="0"/>
              <a:t>The case best known as a rejection of a correlative rights doctrine is actually an early recognition of the concept.</a:t>
            </a:r>
          </a:p>
          <a:p>
            <a:pPr algn="just"/>
            <a:r>
              <a:rPr lang="en-US" dirty="0" smtClean="0"/>
              <a:t>Here, private rights prevail over public rights.</a:t>
            </a:r>
          </a:p>
          <a:p>
            <a:pPr algn="just"/>
            <a:r>
              <a:rPr lang="en-US" dirty="0" smtClean="0"/>
              <a:t>Supreme Court elected to protect the correlative rights </a:t>
            </a:r>
            <a:r>
              <a:rPr lang="en-US" b="1" i="1" dirty="0" smtClean="0">
                <a:solidFill>
                  <a:srgbClr val="FF0000"/>
                </a:solidFill>
              </a:rPr>
              <a:t>of the wasting party</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6</a:t>
            </a:fld>
            <a:endParaRPr lang="en-US"/>
          </a:p>
        </p:txBody>
      </p:sp>
    </p:spTree>
    <p:extLst>
      <p:ext uri="{BB962C8B-B14F-4D97-AF65-F5344CB8AC3E}">
        <p14:creationId xmlns:p14="http://schemas.microsoft.com/office/powerpoint/2010/main" val="29509308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Coastal v. Garza</a:t>
            </a:r>
            <a:endParaRPr lang="en-US" i="1" dirty="0"/>
          </a:p>
        </p:txBody>
      </p:sp>
      <p:sp>
        <p:nvSpPr>
          <p:cNvPr id="3" name="Content Placeholder 2"/>
          <p:cNvSpPr>
            <a:spLocks noGrp="1"/>
          </p:cNvSpPr>
          <p:nvPr>
            <p:ph idx="1"/>
          </p:nvPr>
        </p:nvSpPr>
        <p:spPr/>
        <p:txBody>
          <a:bodyPr/>
          <a:lstStyle/>
          <a:p>
            <a:pPr algn="just"/>
            <a:r>
              <a:rPr lang="en-US" dirty="0"/>
              <a:t>If the </a:t>
            </a:r>
            <a:r>
              <a:rPr lang="en-US" dirty="0" err="1"/>
              <a:t>fracing</a:t>
            </a:r>
            <a:r>
              <a:rPr lang="en-US" dirty="0"/>
              <a:t> was a legitimate act, then the drainage from the adjacent land would be protected by the rule of capture</a:t>
            </a:r>
            <a:r>
              <a:rPr lang="en-US" dirty="0" smtClean="0"/>
              <a:t>.</a:t>
            </a:r>
          </a:p>
          <a:p>
            <a:pPr algn="just"/>
            <a:r>
              <a:rPr lang="en-US" dirty="0" smtClean="0"/>
              <a:t>If </a:t>
            </a:r>
            <a:r>
              <a:rPr lang="en-US" dirty="0"/>
              <a:t>the </a:t>
            </a:r>
            <a:r>
              <a:rPr lang="en-US" dirty="0" err="1"/>
              <a:t>fracing</a:t>
            </a:r>
            <a:r>
              <a:rPr lang="en-US" dirty="0"/>
              <a:t> was illegitimate, the subsequent capture would also be illegitimate. </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60</a:t>
            </a:fld>
            <a:endParaRPr lang="en-US"/>
          </a:p>
        </p:txBody>
      </p:sp>
    </p:spTree>
    <p:extLst>
      <p:ext uri="{BB962C8B-B14F-4D97-AF65-F5344CB8AC3E}">
        <p14:creationId xmlns:p14="http://schemas.microsoft.com/office/powerpoint/2010/main" val="350907287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Coastal v. Garza</a:t>
            </a:r>
            <a:endParaRPr lang="en-US" i="1"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algn="just"/>
            <a:r>
              <a:rPr lang="en-US" dirty="0"/>
              <a:t>Although </a:t>
            </a:r>
            <a:r>
              <a:rPr lang="en-US" dirty="0" smtClean="0"/>
              <a:t>hailed </a:t>
            </a:r>
            <a:r>
              <a:rPr lang="en-US" dirty="0"/>
              <a:t>by many as “solving” </a:t>
            </a:r>
            <a:r>
              <a:rPr lang="en-US" dirty="0" err="1" smtClean="0"/>
              <a:t>fracing</a:t>
            </a:r>
            <a:r>
              <a:rPr lang="en-US" dirty="0" smtClean="0"/>
              <a:t> trespass problems, </a:t>
            </a:r>
            <a:r>
              <a:rPr lang="en-US" dirty="0"/>
              <a:t>the court </a:t>
            </a:r>
            <a:r>
              <a:rPr lang="en-US" dirty="0" smtClean="0"/>
              <a:t>in </a:t>
            </a:r>
            <a:r>
              <a:rPr lang="en-US" i="1" dirty="0" smtClean="0"/>
              <a:t>Garza</a:t>
            </a:r>
            <a:r>
              <a:rPr lang="en-US" dirty="0" smtClean="0"/>
              <a:t> clearly </a:t>
            </a:r>
            <a:r>
              <a:rPr lang="en-US" dirty="0"/>
              <a:t>indicated it was not addressing the issue</a:t>
            </a:r>
            <a:r>
              <a:rPr lang="en-US" dirty="0" smtClean="0"/>
              <a:t>.</a:t>
            </a:r>
          </a:p>
          <a:p>
            <a:pPr algn="just"/>
            <a:r>
              <a:rPr lang="en-US" dirty="0" smtClean="0"/>
              <a:t>After </a:t>
            </a:r>
            <a:r>
              <a:rPr lang="en-US" dirty="0"/>
              <a:t>noting its withdrawn opinion in </a:t>
            </a:r>
            <a:r>
              <a:rPr lang="en-US" i="1" dirty="0"/>
              <a:t>Geo Viking</a:t>
            </a:r>
            <a:r>
              <a:rPr lang="en-US" dirty="0"/>
              <a:t>, </a:t>
            </a:r>
            <a:r>
              <a:rPr lang="en-US" dirty="0" smtClean="0"/>
              <a:t>that </a:t>
            </a:r>
            <a:r>
              <a:rPr lang="en-US" dirty="0"/>
              <a:t>held “</a:t>
            </a:r>
            <a:r>
              <a:rPr lang="en-US" dirty="0" err="1"/>
              <a:t>fracing</a:t>
            </a:r>
            <a:r>
              <a:rPr lang="en-US" dirty="0"/>
              <a:t> beneath another’s land was a trespass,” the court stated: “We need not decide the broader issue here</a:t>
            </a:r>
            <a:r>
              <a:rPr lang="en-US" dirty="0" smtClean="0"/>
              <a:t>.”</a:t>
            </a:r>
          </a:p>
          <a:p>
            <a:pPr algn="just"/>
            <a:r>
              <a:rPr lang="en-US" dirty="0" smtClean="0"/>
              <a:t>The court held </a:t>
            </a:r>
            <a:r>
              <a:rPr lang="en-US" dirty="0"/>
              <a:t>that any damages the plaintiffs could assert were related solely to drainage which the majority deemed to be encompassed by the rule of capture. </a:t>
            </a:r>
          </a:p>
        </p:txBody>
      </p:sp>
      <p:sp>
        <p:nvSpPr>
          <p:cNvPr id="4" name="Slide Number Placeholder 3"/>
          <p:cNvSpPr>
            <a:spLocks noGrp="1"/>
          </p:cNvSpPr>
          <p:nvPr>
            <p:ph type="sldNum" sz="quarter" idx="12"/>
          </p:nvPr>
        </p:nvSpPr>
        <p:spPr/>
        <p:txBody>
          <a:bodyPr/>
          <a:lstStyle/>
          <a:p>
            <a:fld id="{4400B16D-43E7-413E-BB80-7D2A67F1C7EC}" type="slidenum">
              <a:rPr lang="en-US" smtClean="0"/>
              <a:t>61</a:t>
            </a:fld>
            <a:endParaRPr lang="en-US"/>
          </a:p>
        </p:txBody>
      </p:sp>
    </p:spTree>
    <p:extLst>
      <p:ext uri="{BB962C8B-B14F-4D97-AF65-F5344CB8AC3E}">
        <p14:creationId xmlns:p14="http://schemas.microsoft.com/office/powerpoint/2010/main" val="350907287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Stone v. Chesapeake</a:t>
            </a:r>
            <a:endParaRPr lang="en-US" i="1"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algn="just"/>
            <a:r>
              <a:rPr lang="en-US" b="1" i="1" dirty="0"/>
              <a:t>Stone v. Chesapeake Appalachia, LLC</a:t>
            </a:r>
            <a:r>
              <a:rPr lang="en-US" dirty="0"/>
              <a:t>, No. 5:12-CV-102, 2013 WL 2097397 (N.D. W.Va. April 10, 2013), </a:t>
            </a:r>
            <a:r>
              <a:rPr lang="en-US" i="1" dirty="0"/>
              <a:t>vacated following settlement</a:t>
            </a:r>
            <a:r>
              <a:rPr lang="en-US" dirty="0"/>
              <a:t>, 2013 WL </a:t>
            </a:r>
            <a:r>
              <a:rPr lang="en-US" dirty="0" smtClean="0"/>
              <a:t>7863861 </a:t>
            </a:r>
            <a:r>
              <a:rPr lang="en-US" dirty="0"/>
              <a:t>(July 30, 2013</a:t>
            </a:r>
            <a:r>
              <a:rPr lang="en-US" dirty="0" smtClean="0"/>
              <a:t>).</a:t>
            </a:r>
          </a:p>
          <a:p>
            <a:pPr algn="just"/>
            <a:r>
              <a:rPr lang="en-US" dirty="0" smtClean="0"/>
              <a:t>Rejected </a:t>
            </a:r>
            <a:r>
              <a:rPr lang="en-US" dirty="0"/>
              <a:t>the </a:t>
            </a:r>
            <a:r>
              <a:rPr lang="en-US" dirty="0" smtClean="0"/>
              <a:t>analysis </a:t>
            </a:r>
            <a:r>
              <a:rPr lang="en-US" dirty="0"/>
              <a:t>in </a:t>
            </a:r>
            <a:r>
              <a:rPr lang="en-US" i="1" dirty="0"/>
              <a:t>Garza</a:t>
            </a:r>
            <a:r>
              <a:rPr lang="en-US" dirty="0"/>
              <a:t> and held that </a:t>
            </a:r>
            <a:r>
              <a:rPr lang="en-US" dirty="0" err="1"/>
              <a:t>frac</a:t>
            </a:r>
            <a:r>
              <a:rPr lang="en-US" dirty="0"/>
              <a:t> fissures extending into adjacent lands constituted an actionable trespass</a:t>
            </a:r>
            <a:r>
              <a:rPr lang="en-US" dirty="0" smtClean="0"/>
              <a:t>.</a:t>
            </a:r>
          </a:p>
          <a:p>
            <a:pPr algn="just"/>
            <a:r>
              <a:rPr lang="en-US" dirty="0" smtClean="0"/>
              <a:t>“</a:t>
            </a:r>
            <a:r>
              <a:rPr lang="en-US" dirty="0"/>
              <a:t>The </a:t>
            </a:r>
            <a:r>
              <a:rPr lang="en-US" i="1" dirty="0"/>
              <a:t>Garza</a:t>
            </a:r>
            <a:r>
              <a:rPr lang="en-US" dirty="0"/>
              <a:t> opinion gives oil and gas operators a blank check to steal from the small landowner.” </a:t>
            </a:r>
          </a:p>
        </p:txBody>
      </p:sp>
      <p:sp>
        <p:nvSpPr>
          <p:cNvPr id="4" name="Slide Number Placeholder 3"/>
          <p:cNvSpPr>
            <a:spLocks noGrp="1"/>
          </p:cNvSpPr>
          <p:nvPr>
            <p:ph type="sldNum" sz="quarter" idx="12"/>
          </p:nvPr>
        </p:nvSpPr>
        <p:spPr/>
        <p:txBody>
          <a:bodyPr/>
          <a:lstStyle/>
          <a:p>
            <a:fld id="{4400B16D-43E7-413E-BB80-7D2A67F1C7EC}" type="slidenum">
              <a:rPr lang="en-US" smtClean="0"/>
              <a:t>62</a:t>
            </a:fld>
            <a:endParaRPr lang="en-US"/>
          </a:p>
        </p:txBody>
      </p:sp>
    </p:spTree>
    <p:extLst>
      <p:ext uri="{BB962C8B-B14F-4D97-AF65-F5344CB8AC3E}">
        <p14:creationId xmlns:p14="http://schemas.microsoft.com/office/powerpoint/2010/main" val="249115375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Stone v. Chesapeake</a:t>
            </a:r>
            <a:endParaRPr lang="en-US" i="1" dirty="0"/>
          </a:p>
        </p:txBody>
      </p:sp>
      <p:sp>
        <p:nvSpPr>
          <p:cNvPr id="3" name="Content Placeholder 2"/>
          <p:cNvSpPr>
            <a:spLocks noGrp="1"/>
          </p:cNvSpPr>
          <p:nvPr>
            <p:ph idx="1"/>
          </p:nvPr>
        </p:nvSpPr>
        <p:spPr/>
        <p:txBody>
          <a:bodyPr>
            <a:normAutofit lnSpcReduction="10000"/>
          </a:bodyPr>
          <a:lstStyle/>
          <a:p>
            <a:pPr algn="just"/>
            <a:r>
              <a:rPr lang="en-US" dirty="0"/>
              <a:t>The problem with the analysis in </a:t>
            </a:r>
            <a:r>
              <a:rPr lang="en-US" i="1" dirty="0"/>
              <a:t>Stone</a:t>
            </a:r>
            <a:r>
              <a:rPr lang="en-US" dirty="0"/>
              <a:t> is the court assumed that when a </a:t>
            </a:r>
            <a:r>
              <a:rPr lang="en-US" dirty="0" err="1"/>
              <a:t>frac</a:t>
            </a:r>
            <a:r>
              <a:rPr lang="en-US" dirty="0"/>
              <a:t> fissure crossed a subterranean boundary line, it would constitute a trespass</a:t>
            </a:r>
            <a:r>
              <a:rPr lang="en-US" dirty="0" smtClean="0"/>
              <a:t>.</a:t>
            </a:r>
          </a:p>
          <a:p>
            <a:pPr algn="just"/>
            <a:r>
              <a:rPr lang="en-US" dirty="0" smtClean="0"/>
              <a:t>It answered </a:t>
            </a:r>
            <a:r>
              <a:rPr lang="en-US" dirty="0"/>
              <a:t>the question left unanswered in </a:t>
            </a:r>
            <a:r>
              <a:rPr lang="en-US" i="1" dirty="0"/>
              <a:t>Garza</a:t>
            </a:r>
            <a:r>
              <a:rPr lang="en-US" dirty="0"/>
              <a:t>: recovery of oil and gas through a </a:t>
            </a:r>
            <a:r>
              <a:rPr lang="en-US" dirty="0" err="1"/>
              <a:t>frac</a:t>
            </a:r>
            <a:r>
              <a:rPr lang="en-US" dirty="0"/>
              <a:t> fissure that crosses property lines is a trespass and is therefore not protected by the rule of capture. </a:t>
            </a:r>
          </a:p>
        </p:txBody>
      </p:sp>
      <p:sp>
        <p:nvSpPr>
          <p:cNvPr id="4" name="Slide Number Placeholder 3"/>
          <p:cNvSpPr>
            <a:spLocks noGrp="1"/>
          </p:cNvSpPr>
          <p:nvPr>
            <p:ph type="sldNum" sz="quarter" idx="12"/>
          </p:nvPr>
        </p:nvSpPr>
        <p:spPr/>
        <p:txBody>
          <a:bodyPr/>
          <a:lstStyle/>
          <a:p>
            <a:fld id="{4400B16D-43E7-413E-BB80-7D2A67F1C7EC}" type="slidenum">
              <a:rPr lang="en-US" smtClean="0"/>
              <a:t>63</a:t>
            </a:fld>
            <a:endParaRPr lang="en-US"/>
          </a:p>
        </p:txBody>
      </p:sp>
    </p:spTree>
    <p:extLst>
      <p:ext uri="{BB962C8B-B14F-4D97-AF65-F5344CB8AC3E}">
        <p14:creationId xmlns:p14="http://schemas.microsoft.com/office/powerpoint/2010/main" val="233681442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Stone v. Chesapeake</a:t>
            </a:r>
            <a:endParaRPr lang="en-US" i="1" dirty="0"/>
          </a:p>
        </p:txBody>
      </p:sp>
      <p:sp>
        <p:nvSpPr>
          <p:cNvPr id="3" name="Content Placeholder 2"/>
          <p:cNvSpPr>
            <a:spLocks noGrp="1"/>
          </p:cNvSpPr>
          <p:nvPr>
            <p:ph idx="1"/>
          </p:nvPr>
        </p:nvSpPr>
        <p:spPr>
          <a:xfrm>
            <a:off x="457200" y="1600200"/>
            <a:ext cx="8229600" cy="4800600"/>
          </a:xfrm>
        </p:spPr>
        <p:txBody>
          <a:bodyPr>
            <a:normAutofit/>
          </a:bodyPr>
          <a:lstStyle/>
          <a:p>
            <a:pPr algn="just"/>
            <a:r>
              <a:rPr lang="en-US" dirty="0"/>
              <a:t>The court noted that West Virginia fully embraces the </a:t>
            </a:r>
            <a:r>
              <a:rPr lang="en-US" i="1" dirty="0"/>
              <a:t>ad </a:t>
            </a:r>
            <a:r>
              <a:rPr lang="en-US" i="1" dirty="0" err="1" smtClean="0"/>
              <a:t>coelum</a:t>
            </a:r>
            <a:r>
              <a:rPr lang="en-US" i="1" dirty="0" smtClean="0"/>
              <a:t> </a:t>
            </a:r>
            <a:r>
              <a:rPr lang="en-US" dirty="0"/>
              <a:t>doctrine. </a:t>
            </a:r>
            <a:endParaRPr lang="en-US" dirty="0" smtClean="0"/>
          </a:p>
          <a:p>
            <a:pPr algn="just"/>
            <a:r>
              <a:rPr lang="en-US" dirty="0" smtClean="0"/>
              <a:t>The </a:t>
            </a:r>
            <a:r>
              <a:rPr lang="en-US" i="1" dirty="0"/>
              <a:t>ad </a:t>
            </a:r>
            <a:r>
              <a:rPr lang="en-US" i="1" dirty="0" err="1"/>
              <a:t>coelum</a:t>
            </a:r>
            <a:r>
              <a:rPr lang="en-US" i="1" dirty="0"/>
              <a:t> </a:t>
            </a:r>
            <a:r>
              <a:rPr lang="en-US" dirty="0"/>
              <a:t>doctrine is a necessary component of the property line analysis</a:t>
            </a:r>
            <a:r>
              <a:rPr lang="en-US" dirty="0" smtClean="0"/>
              <a:t>.</a:t>
            </a:r>
          </a:p>
          <a:p>
            <a:pPr algn="just"/>
            <a:r>
              <a:rPr lang="en-US" dirty="0" smtClean="0"/>
              <a:t>Once </a:t>
            </a:r>
            <a:r>
              <a:rPr lang="en-US" dirty="0"/>
              <a:t>a </a:t>
            </a:r>
            <a:r>
              <a:rPr lang="en-US" dirty="0" err="1"/>
              <a:t>frac</a:t>
            </a:r>
            <a:r>
              <a:rPr lang="en-US" dirty="0"/>
              <a:t> fissure crosses a property line a trespass has been committed and any drainage of oil and gas associated with the </a:t>
            </a:r>
            <a:r>
              <a:rPr lang="en-US" dirty="0" err="1"/>
              <a:t>frac</a:t>
            </a:r>
            <a:r>
              <a:rPr lang="en-US" dirty="0"/>
              <a:t> will be illegitimate and not protected by the rule of capture. </a:t>
            </a:r>
          </a:p>
        </p:txBody>
      </p:sp>
      <p:sp>
        <p:nvSpPr>
          <p:cNvPr id="4" name="Slide Number Placeholder 3"/>
          <p:cNvSpPr>
            <a:spLocks noGrp="1"/>
          </p:cNvSpPr>
          <p:nvPr>
            <p:ph type="sldNum" sz="quarter" idx="12"/>
          </p:nvPr>
        </p:nvSpPr>
        <p:spPr/>
        <p:txBody>
          <a:bodyPr/>
          <a:lstStyle/>
          <a:p>
            <a:fld id="{4400B16D-43E7-413E-BB80-7D2A67F1C7EC}" type="slidenum">
              <a:rPr lang="en-US" smtClean="0"/>
              <a:t>64</a:t>
            </a:fld>
            <a:endParaRPr lang="en-US"/>
          </a:p>
        </p:txBody>
      </p:sp>
    </p:spTree>
    <p:extLst>
      <p:ext uri="{BB962C8B-B14F-4D97-AF65-F5344CB8AC3E}">
        <p14:creationId xmlns:p14="http://schemas.microsoft.com/office/powerpoint/2010/main" val="141933389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Stone v. Chesapeake</a:t>
            </a:r>
            <a:endParaRPr lang="en-US" i="1" dirty="0"/>
          </a:p>
        </p:txBody>
      </p:sp>
      <p:sp>
        <p:nvSpPr>
          <p:cNvPr id="3" name="Content Placeholder 2"/>
          <p:cNvSpPr>
            <a:spLocks noGrp="1"/>
          </p:cNvSpPr>
          <p:nvPr>
            <p:ph idx="1"/>
          </p:nvPr>
        </p:nvSpPr>
        <p:spPr/>
        <p:txBody>
          <a:bodyPr>
            <a:normAutofit/>
          </a:bodyPr>
          <a:lstStyle/>
          <a:p>
            <a:pPr algn="just"/>
            <a:r>
              <a:rPr lang="en-US" dirty="0"/>
              <a:t>As is frequently the case, the court chose to protect the landowner’s right to refuse to pool their land or otherwise participate in development of the reservoir; the right to just say “no</a:t>
            </a:r>
            <a:r>
              <a:rPr lang="en-US" dirty="0" smtClean="0"/>
              <a:t>.”</a:t>
            </a:r>
          </a:p>
          <a:p>
            <a:pPr algn="just"/>
            <a:r>
              <a:rPr lang="en-US" dirty="0"/>
              <a:t>In many </a:t>
            </a:r>
            <a:r>
              <a:rPr lang="en-US" dirty="0" smtClean="0"/>
              <a:t>states </a:t>
            </a:r>
            <a:r>
              <a:rPr lang="en-US" dirty="0"/>
              <a:t>the landowner’s ability to just say “no” </a:t>
            </a:r>
            <a:r>
              <a:rPr lang="en-US" dirty="0" smtClean="0"/>
              <a:t>is </a:t>
            </a:r>
            <a:r>
              <a:rPr lang="en-US" dirty="0"/>
              <a:t>severely limited by </a:t>
            </a:r>
            <a:r>
              <a:rPr lang="en-US" dirty="0" smtClean="0"/>
              <a:t>compulsory </a:t>
            </a:r>
            <a:r>
              <a:rPr lang="en-US" dirty="0"/>
              <a:t>pooling statutes. </a:t>
            </a:r>
          </a:p>
        </p:txBody>
      </p:sp>
      <p:sp>
        <p:nvSpPr>
          <p:cNvPr id="4" name="Slide Number Placeholder 3"/>
          <p:cNvSpPr>
            <a:spLocks noGrp="1"/>
          </p:cNvSpPr>
          <p:nvPr>
            <p:ph type="sldNum" sz="quarter" idx="12"/>
          </p:nvPr>
        </p:nvSpPr>
        <p:spPr/>
        <p:txBody>
          <a:bodyPr/>
          <a:lstStyle/>
          <a:p>
            <a:fld id="{4400B16D-43E7-413E-BB80-7D2A67F1C7EC}" type="slidenum">
              <a:rPr lang="en-US" smtClean="0"/>
              <a:t>65</a:t>
            </a:fld>
            <a:endParaRPr lang="en-US"/>
          </a:p>
        </p:txBody>
      </p:sp>
    </p:spTree>
    <p:extLst>
      <p:ext uri="{BB962C8B-B14F-4D97-AF65-F5344CB8AC3E}">
        <p14:creationId xmlns:p14="http://schemas.microsoft.com/office/powerpoint/2010/main" val="233681442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Alone in the Reservoir</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a:t>In </a:t>
            </a:r>
            <a:r>
              <a:rPr lang="en-US" b="1" i="1" dirty="0"/>
              <a:t>Nunez v. </a:t>
            </a:r>
            <a:r>
              <a:rPr lang="en-US" b="1" i="1" dirty="0" err="1"/>
              <a:t>Wainco</a:t>
            </a:r>
            <a:r>
              <a:rPr lang="en-US" b="1" i="1" dirty="0"/>
              <a:t> Oil &amp; Gas Co.</a:t>
            </a:r>
            <a:r>
              <a:rPr lang="en-US" dirty="0"/>
              <a:t>, 488 So.2d 955 (La. 1986), the court held </a:t>
            </a:r>
            <a:r>
              <a:rPr lang="en-US" dirty="0" smtClean="0"/>
              <a:t>that:</a:t>
            </a:r>
          </a:p>
          <a:p>
            <a:pPr algn="just"/>
            <a:r>
              <a:rPr lang="en-US" dirty="0" smtClean="0"/>
              <a:t>“[W]hen </a:t>
            </a:r>
            <a:r>
              <a:rPr lang="en-US" dirty="0"/>
              <a:t>the Commissioner of Conservation has declared that landowners </a:t>
            </a:r>
            <a:r>
              <a:rPr lang="en-US" b="1" dirty="0">
                <a:solidFill>
                  <a:srgbClr val="FF0000"/>
                </a:solidFill>
              </a:rPr>
              <a:t>share a common interest in a reservoir </a:t>
            </a:r>
            <a:r>
              <a:rPr lang="en-US" dirty="0"/>
              <a:t>of natural resources beneath their adjacent tracts, </a:t>
            </a:r>
            <a:r>
              <a:rPr lang="en-US" b="1" dirty="0">
                <a:solidFill>
                  <a:srgbClr val="FF0000"/>
                </a:solidFill>
              </a:rPr>
              <a:t>such common interest does not permit one participant to rely on a concept of individual ownership to thwart the common right to the resource </a:t>
            </a:r>
            <a:r>
              <a:rPr lang="en-US" b="1" dirty="0">
                <a:solidFill>
                  <a:srgbClr val="0000FF"/>
                </a:solidFill>
              </a:rPr>
              <a:t>as well as the important state interest in developing its resources fully and efficiently</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66</a:t>
            </a:fld>
            <a:endParaRPr lang="en-US"/>
          </a:p>
        </p:txBody>
      </p:sp>
    </p:spTree>
    <p:extLst>
      <p:ext uri="{BB962C8B-B14F-4D97-AF65-F5344CB8AC3E}">
        <p14:creationId xmlns:p14="http://schemas.microsoft.com/office/powerpoint/2010/main" val="125290011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 Analysis?</a:t>
            </a:r>
            <a:endParaRPr lang="en-US" dirty="0"/>
          </a:p>
        </p:txBody>
      </p:sp>
      <p:sp>
        <p:nvSpPr>
          <p:cNvPr id="3" name="Content Placeholder 2"/>
          <p:cNvSpPr>
            <a:spLocks noGrp="1"/>
          </p:cNvSpPr>
          <p:nvPr>
            <p:ph idx="1"/>
          </p:nvPr>
        </p:nvSpPr>
        <p:spPr/>
        <p:txBody>
          <a:bodyPr>
            <a:normAutofit lnSpcReduction="10000"/>
          </a:bodyPr>
          <a:lstStyle/>
          <a:p>
            <a:pPr algn="just"/>
            <a:r>
              <a:rPr lang="en-US" b="1" dirty="0">
                <a:solidFill>
                  <a:srgbClr val="FF0000"/>
                </a:solidFill>
              </a:rPr>
              <a:t>The </a:t>
            </a:r>
            <a:r>
              <a:rPr lang="en-US" b="1" i="1" dirty="0">
                <a:solidFill>
                  <a:srgbClr val="FF0000"/>
                </a:solidFill>
              </a:rPr>
              <a:t>Stone</a:t>
            </a:r>
            <a:r>
              <a:rPr lang="en-US" b="1" dirty="0">
                <a:solidFill>
                  <a:srgbClr val="FF0000"/>
                </a:solidFill>
              </a:rPr>
              <a:t> analysis, like the </a:t>
            </a:r>
            <a:r>
              <a:rPr lang="en-US" b="1" i="1" dirty="0">
                <a:solidFill>
                  <a:srgbClr val="FF0000"/>
                </a:solidFill>
              </a:rPr>
              <a:t>Garza</a:t>
            </a:r>
            <a:r>
              <a:rPr lang="en-US" b="1" dirty="0">
                <a:solidFill>
                  <a:srgbClr val="FF0000"/>
                </a:solidFill>
              </a:rPr>
              <a:t> analysis, fails to consider </a:t>
            </a:r>
            <a:r>
              <a:rPr lang="en-US" b="1" i="1" dirty="0">
                <a:solidFill>
                  <a:srgbClr val="0000FF"/>
                </a:solidFill>
              </a:rPr>
              <a:t>the connected nature </a:t>
            </a:r>
            <a:r>
              <a:rPr lang="en-US" b="1" dirty="0">
                <a:solidFill>
                  <a:srgbClr val="FF0000"/>
                </a:solidFill>
              </a:rPr>
              <a:t>of the property interest at issue</a:t>
            </a:r>
            <a:r>
              <a:rPr lang="en-US" b="1" dirty="0" smtClean="0">
                <a:solidFill>
                  <a:srgbClr val="FF0000"/>
                </a:solidFill>
              </a:rPr>
              <a:t>.</a:t>
            </a:r>
          </a:p>
          <a:p>
            <a:pPr algn="just"/>
            <a:r>
              <a:rPr lang="en-US" dirty="0" smtClean="0"/>
              <a:t>Nowhere </a:t>
            </a:r>
            <a:r>
              <a:rPr lang="en-US" dirty="0"/>
              <a:t>in either opinion is there any analysis regarding the parties’ correlative rights in the reservoir. </a:t>
            </a:r>
            <a:endParaRPr lang="en-US" dirty="0" smtClean="0"/>
          </a:p>
          <a:p>
            <a:pPr algn="just"/>
            <a:r>
              <a:rPr lang="en-US" dirty="0" smtClean="0"/>
              <a:t>The </a:t>
            </a:r>
            <a:r>
              <a:rPr lang="en-US" dirty="0"/>
              <a:t>observations made by Theresa Poindexter, in her student comment on </a:t>
            </a:r>
            <a:r>
              <a:rPr lang="en-US" i="1" dirty="0"/>
              <a:t>Garza</a:t>
            </a:r>
            <a:r>
              <a:rPr lang="en-US" dirty="0"/>
              <a:t>, are therefore equally applicable to </a:t>
            </a:r>
            <a:r>
              <a:rPr lang="en-US" i="1" dirty="0"/>
              <a:t>Stone</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67</a:t>
            </a:fld>
            <a:endParaRPr lang="en-US"/>
          </a:p>
        </p:txBody>
      </p:sp>
    </p:spTree>
    <p:extLst>
      <p:ext uri="{BB962C8B-B14F-4D97-AF65-F5344CB8AC3E}">
        <p14:creationId xmlns:p14="http://schemas.microsoft.com/office/powerpoint/2010/main" val="233681442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 Analysis?</a:t>
            </a:r>
            <a:endParaRPr lang="en-US" dirty="0"/>
          </a:p>
        </p:txBody>
      </p:sp>
      <p:sp>
        <p:nvSpPr>
          <p:cNvPr id="3" name="Content Placeholder 2"/>
          <p:cNvSpPr>
            <a:spLocks noGrp="1"/>
          </p:cNvSpPr>
          <p:nvPr>
            <p:ph idx="1"/>
          </p:nvPr>
        </p:nvSpPr>
        <p:spPr/>
        <p:txBody>
          <a:bodyPr/>
          <a:lstStyle/>
          <a:p>
            <a:pPr algn="just"/>
            <a:r>
              <a:rPr lang="en-US" dirty="0" smtClean="0"/>
              <a:t>Theresa </a:t>
            </a:r>
            <a:r>
              <a:rPr lang="en-US" dirty="0"/>
              <a:t>D. Poindexter, </a:t>
            </a:r>
            <a:r>
              <a:rPr lang="en-US" i="1" dirty="0"/>
              <a:t>Correlative Rights Doctrine, Not the Rule of Capture, Provides Correct Analysis for Resolving Hydraulic Fracturing Cases [Coastal Oil &amp; Gas Corp. v. Garza Energy Trust, 268 S.W.3d 1 (Tex. 2008)]</a:t>
            </a:r>
            <a:r>
              <a:rPr lang="en-US" dirty="0"/>
              <a:t>, 48 WASHBURN L. J. 755 (2009).</a:t>
            </a:r>
          </a:p>
          <a:p>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68</a:t>
            </a:fld>
            <a:endParaRPr lang="en-US"/>
          </a:p>
        </p:txBody>
      </p:sp>
    </p:spTree>
    <p:extLst>
      <p:ext uri="{BB962C8B-B14F-4D97-AF65-F5344CB8AC3E}">
        <p14:creationId xmlns:p14="http://schemas.microsoft.com/office/powerpoint/2010/main" val="288536085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Fence-Line Mentality</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algn="just"/>
            <a:r>
              <a:rPr lang="en-US" dirty="0" smtClean="0"/>
              <a:t>“Although </a:t>
            </a:r>
            <a:r>
              <a:rPr lang="en-US" dirty="0"/>
              <a:t>an owner of land can construct a fence, and delineate his or her surface boundaries, this is not possible when the line is drawn within an oil and gas reservoir. Yet, all oil and gas conveyances and leases draw lines that purport to neatly carve up the oil and gas reservoir</a:t>
            </a:r>
            <a:r>
              <a:rPr lang="en-US" dirty="0" smtClean="0"/>
              <a:t>.”</a:t>
            </a:r>
            <a:endParaRPr lang="en-US" dirty="0"/>
          </a:p>
          <a:p>
            <a:pPr algn="just"/>
            <a:r>
              <a:rPr lang="en-US" dirty="0"/>
              <a:t>David E. Pierce, </a:t>
            </a:r>
            <a:r>
              <a:rPr lang="en-US" i="1" dirty="0"/>
              <a:t>Oil and Gas Easements</a:t>
            </a:r>
            <a:r>
              <a:rPr lang="en-US" dirty="0"/>
              <a:t>, </a:t>
            </a:r>
            <a:r>
              <a:rPr lang="en-US" dirty="0" smtClean="0"/>
              <a:t>33 </a:t>
            </a:r>
            <a:r>
              <a:rPr lang="en-US" dirty="0"/>
              <a:t>ENERGY &amp; MIN. L. INST. 317, 319 (2012).</a:t>
            </a:r>
          </a:p>
          <a:p>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69</a:t>
            </a:fld>
            <a:endParaRPr lang="en-US"/>
          </a:p>
        </p:txBody>
      </p:sp>
    </p:spTree>
    <p:extLst>
      <p:ext uri="{BB962C8B-B14F-4D97-AF65-F5344CB8AC3E}">
        <p14:creationId xmlns:p14="http://schemas.microsoft.com/office/powerpoint/2010/main" val="1712885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Origins of Correlative Rights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algn="just"/>
            <a:r>
              <a:rPr lang="en-US" b="1" dirty="0">
                <a:solidFill>
                  <a:srgbClr val="0000FF"/>
                </a:solidFill>
              </a:rPr>
              <a:t>The trial judge </a:t>
            </a:r>
            <a:r>
              <a:rPr lang="en-US" dirty="0"/>
              <a:t>considered correlative rights limitations recognized under water law and commented on </a:t>
            </a:r>
            <a:r>
              <a:rPr lang="en-US" b="1" dirty="0">
                <a:solidFill>
                  <a:srgbClr val="FF0000"/>
                </a:solidFill>
              </a:rPr>
              <a:t>“certain duties of good neighborhood” </a:t>
            </a:r>
            <a:r>
              <a:rPr lang="en-US" dirty="0"/>
              <a:t>that were applicable to the oil and gas reservoir. </a:t>
            </a:r>
            <a:endParaRPr lang="en-US" dirty="0" smtClean="0"/>
          </a:p>
        </p:txBody>
      </p:sp>
      <p:sp>
        <p:nvSpPr>
          <p:cNvPr id="4" name="Slide Number Placeholder 3"/>
          <p:cNvSpPr>
            <a:spLocks noGrp="1"/>
          </p:cNvSpPr>
          <p:nvPr>
            <p:ph type="sldNum" sz="quarter" idx="12"/>
          </p:nvPr>
        </p:nvSpPr>
        <p:spPr/>
        <p:txBody>
          <a:bodyPr/>
          <a:lstStyle/>
          <a:p>
            <a:fld id="{4400B16D-43E7-413E-BB80-7D2A67F1C7EC}" type="slidenum">
              <a:rPr lang="en-US" smtClean="0"/>
              <a:t>7</a:t>
            </a:fld>
            <a:endParaRPr lang="en-US"/>
          </a:p>
        </p:txBody>
      </p:sp>
    </p:spTree>
    <p:extLst>
      <p:ext uri="{BB962C8B-B14F-4D97-AF65-F5344CB8AC3E}">
        <p14:creationId xmlns:p14="http://schemas.microsoft.com/office/powerpoint/2010/main" val="254279640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It’s a Beautiful Day in the Neighborhood</a:t>
            </a:r>
            <a:endParaRPr lang="en-US" dirty="0"/>
          </a:p>
        </p:txBody>
      </p:sp>
      <p:sp>
        <p:nvSpPr>
          <p:cNvPr id="3" name="Content Placeholder 2"/>
          <p:cNvSpPr>
            <a:spLocks noGrp="1"/>
          </p:cNvSpPr>
          <p:nvPr>
            <p:ph idx="1"/>
          </p:nvPr>
        </p:nvSpPr>
        <p:spPr/>
        <p:txBody>
          <a:bodyPr/>
          <a:lstStyle/>
          <a:p>
            <a:pPr algn="just"/>
            <a:r>
              <a:rPr lang="en-US" dirty="0"/>
              <a:t>The court in </a:t>
            </a:r>
            <a:r>
              <a:rPr lang="en-US" i="1" dirty="0"/>
              <a:t>Stone </a:t>
            </a:r>
            <a:r>
              <a:rPr lang="en-US" dirty="0"/>
              <a:t>made it clear that hydraulic fracturing is not protected by the rule of capture. </a:t>
            </a:r>
            <a:endParaRPr lang="en-US" dirty="0" smtClean="0"/>
          </a:p>
          <a:p>
            <a:pPr algn="just"/>
            <a:r>
              <a:rPr lang="en-US" dirty="0" smtClean="0"/>
              <a:t>But</a:t>
            </a:r>
            <a:r>
              <a:rPr lang="en-US" dirty="0"/>
              <a:t>, might it be protected under a more precise definition of the parties’ respective rights as members of a “reservoir neighborhood?”</a:t>
            </a:r>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70</a:t>
            </a:fld>
            <a:endParaRPr lang="en-US"/>
          </a:p>
        </p:txBody>
      </p:sp>
    </p:spTree>
    <p:extLst>
      <p:ext uri="{BB962C8B-B14F-4D97-AF65-F5344CB8AC3E}">
        <p14:creationId xmlns:p14="http://schemas.microsoft.com/office/powerpoint/2010/main" val="186479492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Reservoir Neighborhood Analysis</a:t>
            </a:r>
            <a:endParaRPr lang="en-US" dirty="0"/>
          </a:p>
        </p:txBody>
      </p:sp>
      <p:sp>
        <p:nvSpPr>
          <p:cNvPr id="3" name="Content Placeholder 2"/>
          <p:cNvSpPr>
            <a:spLocks noGrp="1"/>
          </p:cNvSpPr>
          <p:nvPr>
            <p:ph idx="1"/>
          </p:nvPr>
        </p:nvSpPr>
        <p:spPr/>
        <p:txBody>
          <a:bodyPr>
            <a:normAutofit/>
          </a:bodyPr>
          <a:lstStyle/>
          <a:p>
            <a:pPr algn="just"/>
            <a:r>
              <a:rPr lang="en-US" dirty="0" smtClean="0"/>
              <a:t>No </a:t>
            </a:r>
            <a:r>
              <a:rPr lang="en-US" dirty="0"/>
              <a:t>property interest is absolute</a:t>
            </a:r>
            <a:r>
              <a:rPr lang="en-US" dirty="0" smtClean="0"/>
              <a:t>.</a:t>
            </a:r>
          </a:p>
          <a:p>
            <a:pPr algn="just"/>
            <a:r>
              <a:rPr lang="en-US" dirty="0" smtClean="0"/>
              <a:t>Private </a:t>
            </a:r>
            <a:r>
              <a:rPr lang="en-US" dirty="0"/>
              <a:t>property is </a:t>
            </a:r>
            <a:r>
              <a:rPr lang="en-US" dirty="0" smtClean="0"/>
              <a:t>often made </a:t>
            </a:r>
            <a:r>
              <a:rPr lang="en-US" dirty="0"/>
              <a:t>more valuable by recognizing limits on its free use because the property will benefit from similar limits imposed on surrounding owners. </a:t>
            </a:r>
          </a:p>
        </p:txBody>
      </p:sp>
      <p:sp>
        <p:nvSpPr>
          <p:cNvPr id="4" name="Slide Number Placeholder 3"/>
          <p:cNvSpPr>
            <a:spLocks noGrp="1"/>
          </p:cNvSpPr>
          <p:nvPr>
            <p:ph type="sldNum" sz="quarter" idx="12"/>
          </p:nvPr>
        </p:nvSpPr>
        <p:spPr/>
        <p:txBody>
          <a:bodyPr/>
          <a:lstStyle/>
          <a:p>
            <a:fld id="{4400B16D-43E7-413E-BB80-7D2A67F1C7EC}" type="slidenum">
              <a:rPr lang="en-US" smtClean="0"/>
              <a:t>71</a:t>
            </a:fld>
            <a:endParaRPr lang="en-US"/>
          </a:p>
        </p:txBody>
      </p:sp>
    </p:spTree>
    <p:extLst>
      <p:ext uri="{BB962C8B-B14F-4D97-AF65-F5344CB8AC3E}">
        <p14:creationId xmlns:p14="http://schemas.microsoft.com/office/powerpoint/2010/main" val="246069966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Reservoir Neighborhood Analysis</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algn="just"/>
            <a:r>
              <a:rPr lang="en-US" b="1" dirty="0" smtClean="0">
                <a:solidFill>
                  <a:srgbClr val="FF0000"/>
                </a:solidFill>
              </a:rPr>
              <a:t>Carol Rose: </a:t>
            </a:r>
            <a:r>
              <a:rPr lang="en-US" dirty="0"/>
              <a:t>property consists of: “</a:t>
            </a:r>
            <a:r>
              <a:rPr lang="en-US" b="1" dirty="0">
                <a:solidFill>
                  <a:srgbClr val="0000FF"/>
                </a:solidFill>
              </a:rPr>
              <a:t>some </a:t>
            </a:r>
            <a:r>
              <a:rPr lang="en-US" b="1" i="1" dirty="0">
                <a:solidFill>
                  <a:srgbClr val="0000FF"/>
                </a:solidFill>
              </a:rPr>
              <a:t>individual</a:t>
            </a:r>
            <a:r>
              <a:rPr lang="en-US" b="1" dirty="0">
                <a:solidFill>
                  <a:srgbClr val="0000FF"/>
                </a:solidFill>
              </a:rPr>
              <a:t> rights, mixed with still more </a:t>
            </a:r>
            <a:r>
              <a:rPr lang="en-US" b="1" i="1" dirty="0">
                <a:solidFill>
                  <a:srgbClr val="0000FF"/>
                </a:solidFill>
              </a:rPr>
              <a:t>rights shared with nearby associates or neighbors</a:t>
            </a:r>
            <a:r>
              <a:rPr lang="en-US" b="1" dirty="0">
                <a:solidFill>
                  <a:srgbClr val="0000FF"/>
                </a:solidFill>
              </a:rPr>
              <a:t>, mixed with still more </a:t>
            </a:r>
            <a:r>
              <a:rPr lang="en-US" b="1" i="1" dirty="0">
                <a:solidFill>
                  <a:srgbClr val="0000FF"/>
                </a:solidFill>
              </a:rPr>
              <a:t>rights shared with a larger community</a:t>
            </a:r>
            <a:r>
              <a:rPr lang="en-US" dirty="0"/>
              <a:t>, all held in relatively stable but nevertheless changing and subtly renegotiated relationships</a:t>
            </a:r>
            <a:r>
              <a:rPr lang="en-US" dirty="0" smtClean="0"/>
              <a:t>.”</a:t>
            </a:r>
            <a:r>
              <a:rPr lang="en-US" dirty="0"/>
              <a:t> </a:t>
            </a:r>
            <a:endParaRPr lang="en-US" dirty="0" smtClean="0"/>
          </a:p>
          <a:p>
            <a:pPr algn="just"/>
            <a:r>
              <a:rPr lang="en-US" dirty="0" smtClean="0"/>
              <a:t>When </a:t>
            </a:r>
            <a:r>
              <a:rPr lang="en-US" dirty="0"/>
              <a:t>dealing with oil and gas in a reservoir, these reciprocal limitations, and corresponding reciprocal rights, are reflected in the concept of correlative rights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72</a:t>
            </a:fld>
            <a:endParaRPr lang="en-US"/>
          </a:p>
        </p:txBody>
      </p:sp>
    </p:spTree>
    <p:extLst>
      <p:ext uri="{BB962C8B-B14F-4D97-AF65-F5344CB8AC3E}">
        <p14:creationId xmlns:p14="http://schemas.microsoft.com/office/powerpoint/2010/main" val="343285142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Correlative Rights</a:t>
            </a:r>
            <a:endParaRPr lang="en-US" dirty="0"/>
          </a:p>
        </p:txBody>
      </p:sp>
      <p:sp>
        <p:nvSpPr>
          <p:cNvPr id="3" name="Content Placeholder 2"/>
          <p:cNvSpPr>
            <a:spLocks noGrp="1"/>
          </p:cNvSpPr>
          <p:nvPr>
            <p:ph idx="1"/>
          </p:nvPr>
        </p:nvSpPr>
        <p:spPr/>
        <p:txBody>
          <a:bodyPr>
            <a:normAutofit/>
          </a:bodyPr>
          <a:lstStyle/>
          <a:p>
            <a:pPr algn="just"/>
            <a:r>
              <a:rPr lang="en-US" b="1" dirty="0" smtClean="0">
                <a:solidFill>
                  <a:srgbClr val="FF0000"/>
                </a:solidFill>
              </a:rPr>
              <a:t>Why have correlative rights not played a bigger role in defining rights in oil and gas?</a:t>
            </a:r>
          </a:p>
          <a:p>
            <a:pPr algn="just"/>
            <a:r>
              <a:rPr lang="en-US" dirty="0" smtClean="0"/>
              <a:t>Particularly positive or affirmative rights.</a:t>
            </a:r>
          </a:p>
          <a:p>
            <a:pPr algn="just"/>
            <a:r>
              <a:rPr lang="en-US" b="1" dirty="0">
                <a:solidFill>
                  <a:srgbClr val="0000FF"/>
                </a:solidFill>
              </a:rPr>
              <a:t>During the formative years of oil and gas law the greatest threat to the rule of capture was the correlative rights doctrine. </a:t>
            </a:r>
          </a:p>
        </p:txBody>
      </p:sp>
      <p:sp>
        <p:nvSpPr>
          <p:cNvPr id="4" name="Slide Number Placeholder 3"/>
          <p:cNvSpPr>
            <a:spLocks noGrp="1"/>
          </p:cNvSpPr>
          <p:nvPr>
            <p:ph type="sldNum" sz="quarter" idx="12"/>
          </p:nvPr>
        </p:nvSpPr>
        <p:spPr/>
        <p:txBody>
          <a:bodyPr/>
          <a:lstStyle/>
          <a:p>
            <a:fld id="{4400B16D-43E7-413E-BB80-7D2A67F1C7EC}" type="slidenum">
              <a:rPr lang="en-US" smtClean="0"/>
              <a:t>73</a:t>
            </a:fld>
            <a:endParaRPr lang="en-US"/>
          </a:p>
        </p:txBody>
      </p:sp>
    </p:spTree>
    <p:extLst>
      <p:ext uri="{BB962C8B-B14F-4D97-AF65-F5344CB8AC3E}">
        <p14:creationId xmlns:p14="http://schemas.microsoft.com/office/powerpoint/2010/main" val="343285142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Correlative Rights</a:t>
            </a:r>
            <a:endParaRPr lang="en-US" dirty="0"/>
          </a:p>
        </p:txBody>
      </p:sp>
      <p:sp>
        <p:nvSpPr>
          <p:cNvPr id="3" name="Content Placeholder 2"/>
          <p:cNvSpPr>
            <a:spLocks noGrp="1"/>
          </p:cNvSpPr>
          <p:nvPr>
            <p:ph idx="1"/>
          </p:nvPr>
        </p:nvSpPr>
        <p:spPr/>
        <p:txBody>
          <a:bodyPr/>
          <a:lstStyle/>
          <a:p>
            <a:pPr algn="just"/>
            <a:r>
              <a:rPr lang="en-US" dirty="0"/>
              <a:t>In </a:t>
            </a:r>
            <a:r>
              <a:rPr lang="en-US" b="1" dirty="0">
                <a:solidFill>
                  <a:srgbClr val="0000FF"/>
                </a:solidFill>
              </a:rPr>
              <a:t>1931</a:t>
            </a:r>
            <a:r>
              <a:rPr lang="en-US" dirty="0"/>
              <a:t> the American Petroleum Institute sought to describe each owner’s correlative rights in a reservoir by stating: “</a:t>
            </a:r>
            <a:r>
              <a:rPr lang="en-US" b="1" dirty="0">
                <a:solidFill>
                  <a:srgbClr val="FF0000"/>
                </a:solidFill>
              </a:rPr>
              <a:t>each owner of the surface is entitled only to his equitable and ratable share of the recoverable oil and gas energy in the common pool in the proportion which the recoverable reserves underlying his land bears to the recoverable reserves in the pool</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74</a:t>
            </a:fld>
            <a:endParaRPr lang="en-US"/>
          </a:p>
        </p:txBody>
      </p:sp>
    </p:spTree>
    <p:extLst>
      <p:ext uri="{BB962C8B-B14F-4D97-AF65-F5344CB8AC3E}">
        <p14:creationId xmlns:p14="http://schemas.microsoft.com/office/powerpoint/2010/main" val="343285142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Correlative Rights</a:t>
            </a:r>
            <a:endParaRPr lang="en-US" dirty="0"/>
          </a:p>
        </p:txBody>
      </p:sp>
      <p:sp>
        <p:nvSpPr>
          <p:cNvPr id="3" name="Content Placeholder 2"/>
          <p:cNvSpPr>
            <a:spLocks noGrp="1"/>
          </p:cNvSpPr>
          <p:nvPr>
            <p:ph idx="1"/>
          </p:nvPr>
        </p:nvSpPr>
        <p:spPr/>
        <p:txBody>
          <a:bodyPr>
            <a:normAutofit/>
          </a:bodyPr>
          <a:lstStyle/>
          <a:p>
            <a:pPr algn="just"/>
            <a:r>
              <a:rPr lang="en-US" b="1" dirty="0" smtClean="0">
                <a:solidFill>
                  <a:srgbClr val="0000FF"/>
                </a:solidFill>
              </a:rPr>
              <a:t>API’s 1942 clarification of its 1931 statement: </a:t>
            </a:r>
            <a:r>
              <a:rPr lang="en-US" dirty="0" smtClean="0"/>
              <a:t>“</a:t>
            </a:r>
            <a:r>
              <a:rPr lang="en-US" b="1" dirty="0" smtClean="0">
                <a:solidFill>
                  <a:srgbClr val="FF0000"/>
                </a:solidFill>
              </a:rPr>
              <a:t>Within </a:t>
            </a:r>
            <a:r>
              <a:rPr lang="en-US" b="1" dirty="0">
                <a:solidFill>
                  <a:srgbClr val="FF0000"/>
                </a:solidFill>
              </a:rPr>
              <a:t>reasonable limits</a:t>
            </a:r>
            <a:r>
              <a:rPr lang="en-US" dirty="0"/>
              <a:t>, each operator shall have </a:t>
            </a:r>
            <a:r>
              <a:rPr lang="en-US" b="1" dirty="0">
                <a:solidFill>
                  <a:srgbClr val="FF0000"/>
                </a:solidFill>
              </a:rPr>
              <a:t>an opportunity equal to that afforded other operators </a:t>
            </a:r>
            <a:r>
              <a:rPr lang="en-US" dirty="0"/>
              <a:t>to recover the equivalent of the amount of recoverable oil [and gas] underlying his property. The aim should be to </a:t>
            </a:r>
            <a:r>
              <a:rPr lang="en-US" b="1" dirty="0">
                <a:solidFill>
                  <a:srgbClr val="FF0000"/>
                </a:solidFill>
              </a:rPr>
              <a:t>prevent reasonably avoidable drainage of oil and gas across property lines that is not offset by counter drainage</a:t>
            </a:r>
            <a:r>
              <a:rPr lang="en-US" dirty="0" smtClean="0"/>
              <a:t>.” </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75</a:t>
            </a:fld>
            <a:endParaRPr lang="en-US"/>
          </a:p>
        </p:txBody>
      </p:sp>
    </p:spTree>
    <p:extLst>
      <p:ext uri="{BB962C8B-B14F-4D97-AF65-F5344CB8AC3E}">
        <p14:creationId xmlns:p14="http://schemas.microsoft.com/office/powerpoint/2010/main" val="254279640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Correlative Rights</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algn="just"/>
            <a:r>
              <a:rPr lang="en-US" dirty="0"/>
              <a:t>By the time this change in policy was announced, states were passing oil and gas conservation laws and the focus shifted from private correlative rights to ensuring equal treatment of owners by conservation agencies regulating drilling and production</a:t>
            </a:r>
            <a:r>
              <a:rPr lang="en-US" dirty="0" smtClean="0"/>
              <a:t>.</a:t>
            </a:r>
          </a:p>
          <a:p>
            <a:pPr algn="just"/>
            <a:r>
              <a:rPr lang="en-US" dirty="0" smtClean="0"/>
              <a:t>The </a:t>
            </a:r>
            <a:r>
              <a:rPr lang="en-US" dirty="0"/>
              <a:t>only private correlative rights issues were those dealing with injury to the reservoir that impaired the capture rights of other owners in the reservoir. </a:t>
            </a:r>
          </a:p>
        </p:txBody>
      </p:sp>
      <p:sp>
        <p:nvSpPr>
          <p:cNvPr id="4" name="Slide Number Placeholder 3"/>
          <p:cNvSpPr>
            <a:spLocks noGrp="1"/>
          </p:cNvSpPr>
          <p:nvPr>
            <p:ph type="sldNum" sz="quarter" idx="12"/>
          </p:nvPr>
        </p:nvSpPr>
        <p:spPr/>
        <p:txBody>
          <a:bodyPr/>
          <a:lstStyle/>
          <a:p>
            <a:fld id="{4400B16D-43E7-413E-BB80-7D2A67F1C7EC}" type="slidenum">
              <a:rPr lang="en-US" smtClean="0"/>
              <a:t>76</a:t>
            </a:fld>
            <a:endParaRPr lang="en-US"/>
          </a:p>
        </p:txBody>
      </p:sp>
    </p:spTree>
    <p:extLst>
      <p:ext uri="{BB962C8B-B14F-4D97-AF65-F5344CB8AC3E}">
        <p14:creationId xmlns:p14="http://schemas.microsoft.com/office/powerpoint/2010/main" val="343285142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Professor Kuntz’ Special Community</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t>Professor Kuntz first described correlative rights as rules for a “special community” in a 1958 article for the Mississippi Law Journal. </a:t>
            </a:r>
            <a:endParaRPr lang="en-US" dirty="0" smtClean="0"/>
          </a:p>
          <a:p>
            <a:pPr algn="just"/>
            <a:r>
              <a:rPr lang="en-US" dirty="0" smtClean="0"/>
              <a:t>In </a:t>
            </a:r>
            <a:r>
              <a:rPr lang="en-US" dirty="0"/>
              <a:t>summarizing the scope of the term “correlative rights,” Professor Kuntz observed: “</a:t>
            </a:r>
            <a:r>
              <a:rPr lang="en-US" b="1" dirty="0">
                <a:solidFill>
                  <a:srgbClr val="FF0000"/>
                </a:solidFill>
              </a:rPr>
              <a:t>It is a simple doctrine that owners of rights in a common source of supply may not inflict loss upon one another by conduct which is considered socially undesirable</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77</a:t>
            </a:fld>
            <a:endParaRPr lang="en-US"/>
          </a:p>
        </p:txBody>
      </p:sp>
    </p:spTree>
    <p:extLst>
      <p:ext uri="{BB962C8B-B14F-4D97-AF65-F5344CB8AC3E}">
        <p14:creationId xmlns:p14="http://schemas.microsoft.com/office/powerpoint/2010/main" val="340141835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Professor Kuntz’ Special Community</a:t>
            </a:r>
            <a:endParaRPr lang="en-US" dirty="0"/>
          </a:p>
        </p:txBody>
      </p:sp>
      <p:sp>
        <p:nvSpPr>
          <p:cNvPr id="3" name="Content Placeholder 2"/>
          <p:cNvSpPr>
            <a:spLocks noGrp="1"/>
          </p:cNvSpPr>
          <p:nvPr>
            <p:ph idx="1"/>
          </p:nvPr>
        </p:nvSpPr>
        <p:spPr/>
        <p:txBody>
          <a:bodyPr/>
          <a:lstStyle/>
          <a:p>
            <a:pPr algn="just"/>
            <a:r>
              <a:rPr lang="en-US" dirty="0" smtClean="0"/>
              <a:t>“The </a:t>
            </a:r>
            <a:r>
              <a:rPr lang="en-US" dirty="0"/>
              <a:t>owners in the common source of supply operate in a special community, and </a:t>
            </a:r>
            <a:r>
              <a:rPr lang="en-US" b="1" dirty="0">
                <a:solidFill>
                  <a:srgbClr val="FF0000"/>
                </a:solidFill>
              </a:rPr>
              <a:t>the social acceptability of conduct within such community must be determined</a:t>
            </a:r>
            <a:r>
              <a:rPr lang="en-US" dirty="0"/>
              <a:t>, not only by applying the </a:t>
            </a:r>
            <a:r>
              <a:rPr lang="en-US" b="1" dirty="0">
                <a:solidFill>
                  <a:srgbClr val="0000FF"/>
                </a:solidFill>
              </a:rPr>
              <a:t>standards applicable to conduct generally</a:t>
            </a:r>
            <a:r>
              <a:rPr lang="en-US" dirty="0"/>
              <a:t>, but by also considering the </a:t>
            </a:r>
            <a:r>
              <a:rPr lang="en-US" b="1" dirty="0">
                <a:solidFill>
                  <a:srgbClr val="FF0000"/>
                </a:solidFill>
              </a:rPr>
              <a:t>utility of the conduct in the light of its peculiar consequence to others operating in the same community</a:t>
            </a:r>
            <a:r>
              <a:rPr lang="en-US" dirty="0" smtClean="0"/>
              <a:t>.” </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78</a:t>
            </a:fld>
            <a:endParaRPr lang="en-US"/>
          </a:p>
        </p:txBody>
      </p:sp>
    </p:spTree>
    <p:extLst>
      <p:ext uri="{BB962C8B-B14F-4D97-AF65-F5344CB8AC3E}">
        <p14:creationId xmlns:p14="http://schemas.microsoft.com/office/powerpoint/2010/main" val="302601551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Professor Kuntz’ Special Community</a:t>
            </a:r>
            <a:endParaRPr lang="en-US" dirty="0"/>
          </a:p>
        </p:txBody>
      </p:sp>
      <p:sp>
        <p:nvSpPr>
          <p:cNvPr id="3" name="Content Placeholder 2"/>
          <p:cNvSpPr>
            <a:spLocks noGrp="1"/>
          </p:cNvSpPr>
          <p:nvPr>
            <p:ph idx="1"/>
          </p:nvPr>
        </p:nvSpPr>
        <p:spPr/>
        <p:txBody>
          <a:bodyPr/>
          <a:lstStyle/>
          <a:p>
            <a:pPr algn="just"/>
            <a:r>
              <a:rPr lang="en-US" dirty="0"/>
              <a:t>In his treatise Professor Kuntz expands upon his analysis of correlative rights, mentioning “fracturing the sands” as being in a category where the rule of capture protects correlative rights by allowing impacted owners to “do likewise</a:t>
            </a:r>
            <a:r>
              <a:rPr lang="en-US" dirty="0" smtClean="0"/>
              <a:t>.”</a:t>
            </a:r>
          </a:p>
          <a:p>
            <a:pPr algn="just"/>
            <a:r>
              <a:rPr lang="en-US" dirty="0" smtClean="0"/>
              <a:t>He contrasts that with when the issue is secondary recovery.</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79</a:t>
            </a:fld>
            <a:endParaRPr lang="en-US"/>
          </a:p>
        </p:txBody>
      </p:sp>
    </p:spTree>
    <p:extLst>
      <p:ext uri="{BB962C8B-B14F-4D97-AF65-F5344CB8AC3E}">
        <p14:creationId xmlns:p14="http://schemas.microsoft.com/office/powerpoint/2010/main" val="3026015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lstStyle/>
          <a:p>
            <a:pPr algn="just"/>
            <a:r>
              <a:rPr lang="en-US" b="1" dirty="0">
                <a:solidFill>
                  <a:srgbClr val="FF0000"/>
                </a:solidFill>
              </a:rPr>
              <a:t>“‘What then, are the rights of adjoining owners of oil and gas? </a:t>
            </a:r>
            <a:r>
              <a:rPr lang="en-US" b="1" dirty="0">
                <a:solidFill>
                  <a:srgbClr val="0000FF"/>
                </a:solidFill>
              </a:rPr>
              <a:t>Are they absolute and independent, or qualified and correlative?</a:t>
            </a:r>
            <a:r>
              <a:rPr lang="en-US" b="1" dirty="0">
                <a:solidFill>
                  <a:srgbClr val="FF0000"/>
                </a:solidFill>
              </a:rPr>
              <a:t>’”</a:t>
            </a:r>
          </a:p>
          <a:p>
            <a:pPr algn="just"/>
            <a:r>
              <a:rPr lang="en-US" dirty="0"/>
              <a:t>The </a:t>
            </a:r>
            <a:r>
              <a:rPr lang="en-US" b="1" dirty="0">
                <a:solidFill>
                  <a:srgbClr val="FF0000"/>
                </a:solidFill>
              </a:rPr>
              <a:t>“right of each owner is qualified” </a:t>
            </a:r>
            <a:r>
              <a:rPr lang="en-US" dirty="0"/>
              <a:t>because of the connected nature of the right; each must “submit to such limitations as are inevitable to enable each to get his own.” </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8</a:t>
            </a:fld>
            <a:endParaRPr lang="en-US"/>
          </a:p>
        </p:txBody>
      </p:sp>
    </p:spTree>
    <p:extLst>
      <p:ext uri="{BB962C8B-B14F-4D97-AF65-F5344CB8AC3E}">
        <p14:creationId xmlns:p14="http://schemas.microsoft.com/office/powerpoint/2010/main" val="327532813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Reservoir Community Analysis</a:t>
            </a:r>
            <a:endParaRPr lang="en-US" dirty="0"/>
          </a:p>
        </p:txBody>
      </p:sp>
      <p:sp>
        <p:nvSpPr>
          <p:cNvPr id="3" name="Content Placeholder 2"/>
          <p:cNvSpPr>
            <a:spLocks noGrp="1"/>
          </p:cNvSpPr>
          <p:nvPr>
            <p:ph idx="1"/>
          </p:nvPr>
        </p:nvSpPr>
        <p:spPr/>
        <p:txBody>
          <a:bodyPr/>
          <a:lstStyle/>
          <a:p>
            <a:pPr algn="just"/>
            <a:r>
              <a:rPr lang="en-US" dirty="0"/>
              <a:t>The “reservoir community” analysis builds on Professor Kuntz’ special community but also provides a </a:t>
            </a:r>
            <a:r>
              <a:rPr lang="en-US" b="1" dirty="0">
                <a:solidFill>
                  <a:srgbClr val="FF0000"/>
                </a:solidFill>
              </a:rPr>
              <a:t>foundation for a positive rights component</a:t>
            </a:r>
            <a:r>
              <a:rPr lang="en-US" dirty="0"/>
              <a:t> to correlative rights.</a:t>
            </a:r>
          </a:p>
        </p:txBody>
      </p:sp>
      <p:sp>
        <p:nvSpPr>
          <p:cNvPr id="4" name="Slide Number Placeholder 3"/>
          <p:cNvSpPr>
            <a:spLocks noGrp="1"/>
          </p:cNvSpPr>
          <p:nvPr>
            <p:ph type="sldNum" sz="quarter" idx="12"/>
          </p:nvPr>
        </p:nvSpPr>
        <p:spPr/>
        <p:txBody>
          <a:bodyPr/>
          <a:lstStyle/>
          <a:p>
            <a:fld id="{4400B16D-43E7-413E-BB80-7D2A67F1C7EC}" type="slidenum">
              <a:rPr lang="en-US" smtClean="0"/>
              <a:t>80</a:t>
            </a:fld>
            <a:endParaRPr lang="en-US"/>
          </a:p>
        </p:txBody>
      </p:sp>
    </p:spTree>
    <p:extLst>
      <p:ext uri="{BB962C8B-B14F-4D97-AF65-F5344CB8AC3E}">
        <p14:creationId xmlns:p14="http://schemas.microsoft.com/office/powerpoint/2010/main" val="126712751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Reservoir Community Analysis</a:t>
            </a:r>
            <a:endParaRPr lang="en-US" dirty="0"/>
          </a:p>
        </p:txBody>
      </p:sp>
      <p:sp>
        <p:nvSpPr>
          <p:cNvPr id="3" name="Content Placeholder 2"/>
          <p:cNvSpPr>
            <a:spLocks noGrp="1"/>
          </p:cNvSpPr>
          <p:nvPr>
            <p:ph idx="1"/>
          </p:nvPr>
        </p:nvSpPr>
        <p:spPr/>
        <p:txBody>
          <a:bodyPr/>
          <a:lstStyle/>
          <a:p>
            <a:pPr algn="just"/>
            <a:r>
              <a:rPr lang="en-US" dirty="0"/>
              <a:t>The foundation of a reservoir community analysis is </a:t>
            </a:r>
            <a:r>
              <a:rPr lang="en-US" b="1" dirty="0">
                <a:solidFill>
                  <a:srgbClr val="FF0000"/>
                </a:solidFill>
              </a:rPr>
              <a:t>the physical reality that it is not possible to draw a property line within a reservoir and thereby create a segregated portion of reservoir ownership</a:t>
            </a:r>
            <a:r>
              <a:rPr lang="en-US" dirty="0"/>
              <a:t>. </a:t>
            </a:r>
            <a:endParaRPr lang="en-US" dirty="0" smtClean="0"/>
          </a:p>
          <a:p>
            <a:pPr algn="just"/>
            <a:r>
              <a:rPr lang="en-US" dirty="0" smtClean="0"/>
              <a:t>This </a:t>
            </a:r>
            <a:r>
              <a:rPr lang="en-US" dirty="0"/>
              <a:t>is also the inherent flaw with the </a:t>
            </a:r>
            <a:r>
              <a:rPr lang="en-US" i="1" dirty="0"/>
              <a:t>ad </a:t>
            </a:r>
            <a:r>
              <a:rPr lang="en-US" i="1" dirty="0" err="1"/>
              <a:t>coelum</a:t>
            </a:r>
            <a:r>
              <a:rPr lang="en-US" dirty="0"/>
              <a:t> doctrine, the rule of capture, and the resulting property line analysis. </a:t>
            </a:r>
          </a:p>
        </p:txBody>
      </p:sp>
      <p:sp>
        <p:nvSpPr>
          <p:cNvPr id="4" name="Slide Number Placeholder 3"/>
          <p:cNvSpPr>
            <a:spLocks noGrp="1"/>
          </p:cNvSpPr>
          <p:nvPr>
            <p:ph type="sldNum" sz="quarter" idx="12"/>
          </p:nvPr>
        </p:nvSpPr>
        <p:spPr/>
        <p:txBody>
          <a:bodyPr/>
          <a:lstStyle/>
          <a:p>
            <a:fld id="{4400B16D-43E7-413E-BB80-7D2A67F1C7EC}" type="slidenum">
              <a:rPr lang="en-US" smtClean="0"/>
              <a:t>81</a:t>
            </a:fld>
            <a:endParaRPr lang="en-US"/>
          </a:p>
        </p:txBody>
      </p:sp>
    </p:spTree>
    <p:extLst>
      <p:ext uri="{BB962C8B-B14F-4D97-AF65-F5344CB8AC3E}">
        <p14:creationId xmlns:p14="http://schemas.microsoft.com/office/powerpoint/2010/main" val="144285461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Reservoir Community Analysis</a:t>
            </a:r>
            <a:endParaRPr lang="en-US" dirty="0"/>
          </a:p>
        </p:txBody>
      </p:sp>
      <p:sp>
        <p:nvSpPr>
          <p:cNvPr id="3" name="Content Placeholder 2"/>
          <p:cNvSpPr>
            <a:spLocks noGrp="1"/>
          </p:cNvSpPr>
          <p:nvPr>
            <p:ph idx="1"/>
          </p:nvPr>
        </p:nvSpPr>
        <p:spPr/>
        <p:txBody>
          <a:bodyPr>
            <a:normAutofit/>
          </a:bodyPr>
          <a:lstStyle/>
          <a:p>
            <a:pPr algn="just"/>
            <a:r>
              <a:rPr lang="en-US" dirty="0"/>
              <a:t>What the courts failed to realize in </a:t>
            </a:r>
            <a:r>
              <a:rPr lang="en-US" i="1" dirty="0"/>
              <a:t>Garza</a:t>
            </a:r>
            <a:r>
              <a:rPr lang="en-US" dirty="0"/>
              <a:t> and </a:t>
            </a:r>
            <a:r>
              <a:rPr lang="en-US" i="1" dirty="0"/>
              <a:t>Stone </a:t>
            </a:r>
            <a:r>
              <a:rPr lang="en-US" dirty="0"/>
              <a:t>is the undeniable fact that </a:t>
            </a:r>
            <a:r>
              <a:rPr lang="en-US" b="1" dirty="0">
                <a:solidFill>
                  <a:srgbClr val="FF0000"/>
                </a:solidFill>
              </a:rPr>
              <a:t>neither party to the litigation had the sole rights to the reservoirs at issue</a:t>
            </a:r>
            <a:r>
              <a:rPr lang="en-US" dirty="0" smtClean="0"/>
              <a:t>.</a:t>
            </a:r>
          </a:p>
          <a:p>
            <a:pPr algn="just"/>
            <a:r>
              <a:rPr lang="en-US" b="1" dirty="0" smtClean="0">
                <a:solidFill>
                  <a:srgbClr val="0000FF"/>
                </a:solidFill>
              </a:rPr>
              <a:t>In </a:t>
            </a:r>
            <a:r>
              <a:rPr lang="en-US" b="1" dirty="0">
                <a:solidFill>
                  <a:srgbClr val="0000FF"/>
                </a:solidFill>
              </a:rPr>
              <a:t>each case the parties owned </a:t>
            </a:r>
            <a:r>
              <a:rPr lang="en-US" b="1" i="1" dirty="0">
                <a:solidFill>
                  <a:srgbClr val="0000FF"/>
                </a:solidFill>
              </a:rPr>
              <a:t>more, and less, </a:t>
            </a:r>
            <a:r>
              <a:rPr lang="en-US" b="1" dirty="0">
                <a:solidFill>
                  <a:srgbClr val="0000FF"/>
                </a:solidFill>
              </a:rPr>
              <a:t>than the courts accounted for in their analyses. </a:t>
            </a:r>
          </a:p>
        </p:txBody>
      </p:sp>
      <p:sp>
        <p:nvSpPr>
          <p:cNvPr id="4" name="Slide Number Placeholder 3"/>
          <p:cNvSpPr>
            <a:spLocks noGrp="1"/>
          </p:cNvSpPr>
          <p:nvPr>
            <p:ph type="sldNum" sz="quarter" idx="12"/>
          </p:nvPr>
        </p:nvSpPr>
        <p:spPr/>
        <p:txBody>
          <a:bodyPr/>
          <a:lstStyle/>
          <a:p>
            <a:fld id="{4400B16D-43E7-413E-BB80-7D2A67F1C7EC}" type="slidenum">
              <a:rPr lang="en-US" smtClean="0"/>
              <a:t>82</a:t>
            </a:fld>
            <a:endParaRPr lang="en-US"/>
          </a:p>
        </p:txBody>
      </p:sp>
    </p:spTree>
    <p:extLst>
      <p:ext uri="{BB962C8B-B14F-4D97-AF65-F5344CB8AC3E}">
        <p14:creationId xmlns:p14="http://schemas.microsoft.com/office/powerpoint/2010/main" val="360826397"/>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Reservoir Community Analysis</a:t>
            </a:r>
            <a:endParaRPr lang="en-US" dirty="0"/>
          </a:p>
        </p:txBody>
      </p:sp>
      <p:sp>
        <p:nvSpPr>
          <p:cNvPr id="3" name="Content Placeholder 2"/>
          <p:cNvSpPr>
            <a:spLocks noGrp="1"/>
          </p:cNvSpPr>
          <p:nvPr>
            <p:ph idx="1"/>
          </p:nvPr>
        </p:nvSpPr>
        <p:spPr/>
        <p:txBody>
          <a:bodyPr>
            <a:normAutofit/>
          </a:bodyPr>
          <a:lstStyle/>
          <a:p>
            <a:pPr algn="just"/>
            <a:r>
              <a:rPr lang="en-US" dirty="0"/>
              <a:t>They each owned </a:t>
            </a:r>
            <a:r>
              <a:rPr lang="en-US" b="1" dirty="0">
                <a:solidFill>
                  <a:srgbClr val="FF0000"/>
                </a:solidFill>
              </a:rPr>
              <a:t>“more” rights </a:t>
            </a:r>
            <a:r>
              <a:rPr lang="en-US" dirty="0"/>
              <a:t>because they also possessed rights in the reservoir at large, which also </a:t>
            </a:r>
            <a:r>
              <a:rPr lang="en-US" b="1" dirty="0">
                <a:solidFill>
                  <a:srgbClr val="0000FF"/>
                </a:solidFill>
              </a:rPr>
              <a:t>gave them rights in the properties of their neighbors</a:t>
            </a:r>
            <a:r>
              <a:rPr lang="en-US" dirty="0" smtClean="0"/>
              <a:t>.</a:t>
            </a:r>
          </a:p>
          <a:p>
            <a:pPr algn="just"/>
            <a:r>
              <a:rPr lang="en-US" dirty="0" smtClean="0"/>
              <a:t>They </a:t>
            </a:r>
            <a:r>
              <a:rPr lang="en-US" dirty="0"/>
              <a:t>each owned </a:t>
            </a:r>
            <a:r>
              <a:rPr lang="en-US" b="1" dirty="0">
                <a:solidFill>
                  <a:srgbClr val="FF0000"/>
                </a:solidFill>
              </a:rPr>
              <a:t>“less” rights </a:t>
            </a:r>
            <a:r>
              <a:rPr lang="en-US" dirty="0"/>
              <a:t>because the portions of the </a:t>
            </a:r>
            <a:r>
              <a:rPr lang="en-US" b="1" dirty="0">
                <a:solidFill>
                  <a:srgbClr val="0000FF"/>
                </a:solidFill>
              </a:rPr>
              <a:t>reservoir within their property lines were connected to surrounding properties</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83</a:t>
            </a:fld>
            <a:endParaRPr lang="en-US"/>
          </a:p>
        </p:txBody>
      </p:sp>
    </p:spTree>
    <p:extLst>
      <p:ext uri="{BB962C8B-B14F-4D97-AF65-F5344CB8AC3E}">
        <p14:creationId xmlns:p14="http://schemas.microsoft.com/office/powerpoint/2010/main" val="36082639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Reservoir Community Analysis</a:t>
            </a:r>
            <a:endParaRPr lang="en-US" dirty="0"/>
          </a:p>
        </p:txBody>
      </p:sp>
      <p:sp>
        <p:nvSpPr>
          <p:cNvPr id="3" name="Content Placeholder 2"/>
          <p:cNvSpPr>
            <a:spLocks noGrp="1"/>
          </p:cNvSpPr>
          <p:nvPr>
            <p:ph idx="1"/>
          </p:nvPr>
        </p:nvSpPr>
        <p:spPr/>
        <p:txBody>
          <a:bodyPr/>
          <a:lstStyle/>
          <a:p>
            <a:pPr algn="just"/>
            <a:r>
              <a:rPr lang="en-US" dirty="0"/>
              <a:t>Because activities within the owner’s property lines could impact surrounding properties, the owner will be restrained to account for </a:t>
            </a:r>
            <a:r>
              <a:rPr lang="en-US" b="1" dirty="0">
                <a:solidFill>
                  <a:srgbClr val="FF0000"/>
                </a:solidFill>
              </a:rPr>
              <a:t>community rights</a:t>
            </a:r>
            <a:r>
              <a:rPr lang="en-US" dirty="0" smtClean="0"/>
              <a:t>.</a:t>
            </a:r>
          </a:p>
          <a:p>
            <a:pPr algn="just"/>
            <a:r>
              <a:rPr lang="en-US" dirty="0" smtClean="0"/>
              <a:t>The three step Reservoir Community Analysis:</a:t>
            </a:r>
            <a:endParaRPr lang="en-US" dirty="0"/>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84</a:t>
            </a:fld>
            <a:endParaRPr lang="en-US"/>
          </a:p>
        </p:txBody>
      </p:sp>
    </p:spTree>
    <p:extLst>
      <p:ext uri="{BB962C8B-B14F-4D97-AF65-F5344CB8AC3E}">
        <p14:creationId xmlns:p14="http://schemas.microsoft.com/office/powerpoint/2010/main" val="36082639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 Community Membership</a:t>
            </a:r>
            <a:endParaRPr lang="en-US" dirty="0"/>
          </a:p>
        </p:txBody>
      </p:sp>
      <p:sp>
        <p:nvSpPr>
          <p:cNvPr id="3" name="Content Placeholder 2"/>
          <p:cNvSpPr>
            <a:spLocks noGrp="1"/>
          </p:cNvSpPr>
          <p:nvPr>
            <p:ph idx="1"/>
          </p:nvPr>
        </p:nvSpPr>
        <p:spPr/>
        <p:txBody>
          <a:bodyPr/>
          <a:lstStyle/>
          <a:p>
            <a:pPr algn="just"/>
            <a:r>
              <a:rPr lang="en-US" b="1" dirty="0">
                <a:solidFill>
                  <a:srgbClr val="FF0000"/>
                </a:solidFill>
              </a:rPr>
              <a:t>Step #1. </a:t>
            </a:r>
            <a:r>
              <a:rPr lang="en-US" dirty="0"/>
              <a:t>The reservoir community analysis begins where the property line analysis begins and ends: with surface boundaries</a:t>
            </a:r>
            <a:r>
              <a:rPr lang="en-US" dirty="0" smtClean="0"/>
              <a:t>.</a:t>
            </a:r>
          </a:p>
          <a:p>
            <a:pPr algn="just"/>
            <a:r>
              <a:rPr lang="en-US" b="1" dirty="0" smtClean="0">
                <a:solidFill>
                  <a:srgbClr val="0000FF"/>
                </a:solidFill>
              </a:rPr>
              <a:t>Surface </a:t>
            </a:r>
            <a:r>
              <a:rPr lang="en-US" b="1" dirty="0">
                <a:solidFill>
                  <a:srgbClr val="0000FF"/>
                </a:solidFill>
              </a:rPr>
              <a:t>boundaries define membership in the reservoir community. </a:t>
            </a:r>
          </a:p>
        </p:txBody>
      </p:sp>
      <p:sp>
        <p:nvSpPr>
          <p:cNvPr id="4" name="Slide Number Placeholder 3"/>
          <p:cNvSpPr>
            <a:spLocks noGrp="1"/>
          </p:cNvSpPr>
          <p:nvPr>
            <p:ph type="sldNum" sz="quarter" idx="12"/>
          </p:nvPr>
        </p:nvSpPr>
        <p:spPr/>
        <p:txBody>
          <a:bodyPr/>
          <a:lstStyle/>
          <a:p>
            <a:fld id="{4400B16D-43E7-413E-BB80-7D2A67F1C7EC}" type="slidenum">
              <a:rPr lang="en-US" smtClean="0"/>
              <a:t>85</a:t>
            </a:fld>
            <a:endParaRPr lang="en-US"/>
          </a:p>
        </p:txBody>
      </p:sp>
    </p:spTree>
    <p:extLst>
      <p:ext uri="{BB962C8B-B14F-4D97-AF65-F5344CB8AC3E}">
        <p14:creationId xmlns:p14="http://schemas.microsoft.com/office/powerpoint/2010/main" val="54316996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 Community Membership</a:t>
            </a:r>
            <a:endParaRPr lang="en-US" dirty="0"/>
          </a:p>
        </p:txBody>
      </p:sp>
      <p:sp>
        <p:nvSpPr>
          <p:cNvPr id="3" name="Content Placeholder 2"/>
          <p:cNvSpPr>
            <a:spLocks noGrp="1"/>
          </p:cNvSpPr>
          <p:nvPr>
            <p:ph idx="1"/>
          </p:nvPr>
        </p:nvSpPr>
        <p:spPr/>
        <p:txBody>
          <a:bodyPr>
            <a:normAutofit/>
          </a:bodyPr>
          <a:lstStyle/>
          <a:p>
            <a:pPr algn="just"/>
            <a:r>
              <a:rPr lang="en-US" dirty="0"/>
              <a:t>Using the </a:t>
            </a:r>
            <a:r>
              <a:rPr lang="en-US" i="1" dirty="0" smtClean="0"/>
              <a:t>Garza</a:t>
            </a:r>
            <a:r>
              <a:rPr lang="en-US" dirty="0" smtClean="0"/>
              <a:t> </a:t>
            </a:r>
            <a:r>
              <a:rPr lang="en-US" dirty="0"/>
              <a:t>case as a guide, assume the reservoir at issue, the community, is </a:t>
            </a:r>
            <a:r>
              <a:rPr lang="en-US" dirty="0" smtClean="0"/>
              <a:t>a defined geologic structure: the </a:t>
            </a:r>
            <a:r>
              <a:rPr lang="en-US" b="1" dirty="0">
                <a:solidFill>
                  <a:srgbClr val="0000FF"/>
                </a:solidFill>
              </a:rPr>
              <a:t>Vicksburg T </a:t>
            </a:r>
            <a:r>
              <a:rPr lang="en-US" b="1" dirty="0" smtClean="0">
                <a:solidFill>
                  <a:srgbClr val="0000FF"/>
                </a:solidFill>
              </a:rPr>
              <a:t>Formation</a:t>
            </a:r>
            <a:r>
              <a:rPr lang="en-US" dirty="0" smtClean="0"/>
              <a:t>.</a:t>
            </a:r>
          </a:p>
          <a:p>
            <a:pPr algn="just"/>
            <a:r>
              <a:rPr lang="en-US" b="1" dirty="0" smtClean="0">
                <a:solidFill>
                  <a:srgbClr val="FF0000"/>
                </a:solidFill>
              </a:rPr>
              <a:t>Property </a:t>
            </a:r>
            <a:r>
              <a:rPr lang="en-US" b="1" dirty="0">
                <a:solidFill>
                  <a:srgbClr val="FF0000"/>
                </a:solidFill>
              </a:rPr>
              <a:t>lines will be used to define </a:t>
            </a:r>
            <a:r>
              <a:rPr lang="en-US" b="1" i="1" dirty="0">
                <a:solidFill>
                  <a:srgbClr val="FF0000"/>
                </a:solidFill>
              </a:rPr>
              <a:t>membership</a:t>
            </a:r>
            <a:r>
              <a:rPr lang="en-US" b="1" dirty="0">
                <a:solidFill>
                  <a:srgbClr val="FF0000"/>
                </a:solidFill>
              </a:rPr>
              <a:t> in </a:t>
            </a:r>
            <a:r>
              <a:rPr lang="en-US" b="1" dirty="0" smtClean="0">
                <a:solidFill>
                  <a:srgbClr val="FF0000"/>
                </a:solidFill>
              </a:rPr>
              <a:t>the Vicksburg T </a:t>
            </a:r>
            <a:r>
              <a:rPr lang="en-US" b="1" dirty="0">
                <a:solidFill>
                  <a:srgbClr val="FF0000"/>
                </a:solidFill>
              </a:rPr>
              <a:t>reservoir </a:t>
            </a:r>
            <a:r>
              <a:rPr lang="en-US" b="1" dirty="0" smtClean="0">
                <a:solidFill>
                  <a:srgbClr val="FF0000"/>
                </a:solidFill>
              </a:rPr>
              <a:t>community.</a:t>
            </a:r>
          </a:p>
          <a:p>
            <a:pPr algn="just"/>
            <a:r>
              <a:rPr lang="en-US" b="1" dirty="0" smtClean="0">
                <a:solidFill>
                  <a:srgbClr val="0000FF"/>
                </a:solidFill>
              </a:rPr>
              <a:t>Property lines, however, </a:t>
            </a:r>
            <a:r>
              <a:rPr lang="en-US" b="1" dirty="0">
                <a:solidFill>
                  <a:srgbClr val="0000FF"/>
                </a:solidFill>
              </a:rPr>
              <a:t>will not define </a:t>
            </a:r>
            <a:r>
              <a:rPr lang="en-US" b="1" i="1" dirty="0">
                <a:solidFill>
                  <a:srgbClr val="0000FF"/>
                </a:solidFill>
              </a:rPr>
              <a:t>rights</a:t>
            </a:r>
            <a:r>
              <a:rPr lang="en-US" b="1" dirty="0">
                <a:solidFill>
                  <a:srgbClr val="0000FF"/>
                </a:solidFill>
              </a:rPr>
              <a:t> as a community member</a:t>
            </a:r>
            <a:r>
              <a:rPr lang="en-US" b="1" dirty="0" smtClean="0">
                <a:solidFill>
                  <a:srgbClr val="0000FF"/>
                </a:solidFill>
              </a:rPr>
              <a:t>.</a:t>
            </a:r>
            <a:endParaRPr lang="en-US" b="1" dirty="0">
              <a:solidFill>
                <a:srgbClr val="0000FF"/>
              </a:solidFill>
            </a:endParaRPr>
          </a:p>
        </p:txBody>
      </p:sp>
      <p:sp>
        <p:nvSpPr>
          <p:cNvPr id="4" name="Slide Number Placeholder 3"/>
          <p:cNvSpPr>
            <a:spLocks noGrp="1"/>
          </p:cNvSpPr>
          <p:nvPr>
            <p:ph type="sldNum" sz="quarter" idx="12"/>
          </p:nvPr>
        </p:nvSpPr>
        <p:spPr/>
        <p:txBody>
          <a:bodyPr/>
          <a:lstStyle/>
          <a:p>
            <a:fld id="{4400B16D-43E7-413E-BB80-7D2A67F1C7EC}" type="slidenum">
              <a:rPr lang="en-US" smtClean="0"/>
              <a:t>86</a:t>
            </a:fld>
            <a:endParaRPr lang="en-US"/>
          </a:p>
        </p:txBody>
      </p:sp>
    </p:spTree>
    <p:extLst>
      <p:ext uri="{BB962C8B-B14F-4D97-AF65-F5344CB8AC3E}">
        <p14:creationId xmlns:p14="http://schemas.microsoft.com/office/powerpoint/2010/main" val="25020694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Physical Attributes of the Community</a:t>
            </a:r>
            <a:endParaRPr lang="en-US" dirty="0"/>
          </a:p>
        </p:txBody>
      </p:sp>
      <p:sp>
        <p:nvSpPr>
          <p:cNvPr id="3" name="Content Placeholder 2"/>
          <p:cNvSpPr>
            <a:spLocks noGrp="1"/>
          </p:cNvSpPr>
          <p:nvPr>
            <p:ph idx="1"/>
          </p:nvPr>
        </p:nvSpPr>
        <p:spPr>
          <a:xfrm>
            <a:off x="457200" y="1600200"/>
            <a:ext cx="8229600" cy="4876800"/>
          </a:xfrm>
        </p:spPr>
        <p:txBody>
          <a:bodyPr/>
          <a:lstStyle/>
          <a:p>
            <a:pPr algn="just"/>
            <a:r>
              <a:rPr lang="en-US" b="1" dirty="0" smtClean="0">
                <a:solidFill>
                  <a:srgbClr val="FF0000"/>
                </a:solidFill>
              </a:rPr>
              <a:t>Step #2.</a:t>
            </a:r>
            <a:r>
              <a:rPr lang="en-US" dirty="0" smtClean="0"/>
              <a:t> Understand </a:t>
            </a:r>
            <a:r>
              <a:rPr lang="en-US" dirty="0"/>
              <a:t>how the reservoir community works.</a:t>
            </a:r>
          </a:p>
          <a:p>
            <a:pPr algn="just"/>
            <a:r>
              <a:rPr lang="en-US" dirty="0" smtClean="0"/>
              <a:t> </a:t>
            </a:r>
            <a:r>
              <a:rPr lang="en-US" dirty="0"/>
              <a:t>Gas reservoir located at a depth between 11,688 and 12,610 feet below the surface.</a:t>
            </a:r>
          </a:p>
          <a:p>
            <a:pPr algn="just"/>
            <a:r>
              <a:rPr lang="en-US" dirty="0"/>
              <a:t>“[A] ‘tight’ sandstone formation, relatively </a:t>
            </a:r>
            <a:r>
              <a:rPr lang="en-US" dirty="0" err="1"/>
              <a:t>imporous</a:t>
            </a:r>
            <a:r>
              <a:rPr lang="en-US" dirty="0"/>
              <a:t> and impermeable, </a:t>
            </a:r>
            <a:r>
              <a:rPr lang="en-US" b="1" dirty="0">
                <a:solidFill>
                  <a:srgbClr val="0000FF"/>
                </a:solidFill>
              </a:rPr>
              <a:t>from which natural gas cannot be commercially produced without hydraulic fracturing stimulation </a:t>
            </a:r>
            <a:r>
              <a:rPr lang="en-US" dirty="0"/>
              <a:t>. . . .”</a:t>
            </a:r>
          </a:p>
          <a:p>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87</a:t>
            </a:fld>
            <a:endParaRPr lang="en-US"/>
          </a:p>
        </p:txBody>
      </p:sp>
    </p:spTree>
    <p:extLst>
      <p:ext uri="{BB962C8B-B14F-4D97-AF65-F5344CB8AC3E}">
        <p14:creationId xmlns:p14="http://schemas.microsoft.com/office/powerpoint/2010/main" val="80471243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Evaluate the Activity at Issue</a:t>
            </a:r>
            <a:endParaRPr lang="en-US" dirty="0"/>
          </a:p>
        </p:txBody>
      </p:sp>
      <p:sp>
        <p:nvSpPr>
          <p:cNvPr id="3" name="Content Placeholder 2"/>
          <p:cNvSpPr>
            <a:spLocks noGrp="1"/>
          </p:cNvSpPr>
          <p:nvPr>
            <p:ph idx="1"/>
          </p:nvPr>
        </p:nvSpPr>
        <p:spPr/>
        <p:txBody>
          <a:bodyPr/>
          <a:lstStyle/>
          <a:p>
            <a:pPr algn="just"/>
            <a:r>
              <a:rPr lang="en-US" b="1" dirty="0" smtClean="0">
                <a:solidFill>
                  <a:srgbClr val="FF0000"/>
                </a:solidFill>
              </a:rPr>
              <a:t>Step 3.</a:t>
            </a:r>
            <a:r>
              <a:rPr lang="en-US" dirty="0" smtClean="0"/>
              <a:t> Evaluate the activity being conducted within the reservoir community.</a:t>
            </a:r>
          </a:p>
          <a:p>
            <a:pPr algn="just"/>
            <a:r>
              <a:rPr lang="en-US" dirty="0" smtClean="0"/>
              <a:t>The </a:t>
            </a:r>
            <a:r>
              <a:rPr lang="en-US" dirty="0"/>
              <a:t>activity for this example is the hydraulic fracturing conducted by Coastal in the Vicksburg T formation</a:t>
            </a:r>
            <a:r>
              <a:rPr lang="en-US" dirty="0" smtClean="0"/>
              <a:t>.</a:t>
            </a:r>
          </a:p>
          <a:p>
            <a:pPr algn="just"/>
            <a:r>
              <a:rPr lang="en-US" dirty="0" smtClean="0"/>
              <a:t>The </a:t>
            </a:r>
            <a:r>
              <a:rPr lang="en-US" dirty="0"/>
              <a:t>first issue is whether any hydraulic fracturing should be allowed in the Vicksburg T formation.</a:t>
            </a:r>
          </a:p>
        </p:txBody>
      </p:sp>
      <p:sp>
        <p:nvSpPr>
          <p:cNvPr id="4" name="Slide Number Placeholder 3"/>
          <p:cNvSpPr>
            <a:spLocks noGrp="1"/>
          </p:cNvSpPr>
          <p:nvPr>
            <p:ph type="sldNum" sz="quarter" idx="12"/>
          </p:nvPr>
        </p:nvSpPr>
        <p:spPr/>
        <p:txBody>
          <a:bodyPr/>
          <a:lstStyle/>
          <a:p>
            <a:fld id="{4400B16D-43E7-413E-BB80-7D2A67F1C7EC}" type="slidenum">
              <a:rPr lang="en-US" smtClean="0"/>
              <a:t>88</a:t>
            </a:fld>
            <a:endParaRPr lang="en-US"/>
          </a:p>
        </p:txBody>
      </p:sp>
    </p:spTree>
    <p:extLst>
      <p:ext uri="{BB962C8B-B14F-4D97-AF65-F5344CB8AC3E}">
        <p14:creationId xmlns:p14="http://schemas.microsoft.com/office/powerpoint/2010/main" val="133514154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Evaluate the Activity at Issue</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t>What if a landowner owning oil and gas rights in the Vicksburg T formation objects to all hydraulic fracturing</a:t>
            </a:r>
            <a:r>
              <a:rPr lang="en-US" dirty="0" smtClean="0"/>
              <a:t>?</a:t>
            </a:r>
          </a:p>
          <a:p>
            <a:pPr algn="just"/>
            <a:r>
              <a:rPr lang="en-US" dirty="0" smtClean="0"/>
              <a:t>Perhaps </a:t>
            </a:r>
            <a:r>
              <a:rPr lang="en-US" dirty="0"/>
              <a:t>they are concerned about </a:t>
            </a:r>
            <a:r>
              <a:rPr lang="en-US" dirty="0" err="1"/>
              <a:t>frac</a:t>
            </a:r>
            <a:r>
              <a:rPr lang="en-US" dirty="0"/>
              <a:t> fissures coming onto their part of the formation from adjacent lands</a:t>
            </a:r>
            <a:r>
              <a:rPr lang="en-US" dirty="0" smtClean="0"/>
              <a:t>.</a:t>
            </a:r>
          </a:p>
          <a:p>
            <a:pPr algn="just"/>
            <a:r>
              <a:rPr lang="en-US" dirty="0" smtClean="0"/>
              <a:t>Perhaps </a:t>
            </a:r>
            <a:r>
              <a:rPr lang="en-US" dirty="0"/>
              <a:t>they fear producing additional fossil fuels will contribute to climate change and the ultimate destruction of planet Earth. </a:t>
            </a:r>
          </a:p>
        </p:txBody>
      </p:sp>
      <p:sp>
        <p:nvSpPr>
          <p:cNvPr id="4" name="Slide Number Placeholder 3"/>
          <p:cNvSpPr>
            <a:spLocks noGrp="1"/>
          </p:cNvSpPr>
          <p:nvPr>
            <p:ph type="sldNum" sz="quarter" idx="12"/>
          </p:nvPr>
        </p:nvSpPr>
        <p:spPr/>
        <p:txBody>
          <a:bodyPr/>
          <a:lstStyle/>
          <a:p>
            <a:fld id="{4400B16D-43E7-413E-BB80-7D2A67F1C7EC}" type="slidenum">
              <a:rPr lang="en-US" smtClean="0"/>
              <a:t>89</a:t>
            </a:fld>
            <a:endParaRPr lang="en-US"/>
          </a:p>
        </p:txBody>
      </p:sp>
    </p:spTree>
    <p:extLst>
      <p:ext uri="{BB962C8B-B14F-4D97-AF65-F5344CB8AC3E}">
        <p14:creationId xmlns:p14="http://schemas.microsoft.com/office/powerpoint/2010/main" val="1568950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Correlative Rights</a:t>
            </a:r>
            <a:endParaRPr lang="en-US" dirty="0"/>
          </a:p>
        </p:txBody>
      </p:sp>
      <p:sp>
        <p:nvSpPr>
          <p:cNvPr id="3" name="Content Placeholder 2"/>
          <p:cNvSpPr>
            <a:spLocks noGrp="1"/>
          </p:cNvSpPr>
          <p:nvPr>
            <p:ph idx="1"/>
          </p:nvPr>
        </p:nvSpPr>
        <p:spPr/>
        <p:txBody>
          <a:bodyPr>
            <a:normAutofit/>
          </a:bodyPr>
          <a:lstStyle/>
          <a:p>
            <a:pPr algn="just"/>
            <a:r>
              <a:rPr lang="en-US" b="1" dirty="0" smtClean="0">
                <a:solidFill>
                  <a:srgbClr val="0000FF"/>
                </a:solidFill>
              </a:rPr>
              <a:t>The Supreme Court:</a:t>
            </a:r>
          </a:p>
          <a:p>
            <a:pPr algn="just"/>
            <a:r>
              <a:rPr lang="en-US" dirty="0" smtClean="0"/>
              <a:t>Owners in a common source of supply (a “reservoir”) are subject to two limitations:</a:t>
            </a:r>
          </a:p>
          <a:p>
            <a:pPr algn="just"/>
            <a:r>
              <a:rPr lang="en-US" dirty="0" smtClean="0"/>
              <a:t>“he must not disregard his obligations </a:t>
            </a:r>
            <a:r>
              <a:rPr lang="en-US" b="1" i="1" dirty="0" smtClean="0">
                <a:solidFill>
                  <a:srgbClr val="FF0000"/>
                </a:solidFill>
              </a:rPr>
              <a:t>to the public</a:t>
            </a:r>
            <a:r>
              <a:rPr lang="en-US" dirty="0" smtClean="0"/>
              <a:t>,</a:t>
            </a:r>
          </a:p>
          <a:p>
            <a:pPr algn="just"/>
            <a:r>
              <a:rPr lang="en-US" dirty="0" smtClean="0"/>
              <a:t>“he must not disregard </a:t>
            </a:r>
            <a:r>
              <a:rPr lang="en-US" b="1" i="1" dirty="0" smtClean="0">
                <a:solidFill>
                  <a:srgbClr val="0000FF"/>
                </a:solidFill>
              </a:rPr>
              <a:t>his neighbor’s rights</a:t>
            </a:r>
            <a:r>
              <a:rPr lang="en-US" dirty="0" smtClean="0"/>
              <a:t>.”</a:t>
            </a:r>
          </a:p>
          <a:p>
            <a:pPr algn="just"/>
            <a:r>
              <a:rPr lang="en-US" dirty="0" smtClean="0"/>
              <a:t>An offer to sell gas to neighbor was the only recognition required under the facts.</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9</a:t>
            </a:fld>
            <a:endParaRPr lang="en-US"/>
          </a:p>
        </p:txBody>
      </p:sp>
    </p:spTree>
    <p:extLst>
      <p:ext uri="{BB962C8B-B14F-4D97-AF65-F5344CB8AC3E}">
        <p14:creationId xmlns:p14="http://schemas.microsoft.com/office/powerpoint/2010/main" val="374831919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Evaluate the Activity at Issue</a:t>
            </a:r>
            <a:endParaRPr lang="en-US" dirty="0"/>
          </a:p>
        </p:txBody>
      </p:sp>
      <p:sp>
        <p:nvSpPr>
          <p:cNvPr id="3" name="Content Placeholder 2"/>
          <p:cNvSpPr>
            <a:spLocks noGrp="1"/>
          </p:cNvSpPr>
          <p:nvPr>
            <p:ph idx="1"/>
          </p:nvPr>
        </p:nvSpPr>
        <p:spPr/>
        <p:txBody>
          <a:bodyPr/>
          <a:lstStyle/>
          <a:p>
            <a:pPr algn="just"/>
            <a:r>
              <a:rPr lang="en-US" dirty="0"/>
              <a:t>The matter will not be put to a vote</a:t>
            </a:r>
            <a:r>
              <a:rPr lang="en-US" dirty="0" smtClean="0"/>
              <a:t>.</a:t>
            </a:r>
          </a:p>
          <a:p>
            <a:pPr algn="just"/>
            <a:r>
              <a:rPr lang="en-US" dirty="0" smtClean="0"/>
              <a:t>The </a:t>
            </a:r>
            <a:r>
              <a:rPr lang="en-US" dirty="0"/>
              <a:t>answer will be provided by considering the physical attributes of the Vicksburg T formation</a:t>
            </a:r>
            <a:r>
              <a:rPr lang="en-US" dirty="0" smtClean="0"/>
              <a:t>.</a:t>
            </a:r>
          </a:p>
          <a:p>
            <a:pPr algn="just"/>
            <a:r>
              <a:rPr lang="en-US" dirty="0" smtClean="0"/>
              <a:t>Because </a:t>
            </a:r>
            <a:r>
              <a:rPr lang="en-US" dirty="0"/>
              <a:t>the Vicksburg T is worthless without hydraulic fracturing, it is an appropriate activity and one that should be </a:t>
            </a:r>
            <a:r>
              <a:rPr lang="en-US" dirty="0" smtClean="0"/>
              <a:t>promoted. </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90</a:t>
            </a:fld>
            <a:endParaRPr lang="en-US"/>
          </a:p>
        </p:txBody>
      </p:sp>
    </p:spTree>
    <p:extLst>
      <p:ext uri="{BB962C8B-B14F-4D97-AF65-F5344CB8AC3E}">
        <p14:creationId xmlns:p14="http://schemas.microsoft.com/office/powerpoint/2010/main" val="156895005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Evaluate the Activity at Issue</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gn="just"/>
            <a:r>
              <a:rPr lang="en-US" dirty="0"/>
              <a:t>But what if prudent development of the Vicksburg T formation requires that </a:t>
            </a:r>
            <a:r>
              <a:rPr lang="en-US" dirty="0" err="1"/>
              <a:t>frac</a:t>
            </a:r>
            <a:r>
              <a:rPr lang="en-US" dirty="0"/>
              <a:t> fissures extend across property lines</a:t>
            </a:r>
            <a:r>
              <a:rPr lang="en-US" dirty="0" smtClean="0"/>
              <a:t>?</a:t>
            </a:r>
          </a:p>
          <a:p>
            <a:pPr algn="just"/>
            <a:r>
              <a:rPr lang="en-US" dirty="0" smtClean="0"/>
              <a:t>Can </a:t>
            </a:r>
            <a:r>
              <a:rPr lang="en-US" dirty="0"/>
              <a:t>an owner object to the practice</a:t>
            </a:r>
            <a:r>
              <a:rPr lang="en-US" dirty="0" smtClean="0"/>
              <a:t>?</a:t>
            </a:r>
          </a:p>
        </p:txBody>
      </p:sp>
      <p:sp>
        <p:nvSpPr>
          <p:cNvPr id="4" name="Slide Number Placeholder 3"/>
          <p:cNvSpPr>
            <a:spLocks noGrp="1"/>
          </p:cNvSpPr>
          <p:nvPr>
            <p:ph type="sldNum" sz="quarter" idx="12"/>
          </p:nvPr>
        </p:nvSpPr>
        <p:spPr/>
        <p:txBody>
          <a:bodyPr/>
          <a:lstStyle/>
          <a:p>
            <a:fld id="{4400B16D-43E7-413E-BB80-7D2A67F1C7EC}" type="slidenum">
              <a:rPr lang="en-US" smtClean="0"/>
              <a:t>91</a:t>
            </a:fld>
            <a:endParaRPr lang="en-US"/>
          </a:p>
        </p:txBody>
      </p:sp>
    </p:spTree>
    <p:extLst>
      <p:ext uri="{BB962C8B-B14F-4D97-AF65-F5344CB8AC3E}">
        <p14:creationId xmlns:p14="http://schemas.microsoft.com/office/powerpoint/2010/main" val="156895005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Evaluate the Activity at Issue</a:t>
            </a:r>
            <a:endParaRPr lang="en-US" dirty="0"/>
          </a:p>
        </p:txBody>
      </p:sp>
      <p:sp>
        <p:nvSpPr>
          <p:cNvPr id="3" name="Content Placeholder 2"/>
          <p:cNvSpPr>
            <a:spLocks noGrp="1"/>
          </p:cNvSpPr>
          <p:nvPr>
            <p:ph idx="1"/>
          </p:nvPr>
        </p:nvSpPr>
        <p:spPr/>
        <p:txBody>
          <a:bodyPr/>
          <a:lstStyle/>
          <a:p>
            <a:pPr algn="just"/>
            <a:r>
              <a:rPr lang="en-US" dirty="0"/>
              <a:t>Unlike the </a:t>
            </a:r>
            <a:r>
              <a:rPr lang="en-US" i="1" dirty="0"/>
              <a:t>ad </a:t>
            </a:r>
            <a:r>
              <a:rPr lang="en-US" i="1" dirty="0" err="1" smtClean="0"/>
              <a:t>coelum</a:t>
            </a:r>
            <a:r>
              <a:rPr lang="en-US" dirty="0" smtClean="0"/>
              <a:t>/capture </a:t>
            </a:r>
            <a:r>
              <a:rPr lang="en-US" dirty="0"/>
              <a:t>property line analysis, </a:t>
            </a:r>
            <a:r>
              <a:rPr lang="en-US" b="1" dirty="0">
                <a:solidFill>
                  <a:srgbClr val="FF0000"/>
                </a:solidFill>
              </a:rPr>
              <a:t>the issue is not the proximity of a </a:t>
            </a:r>
            <a:r>
              <a:rPr lang="en-US" b="1" dirty="0" err="1">
                <a:solidFill>
                  <a:srgbClr val="FF0000"/>
                </a:solidFill>
              </a:rPr>
              <a:t>frac</a:t>
            </a:r>
            <a:r>
              <a:rPr lang="en-US" b="1" dirty="0">
                <a:solidFill>
                  <a:srgbClr val="FF0000"/>
                </a:solidFill>
              </a:rPr>
              <a:t> fissure to a property line</a:t>
            </a:r>
            <a:r>
              <a:rPr lang="en-US" dirty="0"/>
              <a:t>.</a:t>
            </a:r>
          </a:p>
          <a:p>
            <a:pPr algn="just"/>
            <a:r>
              <a:rPr lang="en-US" b="1" dirty="0">
                <a:solidFill>
                  <a:srgbClr val="0000FF"/>
                </a:solidFill>
              </a:rPr>
              <a:t>The issue is whether the conduct is in harmony with development of the reservoir community</a:t>
            </a:r>
            <a:r>
              <a:rPr lang="en-US" dirty="0"/>
              <a:t>. </a:t>
            </a:r>
          </a:p>
          <a:p>
            <a:pPr algn="just"/>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92</a:t>
            </a:fld>
            <a:endParaRPr lang="en-US"/>
          </a:p>
        </p:txBody>
      </p:sp>
    </p:spTree>
    <p:extLst>
      <p:ext uri="{BB962C8B-B14F-4D97-AF65-F5344CB8AC3E}">
        <p14:creationId xmlns:p14="http://schemas.microsoft.com/office/powerpoint/2010/main" val="156895005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Evaluate the Activity at Issue</a:t>
            </a:r>
            <a:endParaRPr lang="en-US" dirty="0"/>
          </a:p>
        </p:txBody>
      </p:sp>
      <p:sp>
        <p:nvSpPr>
          <p:cNvPr id="3" name="Content Placeholder 2"/>
          <p:cNvSpPr>
            <a:spLocks noGrp="1"/>
          </p:cNvSpPr>
          <p:nvPr>
            <p:ph idx="1"/>
          </p:nvPr>
        </p:nvSpPr>
        <p:spPr>
          <a:xfrm>
            <a:off x="457200" y="1600200"/>
            <a:ext cx="8229600" cy="4876800"/>
          </a:xfrm>
        </p:spPr>
        <p:txBody>
          <a:bodyPr/>
          <a:lstStyle/>
          <a:p>
            <a:pPr algn="just"/>
            <a:r>
              <a:rPr lang="en-US" dirty="0" smtClean="0"/>
              <a:t>Consider </a:t>
            </a:r>
            <a:r>
              <a:rPr lang="en-US" dirty="0"/>
              <a:t>only what is necessary to maximize </a:t>
            </a:r>
            <a:r>
              <a:rPr lang="en-US" dirty="0" smtClean="0"/>
              <a:t>value </a:t>
            </a:r>
            <a:r>
              <a:rPr lang="en-US" dirty="0"/>
              <a:t>from the Vicksburg T formation</a:t>
            </a:r>
            <a:r>
              <a:rPr lang="en-US" dirty="0" smtClean="0"/>
              <a:t>.</a:t>
            </a:r>
          </a:p>
          <a:p>
            <a:pPr algn="just"/>
            <a:r>
              <a:rPr lang="en-US" dirty="0" smtClean="0"/>
              <a:t>Surface </a:t>
            </a:r>
            <a:r>
              <a:rPr lang="en-US" dirty="0"/>
              <a:t>use and other collateral issues should not enter into the analysis</a:t>
            </a:r>
            <a:r>
              <a:rPr lang="en-US" dirty="0" smtClean="0"/>
              <a:t>.</a:t>
            </a:r>
          </a:p>
          <a:p>
            <a:pPr algn="just"/>
            <a:r>
              <a:rPr lang="en-US" dirty="0" smtClean="0"/>
              <a:t>Purely </a:t>
            </a:r>
            <a:r>
              <a:rPr lang="en-US" dirty="0"/>
              <a:t>an exercise for the technicians seeking to get the most out of </a:t>
            </a:r>
            <a:r>
              <a:rPr lang="en-US" dirty="0" smtClean="0"/>
              <a:t>the </a:t>
            </a:r>
            <a:r>
              <a:rPr lang="en-US" dirty="0"/>
              <a:t>reservoir economically possible.</a:t>
            </a:r>
          </a:p>
        </p:txBody>
      </p:sp>
      <p:sp>
        <p:nvSpPr>
          <p:cNvPr id="4" name="Slide Number Placeholder 3"/>
          <p:cNvSpPr>
            <a:spLocks noGrp="1"/>
          </p:cNvSpPr>
          <p:nvPr>
            <p:ph type="sldNum" sz="quarter" idx="12"/>
          </p:nvPr>
        </p:nvSpPr>
        <p:spPr/>
        <p:txBody>
          <a:bodyPr/>
          <a:lstStyle/>
          <a:p>
            <a:fld id="{4400B16D-43E7-413E-BB80-7D2A67F1C7EC}" type="slidenum">
              <a:rPr lang="en-US" smtClean="0"/>
              <a:t>93</a:t>
            </a:fld>
            <a:endParaRPr lang="en-US"/>
          </a:p>
        </p:txBody>
      </p:sp>
    </p:spTree>
    <p:extLst>
      <p:ext uri="{BB962C8B-B14F-4D97-AF65-F5344CB8AC3E}">
        <p14:creationId xmlns:p14="http://schemas.microsoft.com/office/powerpoint/2010/main" val="308024714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lstStyle/>
          <a:p>
            <a:pPr algn="just"/>
            <a:r>
              <a:rPr lang="en-US" dirty="0"/>
              <a:t>The proper </a:t>
            </a:r>
            <a:r>
              <a:rPr lang="en-US" b="1" dirty="0">
                <a:solidFill>
                  <a:srgbClr val="FF0000"/>
                </a:solidFill>
              </a:rPr>
              <a:t>focus should be on the conduct</a:t>
            </a:r>
            <a:r>
              <a:rPr lang="en-US" dirty="0"/>
              <a:t>; the justification for what was done, how it was done, and its impact on the reservoir community</a:t>
            </a:r>
            <a:r>
              <a:rPr lang="en-US" dirty="0" smtClean="0"/>
              <a:t>.</a:t>
            </a:r>
          </a:p>
          <a:p>
            <a:pPr algn="just"/>
            <a:r>
              <a:rPr lang="en-US" dirty="0" smtClean="0"/>
              <a:t>It </a:t>
            </a:r>
            <a:r>
              <a:rPr lang="en-US" dirty="0"/>
              <a:t>will be a matter of time and place; </a:t>
            </a:r>
            <a:r>
              <a:rPr lang="en-US" b="1" dirty="0">
                <a:solidFill>
                  <a:srgbClr val="FF0000"/>
                </a:solidFill>
              </a:rPr>
              <a:t>the state of the art combined with the special requirements of the reservoir</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94</a:t>
            </a:fld>
            <a:endParaRPr lang="en-US"/>
          </a:p>
        </p:txBody>
      </p:sp>
    </p:spTree>
    <p:extLst>
      <p:ext uri="{BB962C8B-B14F-4D97-AF65-F5344CB8AC3E}">
        <p14:creationId xmlns:p14="http://schemas.microsoft.com/office/powerpoint/2010/main" val="389791546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lstStyle/>
          <a:p>
            <a:pPr algn="just"/>
            <a:r>
              <a:rPr lang="en-US" b="1" dirty="0" smtClean="0">
                <a:solidFill>
                  <a:srgbClr val="FF0000"/>
                </a:solidFill>
              </a:rPr>
              <a:t>Time and place.</a:t>
            </a:r>
          </a:p>
          <a:p>
            <a:pPr algn="just"/>
            <a:r>
              <a:rPr lang="en-US" b="1" i="1" dirty="0" smtClean="0"/>
              <a:t>Crocker v. Humble Oil &amp; Ref. Co.</a:t>
            </a:r>
            <a:r>
              <a:rPr lang="en-US" dirty="0" smtClean="0"/>
              <a:t>, 419 P.2d 265 (Okla. 1965) (“no reasonable or prudent operator would drill additional wells on the lease until after the advent of </a:t>
            </a:r>
            <a:r>
              <a:rPr lang="en-US" dirty="0" err="1" smtClean="0"/>
              <a:t>sandfracing</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95</a:t>
            </a:fld>
            <a:endParaRPr lang="en-US"/>
          </a:p>
        </p:txBody>
      </p:sp>
    </p:spTree>
    <p:extLst>
      <p:ext uri="{BB962C8B-B14F-4D97-AF65-F5344CB8AC3E}">
        <p14:creationId xmlns:p14="http://schemas.microsoft.com/office/powerpoint/2010/main" val="69817258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normAutofit/>
          </a:bodyPr>
          <a:lstStyle/>
          <a:p>
            <a:pPr algn="just"/>
            <a:r>
              <a:rPr lang="en-US" dirty="0" smtClean="0"/>
              <a:t>Development </a:t>
            </a:r>
            <a:r>
              <a:rPr lang="en-US" dirty="0"/>
              <a:t>techniques and practices that were reasonable at one time may become unreasonable as they are eclipsed by new techniques and practices</a:t>
            </a:r>
            <a:r>
              <a:rPr lang="en-US" dirty="0" smtClean="0"/>
              <a:t>.</a:t>
            </a:r>
          </a:p>
          <a:p>
            <a:pPr algn="just"/>
            <a:r>
              <a:rPr lang="en-US" dirty="0" smtClean="0"/>
              <a:t>Correlative </a:t>
            </a:r>
            <a:r>
              <a:rPr lang="en-US" dirty="0"/>
              <a:t>rights within a particular reservoir community must be evaluated on a case-by-case basis.</a:t>
            </a:r>
          </a:p>
        </p:txBody>
      </p:sp>
      <p:sp>
        <p:nvSpPr>
          <p:cNvPr id="4" name="Slide Number Placeholder 3"/>
          <p:cNvSpPr>
            <a:spLocks noGrp="1"/>
          </p:cNvSpPr>
          <p:nvPr>
            <p:ph type="sldNum" sz="quarter" idx="12"/>
          </p:nvPr>
        </p:nvSpPr>
        <p:spPr/>
        <p:txBody>
          <a:bodyPr/>
          <a:lstStyle/>
          <a:p>
            <a:fld id="{4400B16D-43E7-413E-BB80-7D2A67F1C7EC}" type="slidenum">
              <a:rPr lang="en-US" smtClean="0"/>
              <a:t>96</a:t>
            </a:fld>
            <a:endParaRPr lang="en-US"/>
          </a:p>
        </p:txBody>
      </p:sp>
    </p:spTree>
    <p:extLst>
      <p:ext uri="{BB962C8B-B14F-4D97-AF65-F5344CB8AC3E}">
        <p14:creationId xmlns:p14="http://schemas.microsoft.com/office/powerpoint/2010/main" val="69817258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normAutofit lnSpcReduction="10000"/>
          </a:bodyPr>
          <a:lstStyle/>
          <a:p>
            <a:pPr algn="just"/>
            <a:r>
              <a:rPr lang="en-US" dirty="0"/>
              <a:t>This step is where </a:t>
            </a:r>
            <a:r>
              <a:rPr lang="en-US" b="1" dirty="0">
                <a:solidFill>
                  <a:srgbClr val="0000FF"/>
                </a:solidFill>
              </a:rPr>
              <a:t>the positive aspects of correlative rights </a:t>
            </a:r>
            <a:r>
              <a:rPr lang="en-US" dirty="0"/>
              <a:t>play a major role in the analysis. </a:t>
            </a:r>
            <a:endParaRPr lang="en-US" dirty="0" smtClean="0"/>
          </a:p>
          <a:p>
            <a:pPr algn="just"/>
            <a:r>
              <a:rPr lang="en-US" dirty="0" smtClean="0"/>
              <a:t>Because </a:t>
            </a:r>
            <a:r>
              <a:rPr lang="en-US" dirty="0"/>
              <a:t>of the connected nature of the reservoir, </a:t>
            </a:r>
            <a:r>
              <a:rPr lang="en-US" b="1" dirty="0">
                <a:solidFill>
                  <a:srgbClr val="FF0000"/>
                </a:solidFill>
              </a:rPr>
              <a:t>when it is consistent with reservoir community standards to develop the reservoir, owners will have the affirmative right to send </a:t>
            </a:r>
            <a:r>
              <a:rPr lang="en-US" b="1" dirty="0" err="1">
                <a:solidFill>
                  <a:srgbClr val="FF0000"/>
                </a:solidFill>
              </a:rPr>
              <a:t>frac</a:t>
            </a:r>
            <a:r>
              <a:rPr lang="en-US" b="1" dirty="0">
                <a:solidFill>
                  <a:srgbClr val="FF0000"/>
                </a:solidFill>
              </a:rPr>
              <a:t> fissures across property lines and into adjacent lands</a:t>
            </a:r>
            <a:r>
              <a:rPr lang="en-US" dirty="0"/>
              <a:t>. </a:t>
            </a:r>
          </a:p>
        </p:txBody>
      </p:sp>
      <p:sp>
        <p:nvSpPr>
          <p:cNvPr id="4" name="Slide Number Placeholder 3"/>
          <p:cNvSpPr>
            <a:spLocks noGrp="1"/>
          </p:cNvSpPr>
          <p:nvPr>
            <p:ph type="sldNum" sz="quarter" idx="12"/>
          </p:nvPr>
        </p:nvSpPr>
        <p:spPr/>
        <p:txBody>
          <a:bodyPr/>
          <a:lstStyle/>
          <a:p>
            <a:fld id="{4400B16D-43E7-413E-BB80-7D2A67F1C7EC}" type="slidenum">
              <a:rPr lang="en-US" smtClean="0"/>
              <a:t>97</a:t>
            </a:fld>
            <a:endParaRPr lang="en-US"/>
          </a:p>
        </p:txBody>
      </p:sp>
    </p:spTree>
    <p:extLst>
      <p:ext uri="{BB962C8B-B14F-4D97-AF65-F5344CB8AC3E}">
        <p14:creationId xmlns:p14="http://schemas.microsoft.com/office/powerpoint/2010/main" val="698172589"/>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lstStyle/>
          <a:p>
            <a:pPr algn="just"/>
            <a:r>
              <a:rPr lang="en-US" dirty="0"/>
              <a:t>When properly viewed as a property right of a common owner in the reservoir community, </a:t>
            </a:r>
            <a:r>
              <a:rPr lang="en-US" b="1" dirty="0">
                <a:solidFill>
                  <a:srgbClr val="FF0000"/>
                </a:solidFill>
              </a:rPr>
              <a:t>trespass will not be an issue</a:t>
            </a:r>
            <a:r>
              <a:rPr lang="en-US" dirty="0" smtClean="0"/>
              <a:t>.</a:t>
            </a:r>
          </a:p>
          <a:p>
            <a:pPr algn="just"/>
            <a:r>
              <a:rPr lang="en-US" b="1" dirty="0" smtClean="0">
                <a:solidFill>
                  <a:srgbClr val="0000FF"/>
                </a:solidFill>
              </a:rPr>
              <a:t>The </a:t>
            </a:r>
            <a:r>
              <a:rPr lang="en-US" b="1" dirty="0">
                <a:solidFill>
                  <a:srgbClr val="0000FF"/>
                </a:solidFill>
              </a:rPr>
              <a:t>intrusion across property lines is authorized as a member or the reservoir community pursuing development of the reservoir.</a:t>
            </a:r>
          </a:p>
        </p:txBody>
      </p:sp>
      <p:sp>
        <p:nvSpPr>
          <p:cNvPr id="4" name="Slide Number Placeholder 3"/>
          <p:cNvSpPr>
            <a:spLocks noGrp="1"/>
          </p:cNvSpPr>
          <p:nvPr>
            <p:ph type="sldNum" sz="quarter" idx="12"/>
          </p:nvPr>
        </p:nvSpPr>
        <p:spPr/>
        <p:txBody>
          <a:bodyPr/>
          <a:lstStyle/>
          <a:p>
            <a:fld id="{4400B16D-43E7-413E-BB80-7D2A67F1C7EC}" type="slidenum">
              <a:rPr lang="en-US" smtClean="0"/>
              <a:t>98</a:t>
            </a:fld>
            <a:endParaRPr lang="en-US"/>
          </a:p>
        </p:txBody>
      </p:sp>
    </p:spTree>
    <p:extLst>
      <p:ext uri="{BB962C8B-B14F-4D97-AF65-F5344CB8AC3E}">
        <p14:creationId xmlns:p14="http://schemas.microsoft.com/office/powerpoint/2010/main" val="71147143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Evaluate the Activity at Issue</a:t>
            </a:r>
          </a:p>
        </p:txBody>
      </p:sp>
      <p:sp>
        <p:nvSpPr>
          <p:cNvPr id="3" name="Content Placeholder 2"/>
          <p:cNvSpPr>
            <a:spLocks noGrp="1"/>
          </p:cNvSpPr>
          <p:nvPr>
            <p:ph idx="1"/>
          </p:nvPr>
        </p:nvSpPr>
        <p:spPr/>
        <p:txBody>
          <a:bodyPr>
            <a:normAutofit/>
          </a:bodyPr>
          <a:lstStyle/>
          <a:p>
            <a:pPr algn="just"/>
            <a:r>
              <a:rPr lang="en-US" dirty="0" smtClean="0"/>
              <a:t>When </a:t>
            </a:r>
            <a:r>
              <a:rPr lang="en-US" dirty="0"/>
              <a:t>a court is asked to evaluate the legitimacy of </a:t>
            </a:r>
            <a:r>
              <a:rPr lang="en-US" dirty="0" err="1"/>
              <a:t>frac</a:t>
            </a:r>
            <a:r>
              <a:rPr lang="en-US" dirty="0"/>
              <a:t> fissures that cross property lines, the concept of “trespass” should not be considered until the property interests of all parties have been accurately defined</a:t>
            </a:r>
            <a:r>
              <a:rPr lang="en-US" dirty="0" smtClean="0"/>
              <a:t>.</a:t>
            </a:r>
          </a:p>
          <a:p>
            <a:pPr algn="just"/>
            <a:r>
              <a:rPr lang="en-US" dirty="0" smtClean="0"/>
              <a:t>Trespass </a:t>
            </a:r>
            <a:r>
              <a:rPr lang="en-US" dirty="0"/>
              <a:t>will always be dependent upon an accurate definition of the affected parties’ property rights</a:t>
            </a:r>
            <a:r>
              <a:rPr lang="en-US" dirty="0" smtClean="0"/>
              <a:t>.</a:t>
            </a:r>
            <a:endParaRPr lang="en-US" dirty="0"/>
          </a:p>
        </p:txBody>
      </p:sp>
      <p:sp>
        <p:nvSpPr>
          <p:cNvPr id="4" name="Slide Number Placeholder 3"/>
          <p:cNvSpPr>
            <a:spLocks noGrp="1"/>
          </p:cNvSpPr>
          <p:nvPr>
            <p:ph type="sldNum" sz="quarter" idx="12"/>
          </p:nvPr>
        </p:nvSpPr>
        <p:spPr/>
        <p:txBody>
          <a:bodyPr/>
          <a:lstStyle/>
          <a:p>
            <a:fld id="{4400B16D-43E7-413E-BB80-7D2A67F1C7EC}" type="slidenum">
              <a:rPr lang="en-US" smtClean="0"/>
              <a:t>99</a:t>
            </a:fld>
            <a:endParaRPr lang="en-US"/>
          </a:p>
        </p:txBody>
      </p:sp>
    </p:spTree>
    <p:extLst>
      <p:ext uri="{BB962C8B-B14F-4D97-AF65-F5344CB8AC3E}">
        <p14:creationId xmlns:p14="http://schemas.microsoft.com/office/powerpoint/2010/main" val="3897780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1664</TotalTime>
  <Words>6873</Words>
  <Application>Microsoft Office PowerPoint</Application>
  <PresentationFormat>On-screen Show (4:3)</PresentationFormat>
  <Paragraphs>496</Paragraphs>
  <Slides>116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116</vt:i4>
      </vt:variant>
    </vt:vector>
  </HeadingPairs>
  <TitlesOfParts>
    <vt:vector size="119" baseType="lpstr">
      <vt:lpstr>Arial</vt:lpstr>
      <vt:lpstr>Calibri</vt:lpstr>
      <vt:lpstr>Office Theme</vt:lpstr>
      <vt:lpstr>Exploring Past, Present, and Future Roles for Correlative Rights</vt:lpstr>
      <vt:lpstr>Correlative Rights</vt:lpstr>
      <vt:lpstr>Correlative Rights</vt:lpstr>
      <vt:lpstr>Correlative Rights</vt:lpstr>
      <vt:lpstr>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The Origins of Correlative Rights</vt:lpstr>
      <vt:lpstr>Previously Undefined Contours of  Oil and Gas “Ownership”</vt:lpstr>
      <vt:lpstr>Property Law Defines Tort Law</vt:lpstr>
      <vt:lpstr>The Issues Triggering the Inquiry</vt:lpstr>
      <vt:lpstr>The Key Observation</vt:lpstr>
      <vt:lpstr>Negative and Positive Rights</vt:lpstr>
      <vt:lpstr>The Ad Coelum Doctrine</vt:lpstr>
      <vt:lpstr>The Ad Coelum Doctrine</vt:lpstr>
      <vt:lpstr>The Rule of Capture</vt:lpstr>
      <vt:lpstr>Defining “Correlative Rights”</vt:lpstr>
      <vt:lpstr>Conservation Regulation</vt:lpstr>
      <vt:lpstr>Conservation Regulation</vt:lpstr>
      <vt:lpstr>Conservation Regulation</vt:lpstr>
      <vt:lpstr>Conservation Regulation</vt:lpstr>
      <vt:lpstr>Conservation Regulation</vt:lpstr>
      <vt:lpstr>Conservation Regulation</vt:lpstr>
      <vt:lpstr>Conservation Regulation</vt:lpstr>
      <vt:lpstr>Conservation Regulation</vt:lpstr>
      <vt:lpstr>Conservation Regulation</vt:lpstr>
      <vt:lpstr>Conservation Regulation</vt:lpstr>
      <vt:lpstr>Correlative Rights</vt:lpstr>
      <vt:lpstr>Correlative Rights</vt:lpstr>
      <vt:lpstr>The “Property Line” Analysis</vt:lpstr>
      <vt:lpstr>Coastal v. Garza</vt:lpstr>
      <vt:lpstr>Coastal v. Garza</vt:lpstr>
      <vt:lpstr>Coastal v. Garza</vt:lpstr>
      <vt:lpstr>Coastal v. Garza</vt:lpstr>
      <vt:lpstr>Stone v. Chesapeake</vt:lpstr>
      <vt:lpstr>Stone v. Chesapeake</vt:lpstr>
      <vt:lpstr>Stone v. Chesapeake</vt:lpstr>
      <vt:lpstr>Stone v. Chesapeake</vt:lpstr>
      <vt:lpstr>Not Alone in the Reservoir</vt:lpstr>
      <vt:lpstr>Wrong Analysis?</vt:lpstr>
      <vt:lpstr>Wrong Analysis?</vt:lpstr>
      <vt:lpstr>Fence-Line Mentality</vt:lpstr>
      <vt:lpstr>It’s a Beautiful Day in the Neighborhood</vt:lpstr>
      <vt:lpstr>The Reservoir Neighborhood Analysis</vt:lpstr>
      <vt:lpstr>The Reservoir Neighborhood Analysis</vt:lpstr>
      <vt:lpstr>Correlative Rights</vt:lpstr>
      <vt:lpstr>Correlative Rights</vt:lpstr>
      <vt:lpstr>Correlative Rights</vt:lpstr>
      <vt:lpstr>Correlative Rights</vt:lpstr>
      <vt:lpstr>Professor Kuntz’ Special Community</vt:lpstr>
      <vt:lpstr>Professor Kuntz’ Special Community</vt:lpstr>
      <vt:lpstr>Professor Kuntz’ Special Community</vt:lpstr>
      <vt:lpstr>Reservoir Community Analysis</vt:lpstr>
      <vt:lpstr>Reservoir Community Analysis</vt:lpstr>
      <vt:lpstr>Reservoir Community Analysis</vt:lpstr>
      <vt:lpstr>Reservoir Community Analysis</vt:lpstr>
      <vt:lpstr>Reservoir Community Analysis</vt:lpstr>
      <vt:lpstr>Define Community Membership</vt:lpstr>
      <vt:lpstr>Define Community Membership</vt:lpstr>
      <vt:lpstr>Physical Attributes of the Community</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Evaluate the Activity at Issue</vt:lpstr>
      <vt:lpstr>“Frack Hits” and Correlative Rights</vt:lpstr>
      <vt:lpstr>Tree Roots and Disposal Wells</vt:lpstr>
      <vt:lpstr>Tree Roots and Disposal Wells</vt:lpstr>
      <vt:lpstr>Tree Roots and Disposal Wells</vt:lpstr>
      <vt:lpstr>Tree Roots and Disposal Wells</vt:lpstr>
      <vt:lpstr>Tree Roots and Disposal Wells</vt:lpstr>
      <vt:lpstr>Tree Roots and Disposal Wells</vt:lpstr>
      <vt:lpstr>Tree Roots and Disposal Wells</vt:lpstr>
      <vt:lpstr>Tree Roots and Disposal Wells</vt:lpstr>
      <vt:lpstr>Tree Roots and Disposal Wells</vt:lpstr>
      <vt:lpstr>Tree Roots and Disposal Wells</vt:lpstr>
      <vt:lpstr>Concluding Thoughts</vt:lpstr>
      <vt:lpstr>Concluding Thoughts</vt:lpstr>
      <vt:lpstr>Concluding Thoughts</vt:lpstr>
      <vt:lpstr>Concluding Thoughts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Correlative Rights</dc:title>
  <dc:creator>David</dc:creator>
  <cp:lastModifiedBy>Michele Payne</cp:lastModifiedBy>
  <cp:revision>85</cp:revision>
  <dcterms:created xsi:type="dcterms:W3CDTF">2014-03-31T22:10:28Z</dcterms:created>
  <dcterms:modified xsi:type="dcterms:W3CDTF">2014-10-14T16:24:40Z</dcterms:modified>
</cp:coreProperties>
</file>